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7010400" cy="9236075"/>
  <p:embeddedFontLst>
    <p:embeddedFont>
      <p:font typeface="Arial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r:id="rId14" roundtripDataSignature="AMtx7mjGQ/bUtPbMQY60P7zCK2ynLETk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674" y="1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772549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674" y="8772549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 txBox="1"/>
          <p:nvPr>
            <p:ph idx="12" type="sldNum"/>
          </p:nvPr>
        </p:nvSpPr>
        <p:spPr>
          <a:xfrm>
            <a:off x="3970674" y="8772549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 txBox="1"/>
          <p:nvPr>
            <p:ph idx="12" type="sldNum"/>
          </p:nvPr>
        </p:nvSpPr>
        <p:spPr>
          <a:xfrm>
            <a:off x="3970674" y="8772549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701356" y="4387841"/>
            <a:ext cx="5607691" cy="415607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/>
          <p:nvPr/>
        </p:nvSpPr>
        <p:spPr>
          <a:xfrm>
            <a:off x="609600" y="4343400"/>
            <a:ext cx="8534400" cy="304800"/>
          </a:xfrm>
          <a:prstGeom prst="rect">
            <a:avLst/>
          </a:prstGeom>
          <a:solidFill>
            <a:srgbClr val="417B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 txBox="1"/>
          <p:nvPr>
            <p:ph type="title"/>
          </p:nvPr>
        </p:nvSpPr>
        <p:spPr>
          <a:xfrm>
            <a:off x="609600" y="2743200"/>
            <a:ext cx="8153400" cy="129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609600" y="4724400"/>
            <a:ext cx="8153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57200" y="914400"/>
            <a:ext cx="8305800" cy="304800"/>
          </a:xfrm>
          <a:prstGeom prst="rect">
            <a:avLst/>
          </a:prstGeom>
          <a:solidFill>
            <a:srgbClr val="417B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197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>
            <p:ph type="title"/>
          </p:nvPr>
        </p:nvSpPr>
        <p:spPr>
          <a:xfrm>
            <a:off x="457200" y="762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>
                <a:solidFill>
                  <a:srgbClr val="5959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57200" y="1219200"/>
            <a:ext cx="83058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  <a:defRPr sz="2600">
                <a:solidFill>
                  <a:srgbClr val="595959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>
                <a:solidFill>
                  <a:srgbClr val="595959"/>
                </a:solidFill>
              </a:defRPr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-"/>
              <a:defRPr sz="2200">
                <a:solidFill>
                  <a:srgbClr val="595959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-"/>
              <a:defRPr>
                <a:solidFill>
                  <a:srgbClr val="595959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-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0" y="914400"/>
            <a:ext cx="381000" cy="3048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17B8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>
                <a:solidFill>
                  <a:srgbClr val="5963B8"/>
                </a:solidFill>
              </a:rPr>
              <a:t>.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KAA MM Round Logo"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2" y="6172200"/>
            <a:ext cx="497517" cy="49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EE"/>
            </a:gs>
            <a:gs pos="30000">
              <a:schemeClr val="lt1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 b="10638" l="0" r="0" t="36162"/>
          <a:stretch/>
        </p:blipFill>
        <p:spPr>
          <a:xfrm>
            <a:off x="0" y="3810000"/>
            <a:ext cx="9144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"/>
          <p:cNvGrpSpPr/>
          <p:nvPr/>
        </p:nvGrpSpPr>
        <p:grpSpPr>
          <a:xfrm>
            <a:off x="298600" y="-100701"/>
            <a:ext cx="4712335" cy="2615565"/>
            <a:chOff x="457200" y="0"/>
            <a:chExt cx="4712335" cy="2615565"/>
          </a:xfrm>
        </p:grpSpPr>
        <p:pic>
          <p:nvPicPr>
            <p:cNvPr descr="FKAA MM Round Logo" id="31" name="Google Shape;3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200" y="411480"/>
              <a:ext cx="1188720" cy="1188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keys letterhead" id="32" name="Google Shape;32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" y="0"/>
              <a:ext cx="4712335" cy="2615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1"/>
            <p:cNvSpPr txBox="1"/>
            <p:nvPr/>
          </p:nvSpPr>
          <p:spPr>
            <a:xfrm>
              <a:off x="1645920" y="744230"/>
              <a:ext cx="21031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2B5258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Florida Keys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B5258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Aqueduct Authority</a:t>
              </a:r>
              <a:endParaRPr/>
            </a:p>
          </p:txBody>
        </p:sp>
      </p:grpSp>
      <p:sp>
        <p:nvSpPr>
          <p:cNvPr id="34" name="Google Shape;34;p1"/>
          <p:cNvSpPr/>
          <p:nvPr/>
        </p:nvSpPr>
        <p:spPr>
          <a:xfrm>
            <a:off x="0" y="3810000"/>
            <a:ext cx="9144000" cy="3680264"/>
          </a:xfrm>
          <a:prstGeom prst="rect">
            <a:avLst/>
          </a:prstGeom>
          <a:gradFill>
            <a:gsLst>
              <a:gs pos="0">
                <a:srgbClr val="ACCBF9">
                  <a:alpha val="0"/>
                </a:srgbClr>
              </a:gs>
              <a:gs pos="100000">
                <a:schemeClr val="lt1"/>
              </a:gs>
            </a:gsLst>
            <a:lin ang="16200000" scaled="0"/>
          </a:gradFill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541421" y="2346290"/>
            <a:ext cx="8153400" cy="3190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 FLORIDA REGIONAL CLIMATE CHANGE COMPACT</a:t>
            </a:r>
            <a:br>
              <a:rPr b="1" lang="en-US" sz="24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  <a:t>OCTOBER 6, 2025</a:t>
            </a: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US" sz="20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 u="non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FKAA ISLAMORADA TRANSMISSION MAIN ADAPTATION PROJECT </a:t>
            </a: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  <a:t>DAVID HACKWORTH</a:t>
            </a: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  <a:t>DIRECTOR OF ENGINEERING</a:t>
            </a: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b="0" lang="en-US" sz="1600" u="none" cap="none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1800" u="none" cap="none">
              <a:solidFill>
                <a:srgbClr val="2B52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title"/>
          </p:nvPr>
        </p:nvSpPr>
        <p:spPr>
          <a:xfrm>
            <a:off x="457200" y="762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FKAA’s Approach to Improved Resiliency</a:t>
            </a:r>
            <a:endParaRPr/>
          </a:p>
        </p:txBody>
      </p:sp>
      <p:sp>
        <p:nvSpPr>
          <p:cNvPr id="41" name="Google Shape;41;p2"/>
          <p:cNvSpPr txBox="1"/>
          <p:nvPr>
            <p:ph idx="12" type="sldNum"/>
          </p:nvPr>
        </p:nvSpPr>
        <p:spPr>
          <a:xfrm>
            <a:off x="0" y="914400"/>
            <a:ext cx="381000" cy="3048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17B84"/>
                </a:solidFill>
              </a:rPr>
              <a:t>‹#›</a:t>
            </a:fld>
            <a:r>
              <a:rPr lang="en-US"/>
              <a:t>.</a:t>
            </a:r>
            <a:endParaRPr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530615" y="1219200"/>
            <a:ext cx="6236423" cy="551467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968519" y="3062055"/>
            <a:ext cx="293795" cy="290557"/>
          </a:xfrm>
          <a:prstGeom prst="flowChartMagneticTape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7382117" y="3889143"/>
            <a:ext cx="293795" cy="290557"/>
          </a:xfrm>
          <a:prstGeom prst="flowChartMagneticTape">
            <a:avLst/>
          </a:prstGeom>
          <a:solidFill>
            <a:srgbClr val="FC2704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5170568" y="5505157"/>
            <a:ext cx="293700" cy="290700"/>
          </a:xfrm>
          <a:prstGeom prst="flowChartMagneticTape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240021" y="5783982"/>
            <a:ext cx="293795" cy="290557"/>
          </a:xfrm>
          <a:prstGeom prst="flowChartMagneticTape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7529014" y="4179700"/>
            <a:ext cx="1238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Largo Booster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Pump Station</a:t>
            </a:r>
            <a:endParaRPr/>
          </a:p>
        </p:txBody>
      </p:sp>
      <p:sp>
        <p:nvSpPr>
          <p:cNvPr id="48" name="Google Shape;48;p2"/>
          <p:cNvSpPr txBox="1"/>
          <p:nvPr/>
        </p:nvSpPr>
        <p:spPr>
          <a:xfrm>
            <a:off x="6290990" y="5439976"/>
            <a:ext cx="1238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Key Booster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Pump Station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4873926" y="5929260"/>
            <a:ext cx="1238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Marathon Booster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Pump Station</a:t>
            </a:r>
            <a:endParaRPr/>
          </a:p>
        </p:txBody>
      </p:sp>
      <p:sp>
        <p:nvSpPr>
          <p:cNvPr id="50" name="Google Shape;50;p2"/>
          <p:cNvSpPr txBox="1"/>
          <p:nvPr/>
        </p:nvSpPr>
        <p:spPr>
          <a:xfrm>
            <a:off x="3519795" y="5369674"/>
            <a:ext cx="123802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Ramrod Booster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Pump Station</a:t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474478" y="6074539"/>
            <a:ext cx="293795" cy="290558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gradFill>
            <a:gsLst>
              <a:gs pos="0">
                <a:srgbClr val="9DD3FF"/>
              </a:gs>
              <a:gs pos="35000">
                <a:srgbClr val="BADFFF"/>
              </a:gs>
              <a:gs pos="100000">
                <a:srgbClr val="E2F0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4755183" y="4795614"/>
            <a:ext cx="1656900" cy="600300"/>
          </a:xfrm>
          <a:prstGeom prst="rect">
            <a:avLst/>
          </a:prstGeom>
          <a:solidFill>
            <a:srgbClr val="25335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Crawl Key Reverse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Osmosis Plant</a:t>
            </a:r>
            <a:endParaRPr/>
          </a:p>
        </p:txBody>
      </p:sp>
      <p:sp>
        <p:nvSpPr>
          <p:cNvPr id="53" name="Google Shape;53;p2"/>
          <p:cNvSpPr txBox="1"/>
          <p:nvPr/>
        </p:nvSpPr>
        <p:spPr>
          <a:xfrm>
            <a:off x="3093085" y="6302992"/>
            <a:ext cx="166473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Stock Island Reverse Osmosis Plant</a:t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583619" y="5328703"/>
            <a:ext cx="293795" cy="290558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gradFill>
            <a:gsLst>
              <a:gs pos="0">
                <a:srgbClr val="9DD3FF"/>
              </a:gs>
              <a:gs pos="35000">
                <a:srgbClr val="BADFFF"/>
              </a:gs>
              <a:gs pos="100000">
                <a:srgbClr val="E2F0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6060380" y="5149419"/>
            <a:ext cx="293795" cy="290557"/>
          </a:xfrm>
          <a:prstGeom prst="flowChartMagneticTape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 rot="-2638922">
            <a:off x="6641841" y="5037463"/>
            <a:ext cx="232611" cy="140465"/>
          </a:xfrm>
          <a:prstGeom prst="ellipse">
            <a:avLst/>
          </a:prstGeom>
          <a:noFill/>
          <a:ln cap="flat" cmpd="sng" w="57150">
            <a:solidFill>
              <a:srgbClr val="FC270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6459922" y="4464777"/>
            <a:ext cx="1238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Islamorada Transmission Main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1" y="1834816"/>
            <a:ext cx="253061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pipeline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Desalination Plants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473676" y="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B5258"/>
                </a:solidFill>
              </a:rPr>
              <a:t>Project Justification</a:t>
            </a:r>
            <a:endParaRPr/>
          </a:p>
        </p:txBody>
      </p:sp>
      <p:sp>
        <p:nvSpPr>
          <p:cNvPr id="64" name="Google Shape;64;p3"/>
          <p:cNvSpPr txBox="1"/>
          <p:nvPr>
            <p:ph idx="12" type="sldNum"/>
          </p:nvPr>
        </p:nvSpPr>
        <p:spPr>
          <a:xfrm>
            <a:off x="0" y="914400"/>
            <a:ext cx="381000" cy="3048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17B84"/>
                </a:solidFill>
              </a:rPr>
              <a:t>‹#›</a:t>
            </a:fld>
            <a:r>
              <a:rPr lang="en-US">
                <a:solidFill>
                  <a:srgbClr val="417B84"/>
                </a:solidFill>
              </a:rPr>
              <a:t>.</a:t>
            </a:r>
            <a:endParaRPr/>
          </a:p>
        </p:txBody>
      </p:sp>
      <p:pic>
        <p:nvPicPr>
          <p:cNvPr descr="A picture containing outdoor, vehicle, auto part, rust&#10;&#10;Description automatically generated"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834" y="1551964"/>
            <a:ext cx="5391808" cy="30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5964642" y="1497005"/>
            <a:ext cx="305352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Susceptible to water hammer during power interruptions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Ductile Iron Pipe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 45 years old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Exposed to tidal seawater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redundancy – repairs must be made within 24 hours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gn&#10;&#10;Description automatically generated"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4492" t="0"/>
          <a:stretch/>
        </p:blipFill>
        <p:spPr>
          <a:xfrm>
            <a:off x="6838007" y="148246"/>
            <a:ext cx="1939349" cy="484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4"/>
          <p:cNvCxnSpPr/>
          <p:nvPr/>
        </p:nvCxnSpPr>
        <p:spPr>
          <a:xfrm>
            <a:off x="522660" y="632384"/>
            <a:ext cx="6287134" cy="0"/>
          </a:xfrm>
          <a:prstGeom prst="straightConnector1">
            <a:avLst/>
          </a:prstGeom>
          <a:noFill/>
          <a:ln cap="flat" cmpd="sng" w="19050">
            <a:solidFill>
              <a:srgbClr val="2A83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4"/>
          <p:cNvSpPr txBox="1"/>
          <p:nvPr/>
        </p:nvSpPr>
        <p:spPr>
          <a:xfrm>
            <a:off x="697025" y="5150325"/>
            <a:ext cx="78366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Approximately 4 miles of 36-inch cathodically protected welded steel pipe</a:t>
            </a:r>
            <a:endParaRPr/>
          </a:p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$39 million total project cost.  $17.5 million funded by Resilient Florida Implementation Grant</a:t>
            </a:r>
            <a:endParaRPr/>
          </a:p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$21.5 million match from WIFIA Loan and revenue loans</a:t>
            </a:r>
            <a:endParaRPr/>
          </a:p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Design/Bidding/Award –14 months</a:t>
            </a:r>
            <a:endParaRPr/>
          </a:p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Construction –23 months</a:t>
            </a:r>
            <a:endParaRPr/>
          </a:p>
          <a:p>
            <a:pPr indent="-252145" lvl="1" marL="655579" marR="0" rtl="0" algn="l">
              <a:spcBef>
                <a:spcPts val="0"/>
              </a:spcBef>
              <a:spcAft>
                <a:spcPts val="0"/>
              </a:spcAft>
              <a:buClr>
                <a:srgbClr val="2A838A"/>
              </a:buClr>
              <a:buSzPts val="1412"/>
              <a:buFont typeface="Arial"/>
              <a:buChar char="•"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project is part of long-term plan to install approximately 130 miles of new pipeline</a:t>
            </a:r>
            <a:endParaRPr/>
          </a:p>
          <a:p>
            <a:pPr indent="0" lvl="1" marL="4034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12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4034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12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         </a:t>
            </a:r>
            <a:endParaRPr b="0" i="0" sz="1412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12913" lvl="0" marL="30257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"/>
              <a:buFont typeface="Noto Sans Symbols"/>
              <a:buNone/>
            </a:pPr>
            <a:r>
              <a:t/>
            </a:r>
            <a:endParaRPr b="1" sz="1412">
              <a:solidFill>
                <a:srgbClr val="2A838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446547" y="161476"/>
            <a:ext cx="8486870" cy="4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71">
                <a:solidFill>
                  <a:srgbClr val="2C428C"/>
                </a:solidFill>
                <a:latin typeface="Avenir"/>
                <a:ea typeface="Avenir"/>
                <a:cs typeface="Avenir"/>
                <a:sym typeface="Avenir"/>
              </a:rPr>
              <a:t>Project Overview</a:t>
            </a:r>
            <a:endParaRPr b="1" sz="2471">
              <a:solidFill>
                <a:srgbClr val="2C42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Map&#10;&#10;Description automatically generated" id="76" name="Google Shape;76;p4"/>
          <p:cNvPicPr preferRelativeResize="0"/>
          <p:nvPr/>
        </p:nvPicPr>
        <p:blipFill rotWithShape="1">
          <a:blip r:embed="rId4">
            <a:alphaModFix/>
          </a:blip>
          <a:srcRect b="1163" l="1360" r="8716" t="1390"/>
          <a:stretch/>
        </p:blipFill>
        <p:spPr>
          <a:xfrm rot="-5400000">
            <a:off x="2799775" y="142409"/>
            <a:ext cx="3918625" cy="609718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457200" y="762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Prioritization Process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457200" y="1219200"/>
            <a:ext cx="83058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Regulatory Requirements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Asset Rehabilitation and Replacement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System Capacity Requirements</a:t>
            </a:r>
            <a:endParaRPr/>
          </a:p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0" y="914400"/>
            <a:ext cx="381000" cy="3048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17B84"/>
                </a:solidFill>
              </a:rPr>
              <a:t>‹#›</a:t>
            </a:fld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gn&#10;&#10;Description automatically generated"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4492" t="0"/>
          <a:stretch/>
        </p:blipFill>
        <p:spPr>
          <a:xfrm>
            <a:off x="6838007" y="148246"/>
            <a:ext cx="1939349" cy="4841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/>
          <p:nvPr/>
        </p:nvSpPr>
        <p:spPr>
          <a:xfrm>
            <a:off x="134471" y="6606522"/>
            <a:ext cx="8875059" cy="251479"/>
          </a:xfrm>
          <a:prstGeom prst="rect">
            <a:avLst/>
          </a:prstGeom>
          <a:solidFill>
            <a:srgbClr val="2A83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34471" y="4219688"/>
            <a:ext cx="8875059" cy="2394236"/>
          </a:xfrm>
          <a:prstGeom prst="rect">
            <a:avLst/>
          </a:prstGeom>
          <a:solidFill>
            <a:srgbClr val="D9DF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6"/>
          <p:cNvCxnSpPr/>
          <p:nvPr/>
        </p:nvCxnSpPr>
        <p:spPr>
          <a:xfrm>
            <a:off x="522660" y="632384"/>
            <a:ext cx="6287134" cy="0"/>
          </a:xfrm>
          <a:prstGeom prst="straightConnector1">
            <a:avLst/>
          </a:prstGeom>
          <a:noFill/>
          <a:ln cap="flat" cmpd="sng" w="19050">
            <a:solidFill>
              <a:srgbClr val="2A83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6"/>
          <p:cNvSpPr txBox="1"/>
          <p:nvPr/>
        </p:nvSpPr>
        <p:spPr>
          <a:xfrm>
            <a:off x="446547" y="161476"/>
            <a:ext cx="8486870" cy="4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71">
                <a:solidFill>
                  <a:srgbClr val="2C428C"/>
                </a:solidFill>
                <a:latin typeface="Avenir"/>
                <a:ea typeface="Avenir"/>
                <a:cs typeface="Avenir"/>
                <a:sym typeface="Avenir"/>
              </a:rPr>
              <a:t>Primary Challenge</a:t>
            </a:r>
            <a:endParaRPr b="1" sz="2471">
              <a:solidFill>
                <a:srgbClr val="2C428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-126" l="0" r="2488" t="38582"/>
          <a:stretch/>
        </p:blipFill>
        <p:spPr>
          <a:xfrm>
            <a:off x="471667" y="1242421"/>
            <a:ext cx="8276027" cy="408545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6"/>
          <p:cNvSpPr/>
          <p:nvPr/>
        </p:nvSpPr>
        <p:spPr>
          <a:xfrm>
            <a:off x="5785804" y="3346256"/>
            <a:ext cx="2806331" cy="479368"/>
          </a:xfrm>
          <a:prstGeom prst="parallelogram">
            <a:avLst>
              <a:gd fmla="val 0" name="adj"/>
            </a:avLst>
          </a:prstGeom>
          <a:solidFill>
            <a:srgbClr val="2C428C">
              <a:alpha val="8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5811323" y="3342939"/>
            <a:ext cx="2800469" cy="386177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80675" spcFirstLastPara="1" rIns="80675" wrap="square" tIns="40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6"/>
              <a:buFont typeface="Arial"/>
              <a:buNone/>
            </a:pPr>
            <a:r>
              <a:rPr b="1" lang="en-US" sz="2206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Southbound US-1</a:t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3819630" y="3885451"/>
            <a:ext cx="507435" cy="48206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A838A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609550" y="3077346"/>
            <a:ext cx="837269" cy="48206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A838A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805501" y="2669799"/>
            <a:ext cx="1702973" cy="407547"/>
          </a:xfrm>
          <a:prstGeom prst="rect">
            <a:avLst/>
          </a:prstGeom>
          <a:solidFill>
            <a:srgbClr val="2A838A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24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Existing </a:t>
            </a:r>
            <a:br>
              <a:rPr b="1" lang="en-US" sz="1324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lang="en-US" sz="1324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Transmission Main</a:t>
            </a:r>
            <a:endParaRPr/>
          </a:p>
        </p:txBody>
      </p:sp>
      <p:grpSp>
        <p:nvGrpSpPr>
          <p:cNvPr id="100" name="Google Shape;100;p6"/>
          <p:cNvGrpSpPr/>
          <p:nvPr/>
        </p:nvGrpSpPr>
        <p:grpSpPr>
          <a:xfrm>
            <a:off x="4335184" y="3825624"/>
            <a:ext cx="1726602" cy="701936"/>
            <a:chOff x="502920" y="1152144"/>
            <a:chExt cx="1956816" cy="795528"/>
          </a:xfrm>
        </p:grpSpPr>
        <p:sp>
          <p:nvSpPr>
            <p:cNvPr id="101" name="Google Shape;101;p6"/>
            <p:cNvSpPr/>
            <p:nvPr/>
          </p:nvSpPr>
          <p:spPr>
            <a:xfrm>
              <a:off x="502920" y="1152144"/>
              <a:ext cx="1956816" cy="795528"/>
            </a:xfrm>
            <a:prstGeom prst="rect">
              <a:avLst/>
            </a:prstGeom>
            <a:solidFill>
              <a:srgbClr val="2A83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 txBox="1"/>
            <p:nvPr/>
          </p:nvSpPr>
          <p:spPr>
            <a:xfrm>
              <a:off x="520555" y="1304400"/>
              <a:ext cx="1930036" cy="461887"/>
            </a:xfrm>
            <a:prstGeom prst="rect">
              <a:avLst/>
            </a:prstGeom>
            <a:solidFill>
              <a:srgbClr val="2A838A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24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Replacement </a:t>
              </a:r>
              <a:br>
                <a:rPr b="1" lang="en-US" sz="1324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b="1" lang="en-US" sz="1324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Transmission Main</a:t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457200" y="762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Innovations and Lessons Learned</a:t>
            </a:r>
            <a:endParaRPr/>
          </a:p>
        </p:txBody>
      </p:sp>
      <p:sp>
        <p:nvSpPr>
          <p:cNvPr id="109" name="Google Shape;109;p7"/>
          <p:cNvSpPr txBox="1"/>
          <p:nvPr>
            <p:ph idx="1" type="body"/>
          </p:nvPr>
        </p:nvSpPr>
        <p:spPr>
          <a:xfrm>
            <a:off x="457200" y="1219200"/>
            <a:ext cx="83058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Owner Direct Purchase of Materials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Interlocal Agreement with FDOT for Landscape Restoration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💧"/>
            </a:pPr>
            <a:r>
              <a:rPr lang="en-US"/>
              <a:t>Utilized Public Relations Firm</a:t>
            </a:r>
            <a:endParaRPr/>
          </a:p>
        </p:txBody>
      </p:sp>
      <p:sp>
        <p:nvSpPr>
          <p:cNvPr id="110" name="Google Shape;110;p7"/>
          <p:cNvSpPr txBox="1"/>
          <p:nvPr>
            <p:ph idx="12" type="sldNum"/>
          </p:nvPr>
        </p:nvSpPr>
        <p:spPr>
          <a:xfrm>
            <a:off x="0" y="914400"/>
            <a:ext cx="381000" cy="3048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417B84"/>
                </a:solidFill>
              </a:rPr>
              <a:t>‹#›</a:t>
            </a:fld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2013-06-05T17:02:42Z</dcterms:created>
  <dc:creator>Veolia Water NA</dc:creator>
</cp:coreProperties>
</file>