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notesMasterIdLst>
    <p:notesMasterId r:id="rId17"/>
  </p:notesMasterIdLst>
  <p:sldIdLst>
    <p:sldId id="256" r:id="rId2"/>
    <p:sldId id="257" r:id="rId3"/>
    <p:sldId id="278" r:id="rId4"/>
    <p:sldId id="279" r:id="rId5"/>
    <p:sldId id="343" r:id="rId6"/>
    <p:sldId id="345" r:id="rId7"/>
    <p:sldId id="258" r:id="rId8"/>
    <p:sldId id="344" r:id="rId9"/>
    <p:sldId id="262" r:id="rId10"/>
    <p:sldId id="347" r:id="rId11"/>
    <p:sldId id="269" r:id="rId12"/>
    <p:sldId id="270" r:id="rId13"/>
    <p:sldId id="346" r:id="rId14"/>
    <p:sldId id="348" r:id="rId15"/>
    <p:sldId id="27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94660"/>
  </p:normalViewPr>
  <p:slideViewPr>
    <p:cSldViewPr snapToGrid="0">
      <p:cViewPr varScale="1">
        <p:scale>
          <a:sx n="51" d="100"/>
          <a:sy n="51" d="100"/>
        </p:scale>
        <p:origin x="128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247819-A19F-401C-AF40-F461E9FF161F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FA2008-562D-4E84-87BF-A050FACF877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0" baseline="0"/>
            <a:t>Elevates and reinforces the shoreline protection structure to meet projected storm-surge/SLR conditions.</a:t>
          </a:r>
          <a:endParaRPr lang="en-US"/>
        </a:p>
      </dgm:t>
    </dgm:pt>
    <dgm:pt modelId="{B192F8FA-2DA0-44A5-958D-E7280B476B21}" type="parTrans" cxnId="{77219E77-FBBF-4B13-9BEB-BA719A749DF9}">
      <dgm:prSet/>
      <dgm:spPr/>
      <dgm:t>
        <a:bodyPr/>
        <a:lstStyle/>
        <a:p>
          <a:endParaRPr lang="en-US"/>
        </a:p>
      </dgm:t>
    </dgm:pt>
    <dgm:pt modelId="{27545519-5CA6-4456-AD66-38D1938104A0}" type="sibTrans" cxnId="{77219E77-FBBF-4B13-9BEB-BA719A749DF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C0B0562-9FE1-470D-A4C7-1C40257AC26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0" baseline="0"/>
            <a:t>Adds a living shoreline with coral relocation to absorb wave energy and improve habitat.</a:t>
          </a:r>
          <a:endParaRPr lang="en-US"/>
        </a:p>
      </dgm:t>
    </dgm:pt>
    <dgm:pt modelId="{66A2C554-73BB-4044-ADFE-A13264C26FB3}" type="parTrans" cxnId="{728D59E7-DD66-4B13-9F63-B41BB52DAC21}">
      <dgm:prSet/>
      <dgm:spPr/>
      <dgm:t>
        <a:bodyPr/>
        <a:lstStyle/>
        <a:p>
          <a:endParaRPr lang="en-US"/>
        </a:p>
      </dgm:t>
    </dgm:pt>
    <dgm:pt modelId="{25F6FB1F-C978-400E-8992-8AC837104B6B}" type="sibTrans" cxnId="{728D59E7-DD66-4B13-9F63-B41BB52DAC2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7F858C7-7E47-4283-AB98-ECDD73A0829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0" baseline="0"/>
            <a:t>Protects Collins Ave, evacuation routes, and nearby upland assets.</a:t>
          </a:r>
          <a:endParaRPr lang="en-US"/>
        </a:p>
      </dgm:t>
    </dgm:pt>
    <dgm:pt modelId="{0862569F-909F-4F64-BBD9-3208EDE62043}" type="parTrans" cxnId="{A00650C7-025D-4CB9-8F10-BB78FE286688}">
      <dgm:prSet/>
      <dgm:spPr/>
      <dgm:t>
        <a:bodyPr/>
        <a:lstStyle/>
        <a:p>
          <a:endParaRPr lang="en-US"/>
        </a:p>
      </dgm:t>
    </dgm:pt>
    <dgm:pt modelId="{5A4A6744-6DAC-4F04-863D-F8E6FADA46DA}" type="sibTrans" cxnId="{A00650C7-025D-4CB9-8F10-BB78FE28668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A90D5E2-BE61-4472-A09E-9CEA7D2153D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0" baseline="0"/>
            <a:t>Directly reduces risks identified in the Village’s vulnerability assessment.</a:t>
          </a:r>
          <a:endParaRPr lang="en-US"/>
        </a:p>
      </dgm:t>
    </dgm:pt>
    <dgm:pt modelId="{B8F981CF-C14C-49CF-A2F4-926B908CD276}" type="parTrans" cxnId="{C01B49F1-5796-4A9A-ACAA-4371B55EBE2A}">
      <dgm:prSet/>
      <dgm:spPr/>
      <dgm:t>
        <a:bodyPr/>
        <a:lstStyle/>
        <a:p>
          <a:endParaRPr lang="en-US"/>
        </a:p>
      </dgm:t>
    </dgm:pt>
    <dgm:pt modelId="{E7563D5B-EB4D-46A0-8BCB-56920B0A0BCA}" type="sibTrans" cxnId="{C01B49F1-5796-4A9A-ACAA-4371B55EBE2A}">
      <dgm:prSet/>
      <dgm:spPr/>
      <dgm:t>
        <a:bodyPr/>
        <a:lstStyle/>
        <a:p>
          <a:endParaRPr lang="en-US"/>
        </a:p>
      </dgm:t>
    </dgm:pt>
    <dgm:pt modelId="{CCB1ED71-4759-4009-9AFD-76EDB4D9706C}" type="pres">
      <dgm:prSet presAssocID="{86247819-A19F-401C-AF40-F461E9FF161F}" presName="root" presStyleCnt="0">
        <dgm:presLayoutVars>
          <dgm:dir/>
          <dgm:resizeHandles val="exact"/>
        </dgm:presLayoutVars>
      </dgm:prSet>
      <dgm:spPr/>
    </dgm:pt>
    <dgm:pt modelId="{D25C33B2-73E1-4CAB-804F-C7600EA46A88}" type="pres">
      <dgm:prSet presAssocID="{86247819-A19F-401C-AF40-F461E9FF161F}" presName="container" presStyleCnt="0">
        <dgm:presLayoutVars>
          <dgm:dir/>
          <dgm:resizeHandles val="exact"/>
        </dgm:presLayoutVars>
      </dgm:prSet>
      <dgm:spPr/>
    </dgm:pt>
    <dgm:pt modelId="{F0939CF4-4AF1-4579-A440-9BF3CB615321}" type="pres">
      <dgm:prSet presAssocID="{37FA2008-562D-4E84-87BF-A050FACF8773}" presName="compNode" presStyleCnt="0"/>
      <dgm:spPr/>
    </dgm:pt>
    <dgm:pt modelId="{27E7C4BE-70DB-4AFB-81FD-43BFB2451DA1}" type="pres">
      <dgm:prSet presAssocID="{37FA2008-562D-4E84-87BF-A050FACF8773}" presName="iconBgRect" presStyleLbl="bgShp" presStyleIdx="0" presStyleCnt="4"/>
      <dgm:spPr/>
    </dgm:pt>
    <dgm:pt modelId="{86DF6765-31E2-44EC-9C56-0FAB7DBDF25B}" type="pres">
      <dgm:prSet presAssocID="{37FA2008-562D-4E84-87BF-A050FACF877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iny scene"/>
        </a:ext>
      </dgm:extLst>
    </dgm:pt>
    <dgm:pt modelId="{35AE5645-162F-4598-B2C6-86ADE7906C03}" type="pres">
      <dgm:prSet presAssocID="{37FA2008-562D-4E84-87BF-A050FACF8773}" presName="spaceRect" presStyleCnt="0"/>
      <dgm:spPr/>
    </dgm:pt>
    <dgm:pt modelId="{C9255299-6458-4D26-BDE2-5B358B7EDB3D}" type="pres">
      <dgm:prSet presAssocID="{37FA2008-562D-4E84-87BF-A050FACF8773}" presName="textRect" presStyleLbl="revTx" presStyleIdx="0" presStyleCnt="4">
        <dgm:presLayoutVars>
          <dgm:chMax val="1"/>
          <dgm:chPref val="1"/>
        </dgm:presLayoutVars>
      </dgm:prSet>
      <dgm:spPr/>
    </dgm:pt>
    <dgm:pt modelId="{F2CAA2A7-B87F-490D-8DB2-29A41FEC8782}" type="pres">
      <dgm:prSet presAssocID="{27545519-5CA6-4456-AD66-38D1938104A0}" presName="sibTrans" presStyleLbl="sibTrans2D1" presStyleIdx="0" presStyleCnt="0"/>
      <dgm:spPr/>
    </dgm:pt>
    <dgm:pt modelId="{0B3AFF73-B020-4778-8A74-99253DAFEB2A}" type="pres">
      <dgm:prSet presAssocID="{9C0B0562-9FE1-470D-A4C7-1C40257AC260}" presName="compNode" presStyleCnt="0"/>
      <dgm:spPr/>
    </dgm:pt>
    <dgm:pt modelId="{CE8B1023-827E-46CC-898D-22FF9D4C4E9E}" type="pres">
      <dgm:prSet presAssocID="{9C0B0562-9FE1-470D-A4C7-1C40257AC260}" presName="iconBgRect" presStyleLbl="bgShp" presStyleIdx="1" presStyleCnt="4"/>
      <dgm:spPr/>
    </dgm:pt>
    <dgm:pt modelId="{C0B01B54-3252-4E9C-B82F-CF455FED8DDF}" type="pres">
      <dgm:prSet presAssocID="{9C0B0562-9FE1-470D-A4C7-1C40257AC26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hell"/>
        </a:ext>
      </dgm:extLst>
    </dgm:pt>
    <dgm:pt modelId="{4695D18A-3501-41BE-B291-2E4537F9D611}" type="pres">
      <dgm:prSet presAssocID="{9C0B0562-9FE1-470D-A4C7-1C40257AC260}" presName="spaceRect" presStyleCnt="0"/>
      <dgm:spPr/>
    </dgm:pt>
    <dgm:pt modelId="{EC7B293D-7448-40A8-A331-15A8C46CB39F}" type="pres">
      <dgm:prSet presAssocID="{9C0B0562-9FE1-470D-A4C7-1C40257AC260}" presName="textRect" presStyleLbl="revTx" presStyleIdx="1" presStyleCnt="4">
        <dgm:presLayoutVars>
          <dgm:chMax val="1"/>
          <dgm:chPref val="1"/>
        </dgm:presLayoutVars>
      </dgm:prSet>
      <dgm:spPr/>
    </dgm:pt>
    <dgm:pt modelId="{D3AC047C-6140-4BA7-BF14-4FC0FEB578A9}" type="pres">
      <dgm:prSet presAssocID="{25F6FB1F-C978-400E-8992-8AC837104B6B}" presName="sibTrans" presStyleLbl="sibTrans2D1" presStyleIdx="0" presStyleCnt="0"/>
      <dgm:spPr/>
    </dgm:pt>
    <dgm:pt modelId="{F0DEED28-135F-487D-AFE7-1943E0197899}" type="pres">
      <dgm:prSet presAssocID="{87F858C7-7E47-4283-AB98-ECDD73A08292}" presName="compNode" presStyleCnt="0"/>
      <dgm:spPr/>
    </dgm:pt>
    <dgm:pt modelId="{46D5A856-B7BF-4B74-8E04-681F6C07B353}" type="pres">
      <dgm:prSet presAssocID="{87F858C7-7E47-4283-AB98-ECDD73A08292}" presName="iconBgRect" presStyleLbl="bgShp" presStyleIdx="2" presStyleCnt="4"/>
      <dgm:spPr/>
    </dgm:pt>
    <dgm:pt modelId="{0EA51893-232A-445B-BEDD-CAAD7C088A7B}" type="pres">
      <dgm:prSet presAssocID="{87F858C7-7E47-4283-AB98-ECDD73A0829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D33141C5-676B-4C14-BCF1-992C77A48C3F}" type="pres">
      <dgm:prSet presAssocID="{87F858C7-7E47-4283-AB98-ECDD73A08292}" presName="spaceRect" presStyleCnt="0"/>
      <dgm:spPr/>
    </dgm:pt>
    <dgm:pt modelId="{FB65E26E-82D7-4ADB-B353-71199FD69B0B}" type="pres">
      <dgm:prSet presAssocID="{87F858C7-7E47-4283-AB98-ECDD73A08292}" presName="textRect" presStyleLbl="revTx" presStyleIdx="2" presStyleCnt="4">
        <dgm:presLayoutVars>
          <dgm:chMax val="1"/>
          <dgm:chPref val="1"/>
        </dgm:presLayoutVars>
      </dgm:prSet>
      <dgm:spPr/>
    </dgm:pt>
    <dgm:pt modelId="{BD8DCF91-09D0-4E7D-8D47-BCCAE1DEB091}" type="pres">
      <dgm:prSet presAssocID="{5A4A6744-6DAC-4F04-863D-F8E6FADA46DA}" presName="sibTrans" presStyleLbl="sibTrans2D1" presStyleIdx="0" presStyleCnt="0"/>
      <dgm:spPr/>
    </dgm:pt>
    <dgm:pt modelId="{A9209B70-511A-4203-B8D7-F981769A8872}" type="pres">
      <dgm:prSet presAssocID="{4A90D5E2-BE61-4472-A09E-9CEA7D2153DF}" presName="compNode" presStyleCnt="0"/>
      <dgm:spPr/>
    </dgm:pt>
    <dgm:pt modelId="{665A33C8-5827-46B5-9F7F-B5003F0F76D2}" type="pres">
      <dgm:prSet presAssocID="{4A90D5E2-BE61-4472-A09E-9CEA7D2153DF}" presName="iconBgRect" presStyleLbl="bgShp" presStyleIdx="3" presStyleCnt="4"/>
      <dgm:spPr/>
    </dgm:pt>
    <dgm:pt modelId="{2E5C13D4-8702-4D05-8B6E-61951A677159}" type="pres">
      <dgm:prSet presAssocID="{4A90D5E2-BE61-4472-A09E-9CEA7D2153D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FA2AC553-405D-40FA-A15C-A83022263FBC}" type="pres">
      <dgm:prSet presAssocID="{4A90D5E2-BE61-4472-A09E-9CEA7D2153DF}" presName="spaceRect" presStyleCnt="0"/>
      <dgm:spPr/>
    </dgm:pt>
    <dgm:pt modelId="{108BFC57-2223-457A-8175-25195E29E1C7}" type="pres">
      <dgm:prSet presAssocID="{4A90D5E2-BE61-4472-A09E-9CEA7D2153DF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EC000701-289F-4D6C-9643-52546EE73F1E}" type="presOf" srcId="{9C0B0562-9FE1-470D-A4C7-1C40257AC260}" destId="{EC7B293D-7448-40A8-A331-15A8C46CB39F}" srcOrd="0" destOrd="0" presId="urn:microsoft.com/office/officeart/2018/2/layout/IconCircleList"/>
    <dgm:cxn modelId="{0C2D6E06-E81E-4FBF-BD59-0E94A0C1B545}" type="presOf" srcId="{5A4A6744-6DAC-4F04-863D-F8E6FADA46DA}" destId="{BD8DCF91-09D0-4E7D-8D47-BCCAE1DEB091}" srcOrd="0" destOrd="0" presId="urn:microsoft.com/office/officeart/2018/2/layout/IconCircleList"/>
    <dgm:cxn modelId="{72B0A31F-79DE-4CF4-ADD8-47AF5EEFB4C2}" type="presOf" srcId="{86247819-A19F-401C-AF40-F461E9FF161F}" destId="{CCB1ED71-4759-4009-9AFD-76EDB4D9706C}" srcOrd="0" destOrd="0" presId="urn:microsoft.com/office/officeart/2018/2/layout/IconCircleList"/>
    <dgm:cxn modelId="{63F6A621-0EE6-4D9F-8248-9905EC8A9AEB}" type="presOf" srcId="{4A90D5E2-BE61-4472-A09E-9CEA7D2153DF}" destId="{108BFC57-2223-457A-8175-25195E29E1C7}" srcOrd="0" destOrd="0" presId="urn:microsoft.com/office/officeart/2018/2/layout/IconCircleList"/>
    <dgm:cxn modelId="{92152939-CED7-49EB-8D2D-A97575A39652}" type="presOf" srcId="{87F858C7-7E47-4283-AB98-ECDD73A08292}" destId="{FB65E26E-82D7-4ADB-B353-71199FD69B0B}" srcOrd="0" destOrd="0" presId="urn:microsoft.com/office/officeart/2018/2/layout/IconCircleList"/>
    <dgm:cxn modelId="{77219E77-FBBF-4B13-9BEB-BA719A749DF9}" srcId="{86247819-A19F-401C-AF40-F461E9FF161F}" destId="{37FA2008-562D-4E84-87BF-A050FACF8773}" srcOrd="0" destOrd="0" parTransId="{B192F8FA-2DA0-44A5-958D-E7280B476B21}" sibTransId="{27545519-5CA6-4456-AD66-38D1938104A0}"/>
    <dgm:cxn modelId="{DADBF97A-547E-4A13-BB74-B50DD414383F}" type="presOf" srcId="{37FA2008-562D-4E84-87BF-A050FACF8773}" destId="{C9255299-6458-4D26-BDE2-5B358B7EDB3D}" srcOrd="0" destOrd="0" presId="urn:microsoft.com/office/officeart/2018/2/layout/IconCircleList"/>
    <dgm:cxn modelId="{A00650C7-025D-4CB9-8F10-BB78FE286688}" srcId="{86247819-A19F-401C-AF40-F461E9FF161F}" destId="{87F858C7-7E47-4283-AB98-ECDD73A08292}" srcOrd="2" destOrd="0" parTransId="{0862569F-909F-4F64-BBD9-3208EDE62043}" sibTransId="{5A4A6744-6DAC-4F04-863D-F8E6FADA46DA}"/>
    <dgm:cxn modelId="{A3AA62E6-14A2-4B6E-B81D-293F50949BF9}" type="presOf" srcId="{25F6FB1F-C978-400E-8992-8AC837104B6B}" destId="{D3AC047C-6140-4BA7-BF14-4FC0FEB578A9}" srcOrd="0" destOrd="0" presId="urn:microsoft.com/office/officeart/2018/2/layout/IconCircleList"/>
    <dgm:cxn modelId="{728D59E7-DD66-4B13-9F63-B41BB52DAC21}" srcId="{86247819-A19F-401C-AF40-F461E9FF161F}" destId="{9C0B0562-9FE1-470D-A4C7-1C40257AC260}" srcOrd="1" destOrd="0" parTransId="{66A2C554-73BB-4044-ADFE-A13264C26FB3}" sibTransId="{25F6FB1F-C978-400E-8992-8AC837104B6B}"/>
    <dgm:cxn modelId="{C01B49F1-5796-4A9A-ACAA-4371B55EBE2A}" srcId="{86247819-A19F-401C-AF40-F461E9FF161F}" destId="{4A90D5E2-BE61-4472-A09E-9CEA7D2153DF}" srcOrd="3" destOrd="0" parTransId="{B8F981CF-C14C-49CF-A2F4-926B908CD276}" sibTransId="{E7563D5B-EB4D-46A0-8BCB-56920B0A0BCA}"/>
    <dgm:cxn modelId="{DA6B5BFE-F1B7-472D-9B40-E24025585221}" type="presOf" srcId="{27545519-5CA6-4456-AD66-38D1938104A0}" destId="{F2CAA2A7-B87F-490D-8DB2-29A41FEC8782}" srcOrd="0" destOrd="0" presId="urn:microsoft.com/office/officeart/2018/2/layout/IconCircleList"/>
    <dgm:cxn modelId="{15B1F544-A435-49CF-BFF3-04249A235666}" type="presParOf" srcId="{CCB1ED71-4759-4009-9AFD-76EDB4D9706C}" destId="{D25C33B2-73E1-4CAB-804F-C7600EA46A88}" srcOrd="0" destOrd="0" presId="urn:microsoft.com/office/officeart/2018/2/layout/IconCircleList"/>
    <dgm:cxn modelId="{5D366D1F-3069-4930-A149-978BBD3F9F50}" type="presParOf" srcId="{D25C33B2-73E1-4CAB-804F-C7600EA46A88}" destId="{F0939CF4-4AF1-4579-A440-9BF3CB615321}" srcOrd="0" destOrd="0" presId="urn:microsoft.com/office/officeart/2018/2/layout/IconCircleList"/>
    <dgm:cxn modelId="{3777722E-22C6-4B36-A256-85795563BE0A}" type="presParOf" srcId="{F0939CF4-4AF1-4579-A440-9BF3CB615321}" destId="{27E7C4BE-70DB-4AFB-81FD-43BFB2451DA1}" srcOrd="0" destOrd="0" presId="urn:microsoft.com/office/officeart/2018/2/layout/IconCircleList"/>
    <dgm:cxn modelId="{445352BF-3E14-4E42-9628-79799FCEDC69}" type="presParOf" srcId="{F0939CF4-4AF1-4579-A440-9BF3CB615321}" destId="{86DF6765-31E2-44EC-9C56-0FAB7DBDF25B}" srcOrd="1" destOrd="0" presId="urn:microsoft.com/office/officeart/2018/2/layout/IconCircleList"/>
    <dgm:cxn modelId="{78691FCE-ADE6-47A3-8F8B-883C24787519}" type="presParOf" srcId="{F0939CF4-4AF1-4579-A440-9BF3CB615321}" destId="{35AE5645-162F-4598-B2C6-86ADE7906C03}" srcOrd="2" destOrd="0" presId="urn:microsoft.com/office/officeart/2018/2/layout/IconCircleList"/>
    <dgm:cxn modelId="{87D0BE86-EFBE-4228-BFBB-3C2AE9D8934E}" type="presParOf" srcId="{F0939CF4-4AF1-4579-A440-9BF3CB615321}" destId="{C9255299-6458-4D26-BDE2-5B358B7EDB3D}" srcOrd="3" destOrd="0" presId="urn:microsoft.com/office/officeart/2018/2/layout/IconCircleList"/>
    <dgm:cxn modelId="{D029B2A6-A56A-4D3F-91A8-2D36A02A8864}" type="presParOf" srcId="{D25C33B2-73E1-4CAB-804F-C7600EA46A88}" destId="{F2CAA2A7-B87F-490D-8DB2-29A41FEC8782}" srcOrd="1" destOrd="0" presId="urn:microsoft.com/office/officeart/2018/2/layout/IconCircleList"/>
    <dgm:cxn modelId="{2D6C35B2-22C4-47A8-9A36-D6F57E98C6D8}" type="presParOf" srcId="{D25C33B2-73E1-4CAB-804F-C7600EA46A88}" destId="{0B3AFF73-B020-4778-8A74-99253DAFEB2A}" srcOrd="2" destOrd="0" presId="urn:microsoft.com/office/officeart/2018/2/layout/IconCircleList"/>
    <dgm:cxn modelId="{EEDA47E3-B570-438E-833B-6A9804E6D939}" type="presParOf" srcId="{0B3AFF73-B020-4778-8A74-99253DAFEB2A}" destId="{CE8B1023-827E-46CC-898D-22FF9D4C4E9E}" srcOrd="0" destOrd="0" presId="urn:microsoft.com/office/officeart/2018/2/layout/IconCircleList"/>
    <dgm:cxn modelId="{900B7369-B774-4455-A0E1-B02D1DD532CE}" type="presParOf" srcId="{0B3AFF73-B020-4778-8A74-99253DAFEB2A}" destId="{C0B01B54-3252-4E9C-B82F-CF455FED8DDF}" srcOrd="1" destOrd="0" presId="urn:microsoft.com/office/officeart/2018/2/layout/IconCircleList"/>
    <dgm:cxn modelId="{1FA7A636-6E56-48DE-947A-FA5AC12951B9}" type="presParOf" srcId="{0B3AFF73-B020-4778-8A74-99253DAFEB2A}" destId="{4695D18A-3501-41BE-B291-2E4537F9D611}" srcOrd="2" destOrd="0" presId="urn:microsoft.com/office/officeart/2018/2/layout/IconCircleList"/>
    <dgm:cxn modelId="{EA81CF80-611A-4E06-9C19-B9792DC93989}" type="presParOf" srcId="{0B3AFF73-B020-4778-8A74-99253DAFEB2A}" destId="{EC7B293D-7448-40A8-A331-15A8C46CB39F}" srcOrd="3" destOrd="0" presId="urn:microsoft.com/office/officeart/2018/2/layout/IconCircleList"/>
    <dgm:cxn modelId="{56740ABC-20EF-4E35-B465-AD3642162C05}" type="presParOf" srcId="{D25C33B2-73E1-4CAB-804F-C7600EA46A88}" destId="{D3AC047C-6140-4BA7-BF14-4FC0FEB578A9}" srcOrd="3" destOrd="0" presId="urn:microsoft.com/office/officeart/2018/2/layout/IconCircleList"/>
    <dgm:cxn modelId="{4AEF7A6C-5B4C-4B94-8236-0BB6E359E2A9}" type="presParOf" srcId="{D25C33B2-73E1-4CAB-804F-C7600EA46A88}" destId="{F0DEED28-135F-487D-AFE7-1943E0197899}" srcOrd="4" destOrd="0" presId="urn:microsoft.com/office/officeart/2018/2/layout/IconCircleList"/>
    <dgm:cxn modelId="{27F161C0-5B37-4A8A-8567-5737D662ABA4}" type="presParOf" srcId="{F0DEED28-135F-487D-AFE7-1943E0197899}" destId="{46D5A856-B7BF-4B74-8E04-681F6C07B353}" srcOrd="0" destOrd="0" presId="urn:microsoft.com/office/officeart/2018/2/layout/IconCircleList"/>
    <dgm:cxn modelId="{8C2AC86C-FA3C-4D80-8729-DC0A0BF2F959}" type="presParOf" srcId="{F0DEED28-135F-487D-AFE7-1943E0197899}" destId="{0EA51893-232A-445B-BEDD-CAAD7C088A7B}" srcOrd="1" destOrd="0" presId="urn:microsoft.com/office/officeart/2018/2/layout/IconCircleList"/>
    <dgm:cxn modelId="{EA5EFE93-5D9D-4B05-BE83-37B41861E29F}" type="presParOf" srcId="{F0DEED28-135F-487D-AFE7-1943E0197899}" destId="{D33141C5-676B-4C14-BCF1-992C77A48C3F}" srcOrd="2" destOrd="0" presId="urn:microsoft.com/office/officeart/2018/2/layout/IconCircleList"/>
    <dgm:cxn modelId="{CFBF4602-115B-464D-855F-57E584568E1F}" type="presParOf" srcId="{F0DEED28-135F-487D-AFE7-1943E0197899}" destId="{FB65E26E-82D7-4ADB-B353-71199FD69B0B}" srcOrd="3" destOrd="0" presId="urn:microsoft.com/office/officeart/2018/2/layout/IconCircleList"/>
    <dgm:cxn modelId="{30A2684C-09DF-47C0-BDE1-BBF8C428FE4F}" type="presParOf" srcId="{D25C33B2-73E1-4CAB-804F-C7600EA46A88}" destId="{BD8DCF91-09D0-4E7D-8D47-BCCAE1DEB091}" srcOrd="5" destOrd="0" presId="urn:microsoft.com/office/officeart/2018/2/layout/IconCircleList"/>
    <dgm:cxn modelId="{85C9623B-32B7-4E70-994F-2E70D476CCDD}" type="presParOf" srcId="{D25C33B2-73E1-4CAB-804F-C7600EA46A88}" destId="{A9209B70-511A-4203-B8D7-F981769A8872}" srcOrd="6" destOrd="0" presId="urn:microsoft.com/office/officeart/2018/2/layout/IconCircleList"/>
    <dgm:cxn modelId="{95D1422A-8885-40E1-A344-4E66F251F34F}" type="presParOf" srcId="{A9209B70-511A-4203-B8D7-F981769A8872}" destId="{665A33C8-5827-46B5-9F7F-B5003F0F76D2}" srcOrd="0" destOrd="0" presId="urn:microsoft.com/office/officeart/2018/2/layout/IconCircleList"/>
    <dgm:cxn modelId="{1AE3E7CF-632C-4D40-BCF2-8F9E29F8B917}" type="presParOf" srcId="{A9209B70-511A-4203-B8D7-F981769A8872}" destId="{2E5C13D4-8702-4D05-8B6E-61951A677159}" srcOrd="1" destOrd="0" presId="urn:microsoft.com/office/officeart/2018/2/layout/IconCircleList"/>
    <dgm:cxn modelId="{F9C18087-C81E-42B9-8D1F-9665BA1DC586}" type="presParOf" srcId="{A9209B70-511A-4203-B8D7-F981769A8872}" destId="{FA2AC553-405D-40FA-A15C-A83022263FBC}" srcOrd="2" destOrd="0" presId="urn:microsoft.com/office/officeart/2018/2/layout/IconCircleList"/>
    <dgm:cxn modelId="{F812F416-8904-44F0-AC0E-2241B4CB43E9}" type="presParOf" srcId="{A9209B70-511A-4203-B8D7-F981769A8872}" destId="{108BFC57-2223-457A-8175-25195E29E1C7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E7C4BE-70DB-4AFB-81FD-43BFB2451DA1}">
      <dsp:nvSpPr>
        <dsp:cNvPr id="0" name=""/>
        <dsp:cNvSpPr/>
      </dsp:nvSpPr>
      <dsp:spPr>
        <a:xfrm>
          <a:off x="261872" y="107381"/>
          <a:ext cx="1361482" cy="136148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F6765-31E2-44EC-9C56-0FAB7DBDF25B}">
      <dsp:nvSpPr>
        <dsp:cNvPr id="0" name=""/>
        <dsp:cNvSpPr/>
      </dsp:nvSpPr>
      <dsp:spPr>
        <a:xfrm>
          <a:off x="547783" y="393292"/>
          <a:ext cx="789659" cy="7896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255299-6458-4D26-BDE2-5B358B7EDB3D}">
      <dsp:nvSpPr>
        <dsp:cNvPr id="0" name=""/>
        <dsp:cNvSpPr/>
      </dsp:nvSpPr>
      <dsp:spPr>
        <a:xfrm>
          <a:off x="1915100" y="107381"/>
          <a:ext cx="3209208" cy="1361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0" kern="1200" baseline="0"/>
            <a:t>Elevates and reinforces the shoreline protection structure to meet projected storm-surge/SLR conditions.</a:t>
          </a:r>
          <a:endParaRPr lang="en-US" sz="2100" kern="1200"/>
        </a:p>
      </dsp:txBody>
      <dsp:txXfrm>
        <a:off x="1915100" y="107381"/>
        <a:ext cx="3209208" cy="1361482"/>
      </dsp:txXfrm>
    </dsp:sp>
    <dsp:sp modelId="{CE8B1023-827E-46CC-898D-22FF9D4C4E9E}">
      <dsp:nvSpPr>
        <dsp:cNvPr id="0" name=""/>
        <dsp:cNvSpPr/>
      </dsp:nvSpPr>
      <dsp:spPr>
        <a:xfrm>
          <a:off x="5683489" y="107381"/>
          <a:ext cx="1361482" cy="136148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B01B54-3252-4E9C-B82F-CF455FED8DDF}">
      <dsp:nvSpPr>
        <dsp:cNvPr id="0" name=""/>
        <dsp:cNvSpPr/>
      </dsp:nvSpPr>
      <dsp:spPr>
        <a:xfrm>
          <a:off x="5969400" y="393292"/>
          <a:ext cx="789659" cy="78965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7B293D-7448-40A8-A331-15A8C46CB39F}">
      <dsp:nvSpPr>
        <dsp:cNvPr id="0" name=""/>
        <dsp:cNvSpPr/>
      </dsp:nvSpPr>
      <dsp:spPr>
        <a:xfrm>
          <a:off x="7336718" y="107381"/>
          <a:ext cx="3209208" cy="1361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0" kern="1200" baseline="0"/>
            <a:t>Adds a living shoreline with coral relocation to absorb wave energy and improve habitat.</a:t>
          </a:r>
          <a:endParaRPr lang="en-US" sz="2100" kern="1200"/>
        </a:p>
      </dsp:txBody>
      <dsp:txXfrm>
        <a:off x="7336718" y="107381"/>
        <a:ext cx="3209208" cy="1361482"/>
      </dsp:txXfrm>
    </dsp:sp>
    <dsp:sp modelId="{46D5A856-B7BF-4B74-8E04-681F6C07B353}">
      <dsp:nvSpPr>
        <dsp:cNvPr id="0" name=""/>
        <dsp:cNvSpPr/>
      </dsp:nvSpPr>
      <dsp:spPr>
        <a:xfrm>
          <a:off x="261872" y="2070566"/>
          <a:ext cx="1361482" cy="136148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A51893-232A-445B-BEDD-CAAD7C088A7B}">
      <dsp:nvSpPr>
        <dsp:cNvPr id="0" name=""/>
        <dsp:cNvSpPr/>
      </dsp:nvSpPr>
      <dsp:spPr>
        <a:xfrm>
          <a:off x="547783" y="2356477"/>
          <a:ext cx="789659" cy="78965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65E26E-82D7-4ADB-B353-71199FD69B0B}">
      <dsp:nvSpPr>
        <dsp:cNvPr id="0" name=""/>
        <dsp:cNvSpPr/>
      </dsp:nvSpPr>
      <dsp:spPr>
        <a:xfrm>
          <a:off x="1915100" y="2070566"/>
          <a:ext cx="3209208" cy="1361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0" kern="1200" baseline="0"/>
            <a:t>Protects Collins Ave, evacuation routes, and nearby upland assets.</a:t>
          </a:r>
          <a:endParaRPr lang="en-US" sz="2100" kern="1200"/>
        </a:p>
      </dsp:txBody>
      <dsp:txXfrm>
        <a:off x="1915100" y="2070566"/>
        <a:ext cx="3209208" cy="1361482"/>
      </dsp:txXfrm>
    </dsp:sp>
    <dsp:sp modelId="{665A33C8-5827-46B5-9F7F-B5003F0F76D2}">
      <dsp:nvSpPr>
        <dsp:cNvPr id="0" name=""/>
        <dsp:cNvSpPr/>
      </dsp:nvSpPr>
      <dsp:spPr>
        <a:xfrm>
          <a:off x="5683489" y="2070566"/>
          <a:ext cx="1361482" cy="136148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5C13D4-8702-4D05-8B6E-61951A677159}">
      <dsp:nvSpPr>
        <dsp:cNvPr id="0" name=""/>
        <dsp:cNvSpPr/>
      </dsp:nvSpPr>
      <dsp:spPr>
        <a:xfrm>
          <a:off x="5969400" y="2356477"/>
          <a:ext cx="789659" cy="78965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8BFC57-2223-457A-8175-25195E29E1C7}">
      <dsp:nvSpPr>
        <dsp:cNvPr id="0" name=""/>
        <dsp:cNvSpPr/>
      </dsp:nvSpPr>
      <dsp:spPr>
        <a:xfrm>
          <a:off x="7336718" y="2070566"/>
          <a:ext cx="3209208" cy="1361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0" kern="1200" baseline="0"/>
            <a:t>Directly reduces risks identified in the Village’s vulnerability assessment.</a:t>
          </a:r>
          <a:endParaRPr lang="en-US" sz="2100" kern="1200"/>
        </a:p>
      </dsp:txBody>
      <dsp:txXfrm>
        <a:off x="7336718" y="2070566"/>
        <a:ext cx="3209208" cy="1361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30C6E-26CC-4A84-8024-A47C140E86D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59EA1B-6E3E-45FC-84FF-E4E3D97DC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390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9EA1B-6E3E-45FC-84FF-E4E3D97DC9B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537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88866-ECF7-35B0-407F-CF9625F07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2B1C10-5561-3E7E-3790-80F7E8F977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AD0E84-C0CA-6E18-9792-AE5A44F6F3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C58CC5-C363-CE29-8C92-51305F6920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9EA1B-6E3E-45FC-84FF-E4E3D97DC9B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73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5709A-6CEA-3371-BC6B-77930361B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75E7A4-07B6-A0CC-5A06-7D18CA138A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341ED3-AC88-9261-A878-C806DE81D8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34F2A-81AB-934E-BB6D-C4C6E87104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9EA1B-6E3E-45FC-84FF-E4E3D97DC9B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64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BDB3E-B6D3-03C3-0C39-0C598094D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302CA8-4986-8BA7-BFD2-D8B1FA03D4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F4E947-8F87-4585-4EDD-8DAD0FC137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3C18DA-198D-6C47-B1ED-5376DA56A3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9EA1B-6E3E-45FC-84FF-E4E3D97DC9B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66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9EA1B-6E3E-45FC-84FF-E4E3D97DC9B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20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46318-6263-1ACC-F9D2-0EFB7E916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69A427-794B-E31E-4DB3-1B63F72CE6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AF0951-2005-73B6-E966-16A0A54DDF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95BAD-3494-DFA6-62E1-BA2895EE17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9EA1B-6E3E-45FC-84FF-E4E3D97DC9B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82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FC662-7D87-8212-4880-BEE3EB141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5C9C0C-1FD7-3D51-0FBB-67DD3B3B81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42AC62-C4E4-0C2E-12AE-61E3CD637C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81C553-2E06-1ACF-205D-AB7349FBCC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9EA1B-6E3E-45FC-84FF-E4E3D97DC9B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931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B5883-038C-4696-8E27-1811E470D6D4}" type="datetime1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070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A6D4-154B-4E4D-9001-7A6C328D243E}" type="datetime1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16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EF880999-9BD6-4929-BDEC-B84E21C16701}" type="datetime1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997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6069-8263-4296-913A-BC2234E8D32B}" type="datetime1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858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9F5005-EC25-4FB9-B19B-2437F0B120D2}" type="datetime1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04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83B5C-2325-42FF-AF91-C1451D9D66CC}" type="datetime1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65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8DB08-3B01-46DD-99F2-F6F6334EA669}" type="datetime1">
              <a:rPr lang="en-US" smtClean="0"/>
              <a:t>10/2/2025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475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AC11-ACC3-4129-BBD7-C580BF1A4EE7}" type="datetime1">
              <a:rPr lang="en-US" smtClean="0"/>
              <a:t>10/2/2025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492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0F7F3-E406-44E2-93AF-674B3F1A2E51}" type="datetime1">
              <a:rPr lang="en-US" smtClean="0"/>
              <a:t>10/2/2025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04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DD93-7C9D-4E53-81F0-DDE57FEA7EDB}" type="datetime1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771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7BC28-59DE-4F83-B4A1-497203279FAD}" type="datetime1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14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0BDC4764-F656-4735-9820-9886F8DF1D6A}" type="datetime1">
              <a:rPr lang="en-US" smtClean="0"/>
              <a:t>10/2/2025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C68AC1EC-23E2-4F0E-A5A4-674EC8DB95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689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70" name="Rectangle 1069">
            <a:extLst>
              <a:ext uri="{FF2B5EF4-FFF2-40B4-BE49-F238E27FC236}">
                <a16:creationId xmlns:a16="http://schemas.microsoft.com/office/drawing/2014/main" id="{CB972422-B794-4FA8-BCC6-BAF6938A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251AE2-4458-3846-4FC4-AB676AEB75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0096" y="2493456"/>
            <a:ext cx="7413506" cy="2523219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Resilient Florida Grant Award #25SRP17</a:t>
            </a:r>
            <a:br>
              <a:rPr lang="en-US" sz="4400" b="1" dirty="0">
                <a:solidFill>
                  <a:schemeClr val="tx2"/>
                </a:solidFill>
              </a:rPr>
            </a:br>
            <a:br>
              <a:rPr lang="en-US" sz="4400" b="1" dirty="0">
                <a:solidFill>
                  <a:schemeClr val="tx2"/>
                </a:solidFill>
              </a:rPr>
            </a:br>
            <a:r>
              <a:rPr lang="en-US" sz="4400" b="1" dirty="0" err="1">
                <a:solidFill>
                  <a:schemeClr val="tx2"/>
                </a:solidFill>
              </a:rPr>
              <a:t>Harbourfront</a:t>
            </a:r>
            <a:r>
              <a:rPr lang="en-US" sz="4400" b="1" dirty="0">
                <a:solidFill>
                  <a:schemeClr val="tx2"/>
                </a:solidFill>
              </a:rPr>
              <a:t> park &amp; living shoreline project</a:t>
            </a:r>
            <a:br>
              <a:rPr lang="en-US" sz="4400" b="1" dirty="0">
                <a:solidFill>
                  <a:schemeClr val="tx2"/>
                </a:solidFill>
              </a:rPr>
            </a:br>
            <a:br>
              <a:rPr lang="en-US" sz="4000" b="1" dirty="0">
                <a:solidFill>
                  <a:schemeClr val="tx2"/>
                </a:solidFill>
              </a:rPr>
            </a:br>
            <a:r>
              <a:rPr lang="en-US" sz="1600" b="1" dirty="0">
                <a:solidFill>
                  <a:schemeClr val="tx2"/>
                </a:solidFill>
              </a:rPr>
              <a:t>Resilient Florida Implementation Workshop – October 6, 2025</a:t>
            </a:r>
            <a:br>
              <a:rPr lang="en-US" sz="1600" b="1" dirty="0">
                <a:solidFill>
                  <a:schemeClr val="tx2"/>
                </a:solidFill>
              </a:rPr>
            </a:br>
            <a:br>
              <a:rPr lang="en-US" sz="1600" b="1" dirty="0">
                <a:solidFill>
                  <a:schemeClr val="tx2"/>
                </a:solidFill>
              </a:rPr>
            </a:br>
            <a:r>
              <a:rPr lang="en-US" sz="1600" b="1" dirty="0">
                <a:solidFill>
                  <a:schemeClr val="tx2"/>
                </a:solidFill>
              </a:rPr>
              <a:t>Presenters: Mattie Reyes, Capital Programs Director &amp; </a:t>
            </a:r>
            <a:br>
              <a:rPr lang="en-US" sz="1600" b="1" dirty="0">
                <a:solidFill>
                  <a:schemeClr val="tx2"/>
                </a:solidFill>
              </a:rPr>
            </a:br>
            <a:r>
              <a:rPr lang="en-US" sz="1600" b="1" dirty="0">
                <a:solidFill>
                  <a:schemeClr val="tx2"/>
                </a:solidFill>
              </a:rPr>
              <a:t>Kristina Brown, Grants and Project Support </a:t>
            </a:r>
            <a:br>
              <a:rPr lang="en-US" sz="1800" b="1" dirty="0">
                <a:solidFill>
                  <a:schemeClr val="tx2"/>
                </a:solidFill>
              </a:rPr>
            </a:br>
            <a:endParaRPr lang="en-US" sz="4400" b="1" dirty="0">
              <a:solidFill>
                <a:schemeClr val="tx2"/>
              </a:solidFill>
            </a:endParaRPr>
          </a:p>
        </p:txBody>
      </p:sp>
      <p:sp>
        <p:nvSpPr>
          <p:cNvPr id="1072" name="Rectangle 1071">
            <a:extLst>
              <a:ext uri="{FF2B5EF4-FFF2-40B4-BE49-F238E27FC236}">
                <a16:creationId xmlns:a16="http://schemas.microsoft.com/office/drawing/2014/main" id="{89DE9E2B-5611-49C8-862E-AD4D43A8A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077" name="Straight Connector 1076">
            <a:extLst>
              <a:ext uri="{FF2B5EF4-FFF2-40B4-BE49-F238E27FC236}">
                <a16:creationId xmlns:a16="http://schemas.microsoft.com/office/drawing/2014/main" id="{5296EC4F-8732-481B-94CB-C98E4EF29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6" name="Rectangle 1075">
            <a:extLst>
              <a:ext uri="{FF2B5EF4-FFF2-40B4-BE49-F238E27FC236}">
                <a16:creationId xmlns:a16="http://schemas.microsoft.com/office/drawing/2014/main" id="{519C7155-1644-4C60-B0B5-32B1800D6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540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050" name="Picture 2" descr="Bal Harbour Village">
            <a:extLst>
              <a:ext uri="{FF2B5EF4-FFF2-40B4-BE49-F238E27FC236}">
                <a16:creationId xmlns:a16="http://schemas.microsoft.com/office/drawing/2014/main" id="{68DB9986-1092-8621-CCAE-8B3B26AA2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98" y="1854758"/>
            <a:ext cx="2886323" cy="288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713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705D8F-DA9F-16EE-1679-6B51E4266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F5D04095-82A0-4203-9728-B32227226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body of water with a blue wall and trees&#10;&#10;AI-generated content may be incorrect.">
            <a:extLst>
              <a:ext uri="{FF2B5EF4-FFF2-40B4-BE49-F238E27FC236}">
                <a16:creationId xmlns:a16="http://schemas.microsoft.com/office/drawing/2014/main" id="{C1CB7227-BAEF-45D6-5216-E4DC695F69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050"/>
          <a:stretch>
            <a:fillRect/>
          </a:stretch>
        </p:blipFill>
        <p:spPr>
          <a:xfrm>
            <a:off x="493776" y="972462"/>
            <a:ext cx="11201399" cy="1680264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F6775829-84CA-4765-8BE1-88A69E91D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3657600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B1798FAF-0552-6543-DC34-1284A5769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" y="3794760"/>
            <a:ext cx="11471565" cy="17393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6000" b="1" spc="150"/>
              <a:t>Project site EXISTING CONDITIONS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D0BF7-CC51-89C0-B2D2-71694CC49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58927" y="6422854"/>
            <a:ext cx="946264" cy="365125"/>
          </a:xfrm>
        </p:spPr>
        <p:txBody>
          <a:bodyPr vert="horz" lIns="4572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68AC1EC-23E2-4F0E-A5A4-674EC8DB954E}" type="slidenum">
              <a:rPr lang="en-US" smtClean="0"/>
              <a:pPr defTabSz="914400"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635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AC09D-1990-E385-D4B7-69AEEA677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58927" y="6422854"/>
            <a:ext cx="946264" cy="365125"/>
          </a:xfrm>
        </p:spPr>
        <p:txBody>
          <a:bodyPr vert="horz" lIns="4572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68AC1EC-23E2-4F0E-A5A4-674EC8DB954E}" type="slidenum">
              <a:rPr lang="en-US" b="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11</a:t>
            </a:fld>
            <a:endParaRPr lang="en-US" b="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7" name="Picture 26" descr="A long shot of a pier&#10;&#10;Description automatically generated">
            <a:extLst>
              <a:ext uri="{FF2B5EF4-FFF2-40B4-BE49-F238E27FC236}">
                <a16:creationId xmlns:a16="http://schemas.microsoft.com/office/drawing/2014/main" id="{654E761A-62C5-DEF6-0736-FA0F7F58B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97" b="28130"/>
          <a:stretch/>
        </p:blipFill>
        <p:spPr>
          <a:xfrm>
            <a:off x="247716" y="976840"/>
            <a:ext cx="11751909" cy="4766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blue wall next to water&#10;&#10;Description automatically generated">
            <a:extLst>
              <a:ext uri="{FF2B5EF4-FFF2-40B4-BE49-F238E27FC236}">
                <a16:creationId xmlns:a16="http://schemas.microsoft.com/office/drawing/2014/main" id="{5C8575EB-2E37-B695-7B8A-574674766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6" t="15370" r="27925" b="25964"/>
          <a:stretch/>
        </p:blipFill>
        <p:spPr>
          <a:xfrm>
            <a:off x="456180" y="3739154"/>
            <a:ext cx="3631038" cy="2460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E439E8DF-FA5E-3111-78B8-9D11256BE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630" y="-117528"/>
            <a:ext cx="9784080" cy="1508760"/>
          </a:xfrm>
        </p:spPr>
        <p:txBody>
          <a:bodyPr/>
          <a:lstStyle/>
          <a:p>
            <a:pPr algn="ctr"/>
            <a:r>
              <a:rPr lang="en-US" b="1" dirty="0"/>
              <a:t>Project site EXISTING CONDITIONS</a:t>
            </a:r>
          </a:p>
        </p:txBody>
      </p:sp>
      <p:pic>
        <p:nvPicPr>
          <p:cNvPr id="31" name="Picture 30" descr="A blue wall with rocks and trees in the background&#10;&#10;Description automatically generated">
            <a:extLst>
              <a:ext uri="{FF2B5EF4-FFF2-40B4-BE49-F238E27FC236}">
                <a16:creationId xmlns:a16="http://schemas.microsoft.com/office/drawing/2014/main" id="{CC964E82-F507-CC15-6C02-078FF6A4B3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64"/>
          <a:stretch/>
        </p:blipFill>
        <p:spPr>
          <a:xfrm>
            <a:off x="4446811" y="4251608"/>
            <a:ext cx="4115544" cy="2460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69418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B227C726-00E9-4762-B7F2-B5B94A120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1F38F-C424-A68F-37B8-ACC97AB30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58927" y="6422854"/>
            <a:ext cx="94626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68AC1EC-23E2-4F0E-A5A4-674EC8DB954E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pic>
        <p:nvPicPr>
          <p:cNvPr id="27" name="Picture 26" descr="A sign on a beach&#10;&#10;Description automatically generated">
            <a:extLst>
              <a:ext uri="{FF2B5EF4-FFF2-40B4-BE49-F238E27FC236}">
                <a16:creationId xmlns:a16="http://schemas.microsoft.com/office/drawing/2014/main" id="{D549FD18-7E47-238E-35D6-F4F061986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76" b="5883"/>
          <a:stretch/>
        </p:blipFill>
        <p:spPr>
          <a:xfrm>
            <a:off x="584790" y="1105786"/>
            <a:ext cx="11020401" cy="5272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 descr="Waves crashing waves on a beach&#10;&#10;Description automatically generated">
            <a:extLst>
              <a:ext uri="{FF2B5EF4-FFF2-40B4-BE49-F238E27FC236}">
                <a16:creationId xmlns:a16="http://schemas.microsoft.com/office/drawing/2014/main" id="{BCD9B02E-AF1A-24B0-5B72-74333B287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867" y="2935632"/>
            <a:ext cx="4159246" cy="32143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21226BB7-5684-8E1F-BE24-1A4D05315D80}"/>
              </a:ext>
            </a:extLst>
          </p:cNvPr>
          <p:cNvSpPr txBox="1">
            <a:spLocks/>
          </p:cNvSpPr>
          <p:nvPr/>
        </p:nvSpPr>
        <p:spPr>
          <a:xfrm>
            <a:off x="1202950" y="511949"/>
            <a:ext cx="9784080" cy="15087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Existing conditions </a:t>
            </a:r>
          </a:p>
        </p:txBody>
      </p:sp>
    </p:spTree>
    <p:extLst>
      <p:ext uri="{BB962C8B-B14F-4D97-AF65-F5344CB8AC3E}">
        <p14:creationId xmlns:p14="http://schemas.microsoft.com/office/powerpoint/2010/main" val="2180297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DF5250-737A-5B10-B170-D4654C5DB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A181B-FC52-AB08-EF2D-023B7D0B9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From Assessment to Innovation: </a:t>
            </a:r>
            <a:br>
              <a:rPr lang="en-US" b="1" dirty="0"/>
            </a:br>
            <a:r>
              <a:rPr lang="en-US" b="1" dirty="0"/>
              <a:t>How We Made It Happen</a:t>
            </a:r>
          </a:p>
        </p:txBody>
      </p:sp>
      <p:pic>
        <p:nvPicPr>
          <p:cNvPr id="7" name="Picture 6" descr="A group of men walking on a sidewalk&#10;&#10;AI-generated content may be incorrect.">
            <a:extLst>
              <a:ext uri="{FF2B5EF4-FFF2-40B4-BE49-F238E27FC236}">
                <a16:creationId xmlns:a16="http://schemas.microsoft.com/office/drawing/2014/main" id="{FA1D7451-39F1-5AFF-60FC-700F0B227C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" b="10123"/>
          <a:stretch>
            <a:fillRect/>
          </a:stretch>
        </p:blipFill>
        <p:spPr>
          <a:xfrm>
            <a:off x="483" y="1822028"/>
            <a:ext cx="4342417" cy="5035972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B04E3911-86AF-BD8F-133A-ADCC65B8697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772025" y="2011680"/>
            <a:ext cx="6524625" cy="42062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Prioritizing from the VA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ClrTx/>
            </a:pPr>
            <a:r>
              <a:rPr kumimoji="0" lang="en-US" altLang="en-US" sz="14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Vulnerability Assessment identified </a:t>
            </a:r>
            <a:r>
              <a:rPr kumimoji="0" lang="en-US" altLang="en-US" sz="140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Harbourfront</a:t>
            </a:r>
            <a:r>
              <a:rPr kumimoji="0" lang="en-US" altLang="en-US" sz="14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Park as high-risk, high-priority.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ClrTx/>
            </a:pPr>
            <a:r>
              <a:rPr kumimoji="0" lang="en-US" altLang="en-US" sz="14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Moved from VA → Adaptation Plan → shovel-ready design with permits and funding.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Collaboration Across the Village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ClrTx/>
            </a:pPr>
            <a:r>
              <a:rPr kumimoji="0" lang="en-US" altLang="en-US" sz="14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Capital Programs, Public Works, Finance, and Legal worked in tandem.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ClrTx/>
            </a:pPr>
            <a:r>
              <a:rPr kumimoji="0" lang="en-US" altLang="en-US" sz="14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Environmental consultants guided compliance and coral relocation.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ClrTx/>
            </a:pPr>
            <a:r>
              <a:rPr kumimoji="0" lang="en-US" altLang="en-US" sz="14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Multi-department coordination ensured scope alignment and grant eligibility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Innovative Approach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ClrTx/>
            </a:pPr>
            <a:r>
              <a:rPr kumimoji="0" lang="en-US" altLang="en-US" sz="14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Hybrid structure elevation + living shoreline.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ClrTx/>
            </a:pPr>
            <a:r>
              <a:rPr kumimoji="0" lang="en-US" altLang="en-US" sz="14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Combines engineered protection with ecological restoration.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ClrTx/>
            </a:pPr>
            <a:r>
              <a:rPr kumimoji="0" lang="en-US" altLang="en-US" sz="14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Model for blending resilience infrastructure with environmental stewardship.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C1FCA-C629-E605-176F-1CE403C1B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58927" y="6422854"/>
            <a:ext cx="94626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68AC1EC-23E2-4F0E-A5A4-674EC8DB954E}" type="slidenum">
              <a:rPr lang="en-US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308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52FC8B-3D55-417E-BA4D-3724BDF49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FF0E0-3806-F8CC-DA10-ABACAAA62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r>
              <a:rPr lang="en-US" b="1" dirty="0"/>
              <a:t>What We Learned &amp; What’s Next</a:t>
            </a:r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8D569E2B-EC08-4969-8ED9-C9088E7BA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2266" y="2071990"/>
            <a:ext cx="1911046" cy="1944581"/>
          </a:xfrm>
          <a:prstGeom prst="rect">
            <a:avLst/>
          </a:prstGeom>
          <a:solidFill>
            <a:srgbClr val="FFFFFF"/>
          </a:solidFill>
          <a:ln w="44450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2" name="Picture 6" descr="Kimley-Horn Named a 2025 PEOPLE ...">
            <a:extLst>
              <a:ext uri="{FF2B5EF4-FFF2-40B4-BE49-F238E27FC236}">
                <a16:creationId xmlns:a16="http://schemas.microsoft.com/office/drawing/2014/main" id="{255FE35F-8CAD-222F-390F-E1B981F5DD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6" t="26662" r="5466" b="22601"/>
          <a:stretch>
            <a:fillRect/>
          </a:stretch>
        </p:blipFill>
        <p:spPr bwMode="auto">
          <a:xfrm>
            <a:off x="1327599" y="2788724"/>
            <a:ext cx="1659388" cy="49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1" name="Rectangle 4110">
            <a:extLst>
              <a:ext uri="{FF2B5EF4-FFF2-40B4-BE49-F238E27FC236}">
                <a16:creationId xmlns:a16="http://schemas.microsoft.com/office/drawing/2014/main" id="{F2E9F51B-C209-4C03-A77C-060A65EAC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34967" y="2071990"/>
            <a:ext cx="1914725" cy="1944581"/>
          </a:xfrm>
          <a:prstGeom prst="rect">
            <a:avLst/>
          </a:prstGeom>
          <a:solidFill>
            <a:srgbClr val="FFFFFF"/>
          </a:solidFill>
          <a:ln w="44450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Mikyoung Kim Design | Archinect">
            <a:extLst>
              <a:ext uri="{FF2B5EF4-FFF2-40B4-BE49-F238E27FC236}">
                <a16:creationId xmlns:a16="http://schemas.microsoft.com/office/drawing/2014/main" id="{81C4615B-6621-7464-3195-8A8351060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2295" y="2630609"/>
            <a:ext cx="1657637" cy="81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3" name="Rectangle 4112">
            <a:extLst>
              <a:ext uri="{FF2B5EF4-FFF2-40B4-BE49-F238E27FC236}">
                <a16:creationId xmlns:a16="http://schemas.microsoft.com/office/drawing/2014/main" id="{622D0D47-8BD7-47D8-A1CA-E3CCFAE26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2266" y="4137119"/>
            <a:ext cx="1911046" cy="2007648"/>
          </a:xfrm>
          <a:prstGeom prst="rect">
            <a:avLst/>
          </a:prstGeom>
          <a:solidFill>
            <a:srgbClr val="FFFFFF"/>
          </a:solidFill>
          <a:ln w="44450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4" name="Picture 8" descr="Moffatt &amp; Nichol | Long Beach CA">
            <a:extLst>
              <a:ext uri="{FF2B5EF4-FFF2-40B4-BE49-F238E27FC236}">
                <a16:creationId xmlns:a16="http://schemas.microsoft.com/office/drawing/2014/main" id="{4D797B18-C411-D21C-D4C5-2E10A2E639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0" b="30566"/>
          <a:stretch>
            <a:fillRect/>
          </a:stretch>
        </p:blipFill>
        <p:spPr bwMode="auto">
          <a:xfrm>
            <a:off x="1327599" y="4797168"/>
            <a:ext cx="1659388" cy="68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5" name="Rectangle 4114">
            <a:extLst>
              <a:ext uri="{FF2B5EF4-FFF2-40B4-BE49-F238E27FC236}">
                <a16:creationId xmlns:a16="http://schemas.microsoft.com/office/drawing/2014/main" id="{6F697FE4-1938-4D2A-B168-D82D009BF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34967" y="4137119"/>
            <a:ext cx="1911046" cy="2007648"/>
          </a:xfrm>
          <a:prstGeom prst="rect">
            <a:avLst/>
          </a:prstGeom>
          <a:solidFill>
            <a:srgbClr val="FFFFFF"/>
          </a:solidFill>
          <a:ln w="44450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The Whiting-Turner Contracting Company">
            <a:extLst>
              <a:ext uri="{FF2B5EF4-FFF2-40B4-BE49-F238E27FC236}">
                <a16:creationId xmlns:a16="http://schemas.microsoft.com/office/drawing/2014/main" id="{EE8E71DF-ABF2-8284-E7EF-6BAABF423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0300" y="4595802"/>
            <a:ext cx="1659388" cy="109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0E167C7A-3087-0741-C5B7-EA9B7D86E1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596470" y="2011680"/>
            <a:ext cx="6390937" cy="42062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Key Challenges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Extensive permitting across multiple agencies required time and coordination.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Scope refinement to better integrate the living shoreline components.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Balancing resilience infrastructure with community amenities.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Lessons Learned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Early Vulnerability Assessment was critical to justify funding.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Community outreach built lasting support.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Diversified funding sources made the project possible.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Next Steps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Final design, permitting, and procurement underway now.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Construction begins early 2026.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Will deliver an elevated shoreline protection structure, living shoreline with coral relocation, and a safer, more resilient waterfront corridor.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sz="150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01F7F-1699-62CE-E397-57B29E2A7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58927" y="6422854"/>
            <a:ext cx="94626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68AC1EC-23E2-4F0E-A5A4-674EC8DB954E}" type="slidenum">
              <a:rPr lang="en-US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09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3" name="Rectangle 5132">
            <a:extLst>
              <a:ext uri="{FF2B5EF4-FFF2-40B4-BE49-F238E27FC236}">
                <a16:creationId xmlns:a16="http://schemas.microsoft.com/office/drawing/2014/main" id="{769CA19B-3231-49F6-8B8A-77B604B43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35" name="Rectangle 5134">
            <a:extLst>
              <a:ext uri="{FF2B5EF4-FFF2-40B4-BE49-F238E27FC236}">
                <a16:creationId xmlns:a16="http://schemas.microsoft.com/office/drawing/2014/main" id="{7CBCD003-8C0A-425C-BF62-4495E468B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4203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5137" name="Rectangle 5136">
            <a:extLst>
              <a:ext uri="{FF2B5EF4-FFF2-40B4-BE49-F238E27FC236}">
                <a16:creationId xmlns:a16="http://schemas.microsoft.com/office/drawing/2014/main" id="{839507D1-E0B5-4F44-9979-8611FC046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3612" y="-1"/>
            <a:ext cx="4658388" cy="2062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139" name="Rectangle 5138">
            <a:extLst>
              <a:ext uri="{FF2B5EF4-FFF2-40B4-BE49-F238E27FC236}">
                <a16:creationId xmlns:a16="http://schemas.microsoft.com/office/drawing/2014/main" id="{33093B71-B0A4-4A5D-840D-E49E601C6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3612" y="3891281"/>
            <a:ext cx="4658388" cy="2966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6FF3D7-18B4-84F9-F048-4EBA43D2D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6495" y="2194560"/>
            <a:ext cx="4001729" cy="17393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4800" spc="150" dirty="0"/>
              <a:t>Special Thanks to</a:t>
            </a:r>
          </a:p>
        </p:txBody>
      </p:sp>
      <p:sp>
        <p:nvSpPr>
          <p:cNvPr id="5141" name="Rectangle 5140">
            <a:extLst>
              <a:ext uri="{FF2B5EF4-FFF2-40B4-BE49-F238E27FC236}">
                <a16:creationId xmlns:a16="http://schemas.microsoft.com/office/drawing/2014/main" id="{097D4D43-1AC2-4D17-9A87-A2879196D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667" y="465666"/>
            <a:ext cx="3208867" cy="28828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6" name="Picture 6" descr="Florida Department of Environmental Protection Logos | Florida Department  of Environmental Protection">
            <a:extLst>
              <a:ext uri="{FF2B5EF4-FFF2-40B4-BE49-F238E27FC236}">
                <a16:creationId xmlns:a16="http://schemas.microsoft.com/office/drawing/2014/main" id="{B90C7F0A-DA5E-1AD5-5862-D0377C715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6827" y="695535"/>
            <a:ext cx="2686546" cy="242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3" name="Rectangle 5142">
            <a:extLst>
              <a:ext uri="{FF2B5EF4-FFF2-40B4-BE49-F238E27FC236}">
                <a16:creationId xmlns:a16="http://schemas.microsoft.com/office/drawing/2014/main" id="{119E64AA-6A37-477B-8D5A-4611407EC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5401" y="465666"/>
            <a:ext cx="3208867" cy="28828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A red and white sign with castle on it&#10;&#10;AI-generated content may be incorrect.">
            <a:extLst>
              <a:ext uri="{FF2B5EF4-FFF2-40B4-BE49-F238E27FC236}">
                <a16:creationId xmlns:a16="http://schemas.microsoft.com/office/drawing/2014/main" id="{09F8EB17-5547-26EC-38FD-2EF229ECE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3662" y="850903"/>
            <a:ext cx="2752344" cy="211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5" name="Rectangle 5144">
            <a:extLst>
              <a:ext uri="{FF2B5EF4-FFF2-40B4-BE49-F238E27FC236}">
                <a16:creationId xmlns:a16="http://schemas.microsoft.com/office/drawing/2014/main" id="{9FC14C94-8E6B-4CDD-870C-0BC3DDBEA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667" y="3509432"/>
            <a:ext cx="3208867" cy="28828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8" name="Picture 8" descr="Business Highlight: Florida Inland Navigation District - MIASF">
            <a:extLst>
              <a:ext uri="{FF2B5EF4-FFF2-40B4-BE49-F238E27FC236}">
                <a16:creationId xmlns:a16="http://schemas.microsoft.com/office/drawing/2014/main" id="{2D958356-289E-F164-77D7-4CCB2E3C7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928" y="3918752"/>
            <a:ext cx="2752344" cy="206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7" name="Rectangle 5146">
            <a:extLst>
              <a:ext uri="{FF2B5EF4-FFF2-40B4-BE49-F238E27FC236}">
                <a16:creationId xmlns:a16="http://schemas.microsoft.com/office/drawing/2014/main" id="{E8406488-F119-48B3-B9F5-997C1F814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5401" y="3509432"/>
            <a:ext cx="3208867" cy="28828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Axis Helps | Miami-Dade County">
            <a:extLst>
              <a:ext uri="{FF2B5EF4-FFF2-40B4-BE49-F238E27FC236}">
                <a16:creationId xmlns:a16="http://schemas.microsoft.com/office/drawing/2014/main" id="{88200A79-85D2-8C53-9365-0C4B6493C6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3662" y="4262795"/>
            <a:ext cx="2752344" cy="137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4B1A3-4BF9-59F0-3E01-6BC1D6688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58927" y="6422854"/>
            <a:ext cx="946264" cy="365125"/>
          </a:xfrm>
        </p:spPr>
        <p:txBody>
          <a:bodyPr vert="horz" lIns="4572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68AC1EC-23E2-4F0E-A5A4-674EC8DB954E}" type="slidenum">
              <a:rPr lang="en-US"/>
              <a:pPr defTabSz="914400">
                <a:spcAft>
                  <a:spcPts val="60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446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55481-2971-673A-D102-CE7138A13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284176"/>
            <a:ext cx="3886199" cy="1508760"/>
          </a:xfrm>
        </p:spPr>
        <p:txBody>
          <a:bodyPr>
            <a:normAutofit/>
          </a:bodyPr>
          <a:lstStyle/>
          <a:p>
            <a:r>
              <a:rPr lang="en-US" sz="2400" b="1" dirty="0"/>
              <a:t>Where Land Meets Sea: </a:t>
            </a:r>
            <a:r>
              <a:rPr lang="en-US" sz="2400" b="1" dirty="0" err="1"/>
              <a:t>Harbourfront</a:t>
            </a:r>
            <a:r>
              <a:rPr lang="en-US" sz="2400" b="1" dirty="0"/>
              <a:t> Park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B8EDF2C9-5DB9-F15D-5327-0FB96EA6C7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22514" y="2011680"/>
            <a:ext cx="3945297" cy="42062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228600" lvl="1" indent="0" eaLnBrk="0" fontAlgn="base" hangingPunct="0">
              <a:spcBef>
                <a:spcPct val="0"/>
              </a:spcBef>
              <a:spcAft>
                <a:spcPts val="600"/>
              </a:spcAft>
              <a:buClrTx/>
              <a:buNone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Project Overview</a:t>
            </a:r>
            <a:endParaRPr kumimoji="0" lang="en-US" altLang="en-US" sz="14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  <a:buClrTx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Applied in </a:t>
            </a:r>
            <a:r>
              <a:rPr kumimoji="0" lang="en-US" altLang="en-US" sz="1400" b="0" i="1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August 2023</a:t>
            </a:r>
            <a:r>
              <a:rPr kumimoji="0" lang="en-US" altLang="en-US" sz="14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 for the Resilient Florida Grant.</a:t>
            </a: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  <a:buClrTx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Awarded </a:t>
            </a:r>
            <a:r>
              <a:rPr kumimoji="0" lang="en-US" altLang="en-US" sz="14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$8M in August 2024</a:t>
            </a:r>
            <a:r>
              <a:rPr kumimoji="0" lang="en-US" altLang="en-US" sz="14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 for seawall, living shoreline, and resiliency features.</a:t>
            </a: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1400">
                <a:latin typeface="Arial" panose="020B0604020202020204" pitchFamily="34" charset="0"/>
              </a:rPr>
              <a:t>Total project presently estimated at $32 million.</a:t>
            </a:r>
            <a:endParaRPr kumimoji="0" lang="en-US" altLang="en-US" sz="14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228600" lvl="1" indent="0" eaLnBrk="0" fontAlgn="base" hangingPunct="0">
              <a:spcBef>
                <a:spcPct val="0"/>
              </a:spcBef>
              <a:spcAft>
                <a:spcPts val="600"/>
              </a:spcAft>
              <a:buClrTx/>
              <a:buNone/>
            </a:pPr>
            <a:endParaRPr lang="en-US" altLang="en-US" sz="1400">
              <a:latin typeface="Arial" panose="020B0604020202020204" pitchFamily="34" charset="0"/>
            </a:endParaRPr>
          </a:p>
          <a:p>
            <a:pPr marL="228600" lvl="1" indent="0" eaLnBrk="0" fontAlgn="base" hangingPunct="0">
              <a:spcBef>
                <a:spcPct val="0"/>
              </a:spcBef>
              <a:spcAft>
                <a:spcPts val="600"/>
              </a:spcAft>
              <a:buClrTx/>
              <a:buNone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Location Overview</a:t>
            </a: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1400">
                <a:latin typeface="Arial" panose="020B0604020202020204" pitchFamily="34" charset="0"/>
              </a:rPr>
              <a:t>Located on the south side of Baker’s Haulover Inlet.</a:t>
            </a: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1400">
                <a:latin typeface="Arial" panose="020B0604020202020204" pitchFamily="34" charset="0"/>
              </a:rPr>
              <a:t>Continuous shoreline corridor with access to the beach. </a:t>
            </a: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1400">
                <a:latin typeface="Arial" panose="020B0604020202020204" pitchFamily="34" charset="0"/>
              </a:rPr>
              <a:t>Project elevates and fortifies shoreline infrastructure.</a:t>
            </a: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1400">
                <a:latin typeface="Arial" panose="020B0604020202020204" pitchFamily="34" charset="0"/>
              </a:rPr>
              <a:t>Adjacent to critical evacuation routes (Collins Ave, 96th St).</a:t>
            </a:r>
          </a:p>
          <a:p>
            <a:pPr marL="228600" lvl="1" indent="0" eaLnBrk="0" fontAlgn="base" hangingPunct="0">
              <a:spcBef>
                <a:spcPct val="0"/>
              </a:spcBef>
              <a:spcAft>
                <a:spcPts val="600"/>
              </a:spcAft>
              <a:buClrTx/>
              <a:buNone/>
            </a:pPr>
            <a:endParaRPr kumimoji="0" lang="en-US" altLang="en-US" sz="14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94D45AE-1E70-46DE-8CEB-37E01B080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3120" y="0"/>
            <a:ext cx="75488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44AD36-4F46-4173-8A18-BA4C2267A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7283" y="0"/>
            <a:ext cx="4027471" cy="39489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each with buildings and a body of water&#10;&#10;Description automatically generated">
            <a:extLst>
              <a:ext uri="{FF2B5EF4-FFF2-40B4-BE49-F238E27FC236}">
                <a16:creationId xmlns:a16="http://schemas.microsoft.com/office/drawing/2014/main" id="{D47FC91F-11B6-1C52-5EA3-6A79EDDC8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282" y="175364"/>
            <a:ext cx="4027471" cy="356991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EDEE670-2A62-4487-B887-E9EE53644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84592" y="0"/>
            <a:ext cx="3107408" cy="282891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C91C101-B43C-419E-8197-06D7E53B5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7284" y="4109826"/>
            <a:ext cx="4016442" cy="274817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AE892B-B008-4202-A3A4-E2280B0A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99034" y="2989781"/>
            <a:ext cx="3092966" cy="38682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27F25B-0DF3-7CB8-134A-C977A0869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9034" y="3294345"/>
            <a:ext cx="3107408" cy="308194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FA4E7-3FBD-2321-F843-F82EBF73C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2059" y="6537155"/>
            <a:ext cx="567362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68AC1EC-23E2-4F0E-A5A4-674EC8DB954E}" type="slidenum">
              <a:rPr lang="en-US">
                <a:solidFill>
                  <a:schemeClr val="bg2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478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bject 9">
            <a:extLst>
              <a:ext uri="{FF2B5EF4-FFF2-40B4-BE49-F238E27FC236}">
                <a16:creationId xmlns:a16="http://schemas.microsoft.com/office/drawing/2014/main" id="{F9B83193-9519-435C-BF69-25BAB87C6A92}"/>
              </a:ext>
            </a:extLst>
          </p:cNvPr>
          <p:cNvSpPr txBox="1"/>
          <p:nvPr/>
        </p:nvSpPr>
        <p:spPr>
          <a:xfrm>
            <a:off x="643466" y="5304675"/>
            <a:ext cx="10905065" cy="662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0583" algn="ctr"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cap="all" spc="1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1930 picture of baker’s Haulover</a:t>
            </a:r>
            <a:endParaRPr lang="en-US" sz="2800" cap="all" spc="15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732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n aerial view of a river&#10;&#10;AI-generated content may be incorrect.">
            <a:extLst>
              <a:ext uri="{FF2B5EF4-FFF2-40B4-BE49-F238E27FC236}">
                <a16:creationId xmlns:a16="http://schemas.microsoft.com/office/drawing/2014/main" id="{8AF29C25-A495-065F-14E2-E2A501B48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8"/>
          <a:stretch/>
        </p:blipFill>
        <p:spPr>
          <a:xfrm>
            <a:off x="2159413" y="494988"/>
            <a:ext cx="7873171" cy="472047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3369"/>
            <a:ext cx="12192000" cy="4846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ACE1C367-6A68-10EC-4266-4AAED96D060A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3793793" y="7760418"/>
            <a:ext cx="437515" cy="180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50" b="0" i="0" kern="1200">
                <a:solidFill>
                  <a:srgbClr val="404047"/>
                </a:solidFill>
                <a:latin typeface="Tahoma"/>
                <a:ea typeface="+mn-ea"/>
                <a:cs typeface="Tahom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55"/>
              </a:spcBef>
            </a:pPr>
            <a:r>
              <a:rPr lang="en-US" spc="-10"/>
              <a:t>|</a:t>
            </a:r>
            <a:r>
              <a:rPr lang="en-US" spc="300"/>
              <a:t> </a:t>
            </a:r>
            <a:fld id="{81D60167-4931-47E6-BA6A-407CBD079E47}" type="slidenum">
              <a:rPr spc="95" smtClean="0"/>
              <a:pPr marL="12700">
                <a:spcBef>
                  <a:spcPts val="55"/>
                </a:spcBef>
              </a:pPr>
              <a:t>3</a:t>
            </a:fld>
            <a:r>
              <a:rPr spc="-185"/>
              <a:t> </a:t>
            </a:r>
            <a:endParaRPr spc="-154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B048A9D-7810-4E83-9167-7E739CC84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A8EAC27-974F-44E0-AF72-BE14F51C1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7FA5C733-08F5-493C-A51C-C44D4D2F2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3612" y="-1"/>
            <a:ext cx="4658388" cy="2062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bridge over a river&#10;&#10;AI-generated content may be incorrect.">
            <a:extLst>
              <a:ext uri="{FF2B5EF4-FFF2-40B4-BE49-F238E27FC236}">
                <a16:creationId xmlns:a16="http://schemas.microsoft.com/office/drawing/2014/main" id="{B97F3B38-40F1-B1C5-AFCC-2B97640DBB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892" b="-2"/>
          <a:stretch>
            <a:fillRect/>
          </a:stretch>
        </p:blipFill>
        <p:spPr>
          <a:xfrm>
            <a:off x="1" y="3891281"/>
            <a:ext cx="3612684" cy="2966719"/>
          </a:xfrm>
          <a:prstGeom prst="rect">
            <a:avLst/>
          </a:prstGeom>
        </p:spPr>
      </p:pic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3027318-CD83-421B-8C59-7DED7EF1C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3612" y="3891281"/>
            <a:ext cx="4658388" cy="2966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bject 9">
            <a:extLst>
              <a:ext uri="{FF2B5EF4-FFF2-40B4-BE49-F238E27FC236}">
                <a16:creationId xmlns:a16="http://schemas.microsoft.com/office/drawing/2014/main" id="{DD0ABB2E-6E89-F43D-9679-1CD4922D855F}"/>
              </a:ext>
            </a:extLst>
          </p:cNvPr>
          <p:cNvSpPr txBox="1"/>
          <p:nvPr/>
        </p:nvSpPr>
        <p:spPr>
          <a:xfrm>
            <a:off x="7866495" y="2194560"/>
            <a:ext cx="4001729" cy="1739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0583" algn="ctr"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cap="all" spc="15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1975 General Design Memorandum Photos</a:t>
            </a:r>
            <a:endParaRPr lang="en-US" sz="3000" cap="all" spc="150" dirty="0">
              <a:solidFill>
                <a:schemeClr val="bg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high angle view of a beach&#10;&#10;AI-generated content may be incorrect.">
            <a:extLst>
              <a:ext uri="{FF2B5EF4-FFF2-40B4-BE49-F238E27FC236}">
                <a16:creationId xmlns:a16="http://schemas.microsoft.com/office/drawing/2014/main" id="{5E649E96-42BB-FFFC-8B8F-2910A60A86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352"/>
          <a:stretch>
            <a:fillRect/>
          </a:stretch>
        </p:blipFill>
        <p:spPr>
          <a:xfrm>
            <a:off x="20" y="-2"/>
            <a:ext cx="7386217" cy="3750735"/>
          </a:xfrm>
          <a:prstGeom prst="rect">
            <a:avLst/>
          </a:prstGeom>
        </p:spPr>
      </p:pic>
      <p:pic>
        <p:nvPicPr>
          <p:cNvPr id="16" name="Picture 15" descr="A high angle view of a city&#10;&#10;AI-generated content may be incorrect.">
            <a:extLst>
              <a:ext uri="{FF2B5EF4-FFF2-40B4-BE49-F238E27FC236}">
                <a16:creationId xmlns:a16="http://schemas.microsoft.com/office/drawing/2014/main" id="{09CC011D-F7E3-076B-B124-6B16EA0CA5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816" r="1891"/>
          <a:stretch>
            <a:fillRect/>
          </a:stretch>
        </p:blipFill>
        <p:spPr>
          <a:xfrm>
            <a:off x="3772032" y="3891281"/>
            <a:ext cx="3614205" cy="2966723"/>
          </a:xfrm>
          <a:prstGeom prst="rect">
            <a:avLst/>
          </a:prstGeom>
        </p:spPr>
      </p:pic>
      <p:sp>
        <p:nvSpPr>
          <p:cNvPr id="11" name="object 6">
            <a:extLst>
              <a:ext uri="{FF2B5EF4-FFF2-40B4-BE49-F238E27FC236}">
                <a16:creationId xmlns:a16="http://schemas.microsoft.com/office/drawing/2014/main" id="{96B955E5-018C-0E43-8DE0-9812CCF776E0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3793793" y="7760418"/>
            <a:ext cx="437515" cy="180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50" b="0" i="0" kern="1200">
                <a:solidFill>
                  <a:srgbClr val="404047"/>
                </a:solidFill>
                <a:latin typeface="Tahoma"/>
                <a:ea typeface="+mn-ea"/>
                <a:cs typeface="Tahom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55"/>
              </a:spcBef>
            </a:pPr>
            <a:r>
              <a:rPr lang="en-US" spc="-10"/>
              <a:t>|</a:t>
            </a:r>
            <a:r>
              <a:rPr lang="en-US" spc="300"/>
              <a:t> </a:t>
            </a:r>
            <a:fld id="{81D60167-4931-47E6-BA6A-407CBD079E47}" type="slidenum">
              <a:rPr spc="95" smtClean="0"/>
              <a:pPr marL="12700">
                <a:spcBef>
                  <a:spcPts val="55"/>
                </a:spcBef>
              </a:pPr>
              <a:t>4</a:t>
            </a:fld>
            <a:r>
              <a:rPr spc="-185"/>
              <a:t> </a:t>
            </a:r>
            <a:endParaRPr spc="-154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A966E6-2F44-0A7B-87B8-3D65740F9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27EA-F05D-7CA9-9048-4045C0607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284176"/>
            <a:ext cx="3886199" cy="1508760"/>
          </a:xfrm>
        </p:spPr>
        <p:txBody>
          <a:bodyPr>
            <a:normAutofit/>
          </a:bodyPr>
          <a:lstStyle/>
          <a:p>
            <a:r>
              <a:rPr lang="en-US" sz="3400" b="1"/>
              <a:t>From Planning to Application: How We Got Here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6148607-F6D5-B44B-04C2-68C46476197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22514" y="2011680"/>
            <a:ext cx="3945297" cy="42062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7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Part of a Larger Effort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ClrTx/>
            </a:pPr>
            <a:r>
              <a:rPr kumimoji="0" lang="en-US" altLang="en-US" sz="170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Rooted in Bal Harbour’s Capital Improvement Program.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ClrTx/>
            </a:pPr>
            <a:r>
              <a:rPr kumimoji="0" lang="en-US" altLang="en-US" sz="170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Direct outcome of the 2024 Vulnerability Assessment &amp; Coastal Adaptation Plan.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7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Information Gathering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ClrTx/>
            </a:pPr>
            <a:r>
              <a:rPr kumimoji="0" lang="en-US" altLang="en-US" sz="170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Technical studies: structural evaluations, benthic surveys, environmental reports.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ClrTx/>
            </a:pPr>
            <a:r>
              <a:rPr kumimoji="0" lang="en-US" altLang="en-US" sz="170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Public outreach sessions shaped community priorities.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ClrTx/>
            </a:pPr>
            <a:r>
              <a:rPr kumimoji="0" lang="en-US" altLang="en-US" sz="170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Coordination with FDEP, USACE, FWC, and Miami-Dade RER for data and permit inputs.</a:t>
            </a: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459B206-3BB4-4463-AC79-8DD9EE599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3120" y="0"/>
            <a:ext cx="75488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8EA69F7-E487-4D33-A280-0571339F8B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7283" y="0"/>
            <a:ext cx="7284717" cy="39489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82510C-EEBB-7624-6B3E-835E34361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795" y="321733"/>
            <a:ext cx="4481692" cy="332411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4D0C214-AC85-438D-8BC5-D6BCC9A56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7284" y="4109826"/>
            <a:ext cx="4016442" cy="274817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616204B-68EA-4ADA-A563-16E43E192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99034" y="4109826"/>
            <a:ext cx="3092966" cy="274817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6063B7-984E-781F-A672-2818E1738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0289" y="4580961"/>
            <a:ext cx="2459976" cy="18377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07913F-1FB0-7227-472B-D29E06C2DD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3349" y="4445000"/>
            <a:ext cx="2830732" cy="210969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F0743-4904-E40E-7EEE-06274D364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2059" y="6537155"/>
            <a:ext cx="567362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68AC1EC-23E2-4F0E-A5A4-674EC8DB954E}" type="slidenum">
              <a:rPr lang="en-US">
                <a:solidFill>
                  <a:schemeClr val="bg2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523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2618CD-C6EA-1717-C17B-8F99A09C0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29535-2BE6-01D9-5997-D21AD1521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Securing Funding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AF3D2-08EC-0F0D-A596-B41830ADE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58927" y="6422854"/>
            <a:ext cx="94626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68AC1EC-23E2-4F0E-A5A4-674EC8DB954E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8683A9E-F061-57C2-68D8-A18DD8DCEF3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91094" y="2061181"/>
            <a:ext cx="10807799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Village has been pursuing funding for this project since 2020. After five years of effort, we have now secured the majority of the resources needed to move forward.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800" b="1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Funding Sources: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$8.0M Resilient Florida Grant – 25%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000" b="1" dirty="0">
                <a:latin typeface="Arial" panose="020B0604020202020204" pitchFamily="34" charset="0"/>
              </a:rPr>
              <a:t>$5.0M FIND Grants  - 15%</a:t>
            </a: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$7.5M GOB Bond – 23%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$7.0M Resort Tax – 22%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$4.0M Developer Contribution – 13%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Appropriations – 2%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6D8DDB-D1A4-0D44-0813-887030D50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993" y="3576290"/>
            <a:ext cx="4246323" cy="2846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5357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CADA03-5203-3B7C-FC3A-8234A5A43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A457F22-2034-4200-B6E4-5B8372AAC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1633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DA7986-F4F5-4F92-94A3-343B2D720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6981"/>
            <a:ext cx="4686300" cy="1639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2619ED-7450-DE45-108C-91900DBC1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77" y="284176"/>
            <a:ext cx="3670874" cy="150876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2"/>
                </a:solidFill>
              </a:rPr>
              <a:t>ALLOCATION OF FUNDING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E5EAA1B-FA34-B7EB-3579-76D4726D589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7682" y="2011680"/>
            <a:ext cx="4458694" cy="456214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marL="228600" lvl="1" indent="0" eaLnBrk="0" fontAlgn="base" hangingPunct="0">
              <a:spcBef>
                <a:spcPct val="0"/>
              </a:spcBef>
              <a:spcAft>
                <a:spcPts val="600"/>
              </a:spcAft>
              <a:buClrTx/>
              <a:buNone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Grant-Funded (FDEP 25SRP17)</a:t>
            </a:r>
          </a:p>
          <a:p>
            <a:pPr lvl="2" eaLnBrk="0" fontAlgn="base" hangingPunct="0">
              <a:spcBef>
                <a:spcPct val="0"/>
              </a:spcBef>
              <a:spcAft>
                <a:spcPts val="600"/>
              </a:spcAft>
              <a:buClrTx/>
            </a:pP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Seawall reconstruction</a:t>
            </a:r>
          </a:p>
          <a:p>
            <a:pPr lvl="2" eaLnBrk="0" fontAlgn="base" hangingPunct="0"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Structure 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elevation and armoring</a:t>
            </a:r>
          </a:p>
          <a:p>
            <a:pPr lvl="2" eaLnBrk="0" fontAlgn="base" hangingPunct="0">
              <a:spcBef>
                <a:spcPct val="0"/>
              </a:spcBef>
              <a:spcAft>
                <a:spcPts val="600"/>
              </a:spcAft>
              <a:buClrTx/>
            </a:pP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Construction engineering &amp; administration</a:t>
            </a:r>
          </a:p>
          <a:p>
            <a:pPr lvl="2" eaLnBrk="0" fontAlgn="base" hangingPunct="0">
              <a:spcBef>
                <a:spcPct val="0"/>
              </a:spcBef>
              <a:spcAft>
                <a:spcPts val="600"/>
              </a:spcAft>
              <a:buClrTx/>
            </a:pP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Environmental surveys, monitoring, and compliance</a:t>
            </a:r>
          </a:p>
          <a:p>
            <a:pPr lvl="2" eaLnBrk="0" fontAlgn="base" hangingPunct="0">
              <a:spcBef>
                <a:spcPct val="0"/>
              </a:spcBef>
              <a:spcAft>
                <a:spcPts val="600"/>
              </a:spcAft>
              <a:buClrTx/>
            </a:pP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Coral relocation and living shoreline implementation</a:t>
            </a:r>
          </a:p>
          <a:p>
            <a:pPr marL="228600" lvl="1" indent="0" eaLnBrk="0" fontAlgn="base" hangingPunct="0">
              <a:spcBef>
                <a:spcPct val="0"/>
              </a:spcBef>
              <a:spcAft>
                <a:spcPts val="600"/>
              </a:spcAft>
              <a:buClrTx/>
              <a:buNone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Other Funding</a:t>
            </a:r>
          </a:p>
          <a:p>
            <a:pPr lvl="2" eaLnBrk="0" fontAlgn="base" hangingPunct="0">
              <a:spcBef>
                <a:spcPct val="0"/>
              </a:spcBef>
              <a:spcAft>
                <a:spcPts val="600"/>
              </a:spcAft>
              <a:buClrTx/>
            </a:pP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Hardscape</a:t>
            </a:r>
          </a:p>
          <a:p>
            <a:pPr lvl="2" eaLnBrk="0" fontAlgn="base" hangingPunct="0">
              <a:spcBef>
                <a:spcPct val="0"/>
              </a:spcBef>
              <a:spcAft>
                <a:spcPts val="600"/>
              </a:spcAft>
              <a:buClrTx/>
            </a:pP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Shade canopies</a:t>
            </a:r>
          </a:p>
          <a:p>
            <a:pPr lvl="2" eaLnBrk="0" fontAlgn="base" hangingPunct="0">
              <a:spcBef>
                <a:spcPct val="0"/>
              </a:spcBef>
              <a:spcAft>
                <a:spcPts val="600"/>
              </a:spcAft>
              <a:buClrTx/>
            </a:pP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Safety railings and access to the beach</a:t>
            </a:r>
          </a:p>
          <a:p>
            <a:pPr lvl="2" eaLnBrk="0" fontAlgn="base" hangingPunct="0">
              <a:spcBef>
                <a:spcPct val="0"/>
              </a:spcBef>
              <a:spcAft>
                <a:spcPts val="600"/>
              </a:spcAft>
              <a:buClrTx/>
            </a:pP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Site furnishings and wayfinding signage</a:t>
            </a:r>
          </a:p>
          <a:p>
            <a:pPr lvl="2" eaLnBrk="0" fontAlgn="base" hangingPunct="0">
              <a:spcBef>
                <a:spcPct val="0"/>
              </a:spcBef>
              <a:spcAft>
                <a:spcPts val="600"/>
              </a:spcAft>
              <a:buClrTx/>
            </a:pP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Lighting and aesthetic enhancements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8E76FD-76EE-4DE6-BBA4-EEA6E4B98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5190" y="0"/>
            <a:ext cx="756681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EA028C-5E66-8F6A-93C2-32D9F9D4AB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7" t="21528" r="-557" b="22797"/>
          <a:stretch>
            <a:fillRect/>
          </a:stretch>
        </p:blipFill>
        <p:spPr>
          <a:xfrm>
            <a:off x="4939428" y="889348"/>
            <a:ext cx="6809985" cy="506051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BE502-081E-C4B4-8299-41B147D04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58927" y="6422854"/>
            <a:ext cx="94626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68AC1EC-23E2-4F0E-A5A4-674EC8DB954E}" type="slidenum">
              <a:rPr lang="en-US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1509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CEB76A-ECDA-4843-665B-D34EC49C9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B48DF-A9C3-5250-B249-70091043F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Increasing Community Resilience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4E605-B584-66D0-6872-4DDE8C6EC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58927" y="6422854"/>
            <a:ext cx="94626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68AC1EC-23E2-4F0E-A5A4-674EC8DB954E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graphicFrame>
        <p:nvGraphicFramePr>
          <p:cNvPr id="9" name="Rectangle 2">
            <a:extLst>
              <a:ext uri="{FF2B5EF4-FFF2-40B4-BE49-F238E27FC236}">
                <a16:creationId xmlns:a16="http://schemas.microsoft.com/office/drawing/2014/main" id="{EFFD94DB-5A49-F715-48B2-B2A2F9F259B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91094" y="2338181"/>
          <a:ext cx="10807799" cy="3539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34452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E6E37985-09B8-4F09-93C7-44CB3EDE5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6198"/>
            <a:ext cx="12192000" cy="60056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A close-up of a map&#10;&#10;Description automatically generated">
            <a:extLst>
              <a:ext uri="{FF2B5EF4-FFF2-40B4-BE49-F238E27FC236}">
                <a16:creationId xmlns:a16="http://schemas.microsoft.com/office/drawing/2014/main" id="{0D9AB92C-06C2-563D-77EA-52F596670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6326"/>
            <a:ext cx="4068726" cy="597442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0C98D-26C2-91A5-24EA-537DFF626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58927" y="6422854"/>
            <a:ext cx="946264" cy="365125"/>
          </a:xfrm>
        </p:spPr>
        <p:txBody>
          <a:bodyPr vert="horz" lIns="45720" tIns="45720" rIns="91440" bIns="45720" rtlCol="0">
            <a:normAutofit/>
          </a:bodyPr>
          <a:lstStyle/>
          <a:p>
            <a:pPr defTabSz="914400">
              <a:spcAft>
                <a:spcPts val="600"/>
              </a:spcAft>
            </a:pPr>
            <a:fld id="{C68AC1EC-23E2-4F0E-A5A4-674EC8DB954E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2BB0098-3A47-5709-79AC-300D2D7A2A2A}"/>
              </a:ext>
            </a:extLst>
          </p:cNvPr>
          <p:cNvSpPr txBox="1"/>
          <p:nvPr/>
        </p:nvSpPr>
        <p:spPr>
          <a:xfrm>
            <a:off x="970719" y="17140"/>
            <a:ext cx="10634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Surge Elevation (m, NAVD) and Wave Height (m)</a:t>
            </a:r>
          </a:p>
        </p:txBody>
      </p:sp>
      <p:pic>
        <p:nvPicPr>
          <p:cNvPr id="37" name="Picture 36" descr="A close-up of a graph&#10;&#10;Description automatically generated">
            <a:extLst>
              <a:ext uri="{FF2B5EF4-FFF2-40B4-BE49-F238E27FC236}">
                <a16:creationId xmlns:a16="http://schemas.microsoft.com/office/drawing/2014/main" id="{A2107AC7-A436-BD5B-644A-ED5EEADDE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726" y="528688"/>
            <a:ext cx="4160874" cy="5889830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4E09A7C6-197A-DADD-593F-D96F56481651}"/>
              </a:ext>
            </a:extLst>
          </p:cNvPr>
          <p:cNvSpPr/>
          <p:nvPr/>
        </p:nvSpPr>
        <p:spPr>
          <a:xfrm>
            <a:off x="6613055" y="515116"/>
            <a:ext cx="793513" cy="61342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50-yr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2" name="Picture 41" descr="A close-up of a graph&#10;&#10;Description automatically generated">
            <a:extLst>
              <a:ext uri="{FF2B5EF4-FFF2-40B4-BE49-F238E27FC236}">
                <a16:creationId xmlns:a16="http://schemas.microsoft.com/office/drawing/2014/main" id="{941D7A96-B622-C825-7A9C-621A9D1FBE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274" y="479612"/>
            <a:ext cx="4068725" cy="5934294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33CB4159-3333-DB5E-9415-D8EEF9E4527F}"/>
              </a:ext>
            </a:extLst>
          </p:cNvPr>
          <p:cNvSpPr/>
          <p:nvPr/>
        </p:nvSpPr>
        <p:spPr>
          <a:xfrm>
            <a:off x="2478166" y="442121"/>
            <a:ext cx="804142" cy="61579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25-yr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ABF7B62-DCAA-C389-3668-99399E87E838}"/>
              </a:ext>
            </a:extLst>
          </p:cNvPr>
          <p:cNvSpPr/>
          <p:nvPr/>
        </p:nvSpPr>
        <p:spPr>
          <a:xfrm>
            <a:off x="10277359" y="512749"/>
            <a:ext cx="882503" cy="61579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100-yr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429E120-153F-11DF-AF3F-F51F93369616}"/>
              </a:ext>
            </a:extLst>
          </p:cNvPr>
          <p:cNvSpPr txBox="1"/>
          <p:nvPr/>
        </p:nvSpPr>
        <p:spPr>
          <a:xfrm>
            <a:off x="336310" y="6432583"/>
            <a:ext cx="10634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The 25-year wave height projection is 1.2-2.4 meters (equivalent to 4-8 feet).</a:t>
            </a:r>
          </a:p>
        </p:txBody>
      </p:sp>
    </p:spTree>
    <p:extLst>
      <p:ext uri="{BB962C8B-B14F-4D97-AF65-F5344CB8AC3E}">
        <p14:creationId xmlns:p14="http://schemas.microsoft.com/office/powerpoint/2010/main" val="5376133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Village Color">
      <a:dk1>
        <a:sysClr val="windowText" lastClr="000000"/>
      </a:dk1>
      <a:lt1>
        <a:sysClr val="window" lastClr="FFFFFF"/>
      </a:lt1>
      <a:dk2>
        <a:srgbClr val="60C0C0"/>
      </a:dk2>
      <a:lt2>
        <a:srgbClr val="E2DFCC"/>
      </a:lt2>
      <a:accent1>
        <a:srgbClr val="60C0C0"/>
      </a:accent1>
      <a:accent2>
        <a:srgbClr val="60C0C0"/>
      </a:accent2>
      <a:accent3>
        <a:srgbClr val="60C0C0"/>
      </a:accent3>
      <a:accent4>
        <a:srgbClr val="60C0C0"/>
      </a:accent4>
      <a:accent5>
        <a:srgbClr val="60C0C0"/>
      </a:accent5>
      <a:accent6>
        <a:srgbClr val="60C0C0"/>
      </a:accent6>
      <a:hlink>
        <a:srgbClr val="60C0C0"/>
      </a:hlink>
      <a:folHlink>
        <a:srgbClr val="60C0C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741</TotalTime>
  <Words>660</Words>
  <Application>Microsoft Office PowerPoint</Application>
  <PresentationFormat>Widescreen</PresentationFormat>
  <Paragraphs>109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Arial</vt:lpstr>
      <vt:lpstr>Calibri</vt:lpstr>
      <vt:lpstr>Wingdings</vt:lpstr>
      <vt:lpstr>Banded</vt:lpstr>
      <vt:lpstr>Resilient Florida Grant Award #25SRP17  Harbourfront park &amp; living shoreline project  Resilient Florida Implementation Workshop – October 6, 2025  Presenters: Mattie Reyes, Capital Programs Director &amp;  Kristina Brown, Grants and Project Support  </vt:lpstr>
      <vt:lpstr>Where Land Meets Sea: Harbourfront Park</vt:lpstr>
      <vt:lpstr>PowerPoint Presentation</vt:lpstr>
      <vt:lpstr>PowerPoint Presentation</vt:lpstr>
      <vt:lpstr>From Planning to Application: How We Got Here</vt:lpstr>
      <vt:lpstr>Securing Funding</vt:lpstr>
      <vt:lpstr>ALLOCATION OF FUNDING</vt:lpstr>
      <vt:lpstr>Increasing Community Resilience</vt:lpstr>
      <vt:lpstr>PowerPoint Presentation</vt:lpstr>
      <vt:lpstr>Project site EXISTING CONDITIONS</vt:lpstr>
      <vt:lpstr>Project site EXISTING CONDITIONS</vt:lpstr>
      <vt:lpstr>PowerPoint Presentation</vt:lpstr>
      <vt:lpstr>From Assessment to Innovation:  How We Made It Happen</vt:lpstr>
      <vt:lpstr>What We Learned &amp; What’s Next</vt:lpstr>
      <vt:lpstr>Special Thanks to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Kristina Brown</dc:creator>
  <cp:lastModifiedBy>Kristina Brown</cp:lastModifiedBy>
  <cp:revision>15</cp:revision>
  <dcterms:created xsi:type="dcterms:W3CDTF">2024-12-19T16:12:52Z</dcterms:created>
  <dcterms:modified xsi:type="dcterms:W3CDTF">2025-10-02T18:56:53Z</dcterms:modified>
</cp:coreProperties>
</file>