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56" r:id="rId5"/>
    <p:sldId id="257" r:id="rId6"/>
    <p:sldId id="259" r:id="rId7"/>
    <p:sldId id="274" r:id="rId8"/>
    <p:sldId id="2145706201" r:id="rId9"/>
    <p:sldId id="2145706203" r:id="rId10"/>
    <p:sldId id="2145706202" r:id="rId11"/>
    <p:sldId id="2145706195" r:id="rId12"/>
    <p:sldId id="298" r:id="rId13"/>
    <p:sldId id="2145706196" r:id="rId14"/>
    <p:sldId id="267" r:id="rId15"/>
  </p:sldIdLst>
  <p:sldSz cx="18288000" cy="10287000"/>
  <p:notesSz cx="7010400" cy="9296400"/>
  <p:embeddedFontLst>
    <p:embeddedFont>
      <p:font typeface="Arimo" panose="020B0604020202020204" charset="0"/>
      <p:regular r:id="rId17"/>
    </p:embeddedFont>
    <p:embeddedFont>
      <p:font typeface="Arsenica Antiqua" panose="020B0604020202020204" charset="0"/>
      <p:regular r:id="rId18"/>
    </p:embeddedFont>
    <p:embeddedFont>
      <p:font typeface="Helios" panose="020B0604020202020204" charset="0"/>
      <p:regular r:id="rId19"/>
    </p:embeddedFont>
    <p:embeddedFont>
      <p:font typeface="Helios Bold" panose="020B0604020202020204" charset="0"/>
      <p:regular r:id="rId20"/>
    </p:embeddedFont>
    <p:embeddedFont>
      <p:font typeface="Montserrat" panose="00000500000000000000" pitchFamily="2" charset="0"/>
      <p:regular r:id="rId21"/>
      <p:bold r:id="rId22"/>
      <p:italic r:id="rId23"/>
      <p:boldItalic r:id="rId24"/>
    </p:embeddedFont>
    <p:embeddedFont>
      <p:font typeface="Montserrat Bold" panose="00000800000000000000" charset="0"/>
      <p:regular r:id="rId25"/>
      <p:bold r:id="rId26"/>
    </p:embeddedFont>
    <p:embeddedFont>
      <p:font typeface="Montserrat Italics" panose="020B0604020202020204" charset="0"/>
      <p:regular r:id="rId27"/>
    </p:embeddedFont>
    <p:embeddedFont>
      <p:font typeface="Rugrats San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96783-3DB9-5898-03EE-E6B249D642E7}" name="Griner, Debbie (WASD)" initials="DG" userId="S::e13834@miamidade.gov::ac79aa79-b57b-4cad-bbd1-d1a915c042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06D"/>
    <a:srgbClr val="64A36D"/>
    <a:srgbClr val="B0CFD7"/>
    <a:srgbClr val="549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918" autoAdjust="0"/>
  </p:normalViewPr>
  <p:slideViewPr>
    <p:cSldViewPr>
      <p:cViewPr>
        <p:scale>
          <a:sx n="50" d="100"/>
          <a:sy n="50" d="100"/>
        </p:scale>
        <p:origin x="642"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7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D97553-5DEE-492D-8AD6-F551137EA62C}" type="datetimeFigureOut">
              <a:rPr lang="en-US" smtClean="0"/>
              <a:t>10/2/2025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FA199A8-72DC-43D2-B1EA-84058C664E60}" type="slidenum">
              <a:rPr lang="en-US" smtClean="0"/>
              <a:t>‹#›</a:t>
            </a:fld>
            <a:endParaRPr lang="en-US" dirty="0"/>
          </a:p>
        </p:txBody>
      </p:sp>
    </p:spTree>
    <p:extLst>
      <p:ext uri="{BB962C8B-B14F-4D97-AF65-F5344CB8AC3E}">
        <p14:creationId xmlns:p14="http://schemas.microsoft.com/office/powerpoint/2010/main" val="210528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endParaRPr lang="en-US" dirty="0"/>
          </a:p>
          <a:p>
            <a:pPr rtl="0" fontAlgn="base"/>
            <a:r>
              <a:rPr lang="en-US" sz="1200" b="0" i="0" kern="1200" dirty="0" err="1">
                <a:solidFill>
                  <a:schemeClr val="tx1"/>
                </a:solidFill>
                <a:effectLst/>
                <a:latin typeface="+mn-lt"/>
                <a:ea typeface="+mn-ea"/>
                <a:cs typeface="+mn-cs"/>
              </a:rPr>
              <a:t>lood</a:t>
            </a:r>
            <a:r>
              <a:rPr lang="en-US" sz="1200" b="0" i="0" kern="1200" dirty="0">
                <a:solidFill>
                  <a:schemeClr val="tx1"/>
                </a:solidFill>
                <a:effectLst/>
                <a:latin typeface="+mn-lt"/>
                <a:ea typeface="+mn-ea"/>
                <a:cs typeface="+mn-cs"/>
              </a:rPr>
              <a:t> depths for a 100-year storm event with 3.1 feet of sea level rise: </a:t>
            </a:r>
          </a:p>
          <a:p>
            <a:pPr rtl="0" fontAlgn="base"/>
            <a:r>
              <a:rPr lang="en-US" sz="1200" b="0" i="0" kern="1200" dirty="0">
                <a:solidFill>
                  <a:schemeClr val="tx1"/>
                </a:solidFill>
                <a:effectLst/>
                <a:latin typeface="+mn-lt"/>
                <a:ea typeface="+mn-ea"/>
                <a:cs typeface="+mn-cs"/>
              </a:rPr>
              <a:t>PS 407: 4.16 feet </a:t>
            </a:r>
          </a:p>
          <a:p>
            <a:pPr rtl="0" fontAlgn="base"/>
            <a:r>
              <a:rPr lang="en-US" sz="1200" b="0" i="0" kern="1200" dirty="0">
                <a:solidFill>
                  <a:schemeClr val="tx1"/>
                </a:solidFill>
                <a:effectLst/>
                <a:latin typeface="+mn-lt"/>
                <a:ea typeface="+mn-ea"/>
                <a:cs typeface="+mn-cs"/>
              </a:rPr>
              <a:t>PS 408: 1.78 feet </a:t>
            </a:r>
          </a:p>
          <a:p>
            <a:pPr rtl="0" fontAlgn="base"/>
            <a:r>
              <a:rPr lang="en-US" sz="1200" b="0" i="0" kern="1200" dirty="0">
                <a:solidFill>
                  <a:schemeClr val="tx1"/>
                </a:solidFill>
                <a:effectLst/>
                <a:latin typeface="+mn-lt"/>
                <a:ea typeface="+mn-ea"/>
                <a:cs typeface="+mn-cs"/>
              </a:rPr>
              <a:t>PS 409: 3.85 feet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Additionally, page 12 of the report indicates that PS 407 is the 12</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most vulnerable “Critical Priority 2 Pump Station” at risk from sea level rise coastal and flooding alone. </a:t>
            </a:r>
          </a:p>
          <a:p>
            <a:endParaRPr lang="en-US" dirty="0"/>
          </a:p>
          <a:p>
            <a:r>
              <a:rPr lang="en-US" dirty="0"/>
              <a:t>Additionally, the three pump stations provide wastewater service to a total of four critical facilities including adult care service centers and educational facilities. </a:t>
            </a:r>
          </a:p>
          <a:p>
            <a:endParaRPr lang="en-US" dirty="0"/>
          </a:p>
          <a:p>
            <a:pPr rtl="0" fontAlgn="base"/>
            <a:r>
              <a:rPr lang="en-US" sz="1200" b="0" i="0" kern="1200" dirty="0">
                <a:solidFill>
                  <a:schemeClr val="tx1"/>
                </a:solidFill>
                <a:effectLst/>
                <a:latin typeface="+mn-lt"/>
                <a:ea typeface="+mn-ea"/>
                <a:cs typeface="+mn-cs"/>
              </a:rPr>
              <a:t>Pump stations 407 and 408 experience the highest severity of flooding during rain events. They have experienced flooding more than 3 times in the last three years.  The Pump Station Division staff report flooding of an estimated depth greater than 1 foot in the last five years during Tropical Storms Eta (2020) and Alex (2022) and during an extended rain event in April 2023.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They also report flooding of at least 3 inches but less than a foot in the current and each of the last three calendar years, which can be seen in the photos below. Flooding lasted more than seven consecutive days following Tropical Storm Eta in 2020.     </a:t>
            </a:r>
          </a:p>
          <a:p>
            <a:r>
              <a:rPr lang="en-US" dirty="0"/>
              <a:t>Project at 30% design when applied.</a:t>
            </a:r>
          </a:p>
          <a:p>
            <a:endParaRPr lang="en-US" dirty="0"/>
          </a:p>
          <a:p>
            <a:pPr rtl="0" fontAlgn="base"/>
            <a:r>
              <a:rPr lang="en-US" sz="1200" b="0" i="0" kern="1200" dirty="0">
                <a:solidFill>
                  <a:schemeClr val="tx1"/>
                </a:solidFill>
                <a:effectLst/>
                <a:latin typeface="+mn-lt"/>
                <a:ea typeface="+mn-ea"/>
                <a:cs typeface="+mn-cs"/>
              </a:rPr>
              <a:t>Necessary permits and easements have been identified </a:t>
            </a:r>
          </a:p>
          <a:p>
            <a:pPr rtl="0" fontAlgn="base"/>
            <a:r>
              <a:rPr lang="en-US" sz="1200" b="0" i="0" kern="1200" dirty="0">
                <a:solidFill>
                  <a:schemeClr val="tx1"/>
                </a:solidFill>
                <a:effectLst/>
                <a:latin typeface="+mn-lt"/>
                <a:ea typeface="+mn-ea"/>
                <a:cs typeface="+mn-cs"/>
              </a:rPr>
              <a:t>All permits have been applied for or at least one permit has been approved All necessary permit(s) and easement(s) have been authorized/obtained No permits or easements are required for the project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includes the installation of flow meters at locations along the conveyance system (collection gravity and force main pipes) to collect flow data for the purpose of detecting higher flows from stormwater inflow and infiltration into the wastewater collection system.  The wastewater conveyance and pump station system </a:t>
            </a:r>
            <a:r>
              <a:rPr lang="en-US" sz="1200" b="0" i="0" u="sng" kern="1200" dirty="0">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not designed to accommodate stormwater and can cause catastrophic failure of systems that lead to a sanitary sewer overflow leading to untreated sewage to spill on open ground and surface waters and may cause backup into homes and businesses. Monitoring real time conditions of flow during rain events and wet weather periods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allows for optimizing operation of the collection system to prevent these overflows.  The use of these meters on the collection system is an innovative approach that can be shared with other </a:t>
            </a:r>
            <a:r>
              <a:rPr lang="en-US" sz="1200" b="0" i="0" u="sng" kern="1200" dirty="0">
                <a:solidFill>
                  <a:schemeClr val="tx1"/>
                </a:solidFill>
                <a:effectLst/>
                <a:latin typeface="+mn-lt"/>
                <a:ea typeface="+mn-ea"/>
                <a:cs typeface="+mn-cs"/>
              </a:rPr>
              <a:t>utilities</a:t>
            </a:r>
            <a:r>
              <a:rPr lang="en-US" sz="1200" b="0" i="0" kern="1200" dirty="0">
                <a:solidFill>
                  <a:schemeClr val="tx1"/>
                </a:solidFill>
                <a:effectLst/>
                <a:latin typeface="+mn-lt"/>
                <a:ea typeface="+mn-ea"/>
                <a:cs typeface="+mn-cs"/>
              </a:rPr>
              <a:t>.  In addition, </a:t>
            </a:r>
            <a:r>
              <a:rPr lang="en-US" sz="1200" b="0" i="0" kern="1200" dirty="0" err="1">
                <a:solidFill>
                  <a:schemeClr val="tx1"/>
                </a:solidFill>
                <a:effectLst/>
                <a:latin typeface="+mn-lt"/>
                <a:ea typeface="+mn-ea"/>
                <a:cs typeface="+mn-cs"/>
              </a:rPr>
              <a:t>MIami-Dade</a:t>
            </a:r>
            <a:r>
              <a:rPr lang="en-US" sz="1200" b="0" i="0" kern="1200" dirty="0">
                <a:solidFill>
                  <a:schemeClr val="tx1"/>
                </a:solidFill>
                <a:effectLst/>
                <a:latin typeface="+mn-lt"/>
                <a:ea typeface="+mn-ea"/>
                <a:cs typeface="+mn-cs"/>
              </a:rPr>
              <a:t> County is a member of the four-county Southeast Florida Regional Climate Change Compact. WASD can share this best practice with utilities across the four counties that are also dealing with the impacts of increased inflow and infiltration in part from rising groundwater from sea level rise.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pPr rtl="0" fontAlgn="base"/>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A199A8-72DC-43D2-B1EA-84058C664E60}" type="slidenum">
              <a:rPr lang="en-US" smtClean="0"/>
              <a:t>4</a:t>
            </a:fld>
            <a:endParaRPr lang="en-US" dirty="0"/>
          </a:p>
        </p:txBody>
      </p:sp>
    </p:spTree>
    <p:extLst>
      <p:ext uri="{BB962C8B-B14F-4D97-AF65-F5344CB8AC3E}">
        <p14:creationId xmlns:p14="http://schemas.microsoft.com/office/powerpoint/2010/main" val="142114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E462E-9439-FF47-D599-1918E3D34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ED560-64A1-20C8-D074-B8EC42CDD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83C1D-C947-2D50-C05A-6AE9D3765E4E}"/>
              </a:ext>
            </a:extLst>
          </p:cNvPr>
          <p:cNvSpPr>
            <a:spLocks noGrp="1"/>
          </p:cNvSpPr>
          <p:nvPr>
            <p:ph type="body" idx="1"/>
          </p:nvPr>
        </p:nvSpPr>
        <p:spPr/>
        <p:txBody>
          <a:bodyPr/>
          <a:lstStyle/>
          <a:p>
            <a:r>
              <a:rPr lang="en-US" dirty="0"/>
              <a: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endParaRPr lang="en-US" dirty="0"/>
          </a:p>
          <a:p>
            <a:pPr rtl="0" fontAlgn="base"/>
            <a:r>
              <a:rPr lang="en-US" sz="1200" b="0" i="0" kern="1200" dirty="0" err="1">
                <a:solidFill>
                  <a:schemeClr val="tx1"/>
                </a:solidFill>
                <a:effectLst/>
                <a:latin typeface="+mn-lt"/>
                <a:ea typeface="+mn-ea"/>
                <a:cs typeface="+mn-cs"/>
              </a:rPr>
              <a:t>lood</a:t>
            </a:r>
            <a:r>
              <a:rPr lang="en-US" sz="1200" b="0" i="0" kern="1200" dirty="0">
                <a:solidFill>
                  <a:schemeClr val="tx1"/>
                </a:solidFill>
                <a:effectLst/>
                <a:latin typeface="+mn-lt"/>
                <a:ea typeface="+mn-ea"/>
                <a:cs typeface="+mn-cs"/>
              </a:rPr>
              <a:t> depths for a 100-year storm event with 3.1 feet of sea level rise: </a:t>
            </a:r>
          </a:p>
          <a:p>
            <a:pPr rtl="0" fontAlgn="base"/>
            <a:r>
              <a:rPr lang="en-US" sz="1200" b="0" i="0" kern="1200" dirty="0">
                <a:solidFill>
                  <a:schemeClr val="tx1"/>
                </a:solidFill>
                <a:effectLst/>
                <a:latin typeface="+mn-lt"/>
                <a:ea typeface="+mn-ea"/>
                <a:cs typeface="+mn-cs"/>
              </a:rPr>
              <a:t>PS 407: 4.16 feet </a:t>
            </a:r>
          </a:p>
          <a:p>
            <a:pPr rtl="0" fontAlgn="base"/>
            <a:r>
              <a:rPr lang="en-US" sz="1200" b="0" i="0" kern="1200" dirty="0">
                <a:solidFill>
                  <a:schemeClr val="tx1"/>
                </a:solidFill>
                <a:effectLst/>
                <a:latin typeface="+mn-lt"/>
                <a:ea typeface="+mn-ea"/>
                <a:cs typeface="+mn-cs"/>
              </a:rPr>
              <a:t>PS 408: 1.78 feet </a:t>
            </a:r>
          </a:p>
          <a:p>
            <a:pPr rtl="0" fontAlgn="base"/>
            <a:r>
              <a:rPr lang="en-US" sz="1200" b="0" i="0" kern="1200" dirty="0">
                <a:solidFill>
                  <a:schemeClr val="tx1"/>
                </a:solidFill>
                <a:effectLst/>
                <a:latin typeface="+mn-lt"/>
                <a:ea typeface="+mn-ea"/>
                <a:cs typeface="+mn-cs"/>
              </a:rPr>
              <a:t>PS 409: 3.85 feet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Additionally, page 12 of the report indicates that PS 407 is the 12</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most vulnerable “Critical Priority 2 Pump Station” at risk from sea level rise coastal and flooding alone. </a:t>
            </a:r>
          </a:p>
          <a:p>
            <a:endParaRPr lang="en-US" dirty="0"/>
          </a:p>
          <a:p>
            <a:r>
              <a:rPr lang="en-US" dirty="0"/>
              <a:t>Additionally, the three pump stations provide wastewater service to a total of four critical facilities including adult care service centers and educational facilities. </a:t>
            </a:r>
          </a:p>
          <a:p>
            <a:endParaRPr lang="en-US" dirty="0"/>
          </a:p>
          <a:p>
            <a:pPr rtl="0" fontAlgn="base"/>
            <a:r>
              <a:rPr lang="en-US" sz="1200" b="0" i="0" kern="1200" dirty="0">
                <a:solidFill>
                  <a:schemeClr val="tx1"/>
                </a:solidFill>
                <a:effectLst/>
                <a:latin typeface="+mn-lt"/>
                <a:ea typeface="+mn-ea"/>
                <a:cs typeface="+mn-cs"/>
              </a:rPr>
              <a:t>Pump stations 407 and 408 experience the highest severity of flooding during rain events. They have experienced flooding more than 3 times in the last three years.  The Pump Station Division staff report flooding of an estimated depth greater than 1 foot in the last five years during Tropical Storms Eta (2020) and Alex (2022) and during an extended rain event in April 2023.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They also report flooding of at least 3 inches but less than a foot in the current and each of the last three calendar years, which can be seen in the photos below. Flooding lasted more than seven consecutive days following Tropical Storm Eta in 2020.     </a:t>
            </a:r>
          </a:p>
          <a:p>
            <a:r>
              <a:rPr lang="en-US" dirty="0"/>
              <a:t>Project at 30% design when applied.</a:t>
            </a:r>
          </a:p>
          <a:p>
            <a:endParaRPr lang="en-US" dirty="0"/>
          </a:p>
          <a:p>
            <a:pPr rtl="0" fontAlgn="base"/>
            <a:r>
              <a:rPr lang="en-US" sz="1200" b="0" i="0" kern="1200" dirty="0">
                <a:solidFill>
                  <a:schemeClr val="tx1"/>
                </a:solidFill>
                <a:effectLst/>
                <a:latin typeface="+mn-lt"/>
                <a:ea typeface="+mn-ea"/>
                <a:cs typeface="+mn-cs"/>
              </a:rPr>
              <a:t>Necessary permits and easements have been identified </a:t>
            </a:r>
          </a:p>
          <a:p>
            <a:pPr rtl="0" fontAlgn="base"/>
            <a:r>
              <a:rPr lang="en-US" sz="1200" b="0" i="0" kern="1200" dirty="0">
                <a:solidFill>
                  <a:schemeClr val="tx1"/>
                </a:solidFill>
                <a:effectLst/>
                <a:latin typeface="+mn-lt"/>
                <a:ea typeface="+mn-ea"/>
                <a:cs typeface="+mn-cs"/>
              </a:rPr>
              <a:t>All permits have been applied for or at least one permit has been approved All necessary permit(s) and easement(s) have been authorized/obtained No permits or easements are required for the project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includes the installation of flow meters at locations along the conveyance system (collection gravity and force main pipes) to collect flow data for the purpose of detecting higher flows from stormwater inflow and infiltration into the wastewater collection system.  The wastewater conveyance and pump station system </a:t>
            </a:r>
            <a:r>
              <a:rPr lang="en-US" sz="1200" b="0" i="0" u="sng" kern="1200" dirty="0">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not designed to accommodate stormwater and can cause catastrophic failure of systems that lead to a sanitary sewer overflow leading to untreated sewage to spill on open ground and surface waters and may cause backup into homes and businesses. Monitoring real time conditions of flow during rain events and wet weather periods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allows for optimizing operation of the collection system to prevent these overflows.  The use of these meters on the collection system is an innovative approach that can be shared with other </a:t>
            </a:r>
            <a:r>
              <a:rPr lang="en-US" sz="1200" b="0" i="0" u="sng" kern="1200" dirty="0">
                <a:solidFill>
                  <a:schemeClr val="tx1"/>
                </a:solidFill>
                <a:effectLst/>
                <a:latin typeface="+mn-lt"/>
                <a:ea typeface="+mn-ea"/>
                <a:cs typeface="+mn-cs"/>
              </a:rPr>
              <a:t>utilities</a:t>
            </a:r>
            <a:r>
              <a:rPr lang="en-US" sz="1200" b="0" i="0" kern="1200" dirty="0">
                <a:solidFill>
                  <a:schemeClr val="tx1"/>
                </a:solidFill>
                <a:effectLst/>
                <a:latin typeface="+mn-lt"/>
                <a:ea typeface="+mn-ea"/>
                <a:cs typeface="+mn-cs"/>
              </a:rPr>
              <a:t>.  In addition, </a:t>
            </a:r>
            <a:r>
              <a:rPr lang="en-US" sz="1200" b="0" i="0" kern="1200" dirty="0" err="1">
                <a:solidFill>
                  <a:schemeClr val="tx1"/>
                </a:solidFill>
                <a:effectLst/>
                <a:latin typeface="+mn-lt"/>
                <a:ea typeface="+mn-ea"/>
                <a:cs typeface="+mn-cs"/>
              </a:rPr>
              <a:t>MIami-Dade</a:t>
            </a:r>
            <a:r>
              <a:rPr lang="en-US" sz="1200" b="0" i="0" kern="1200" dirty="0">
                <a:solidFill>
                  <a:schemeClr val="tx1"/>
                </a:solidFill>
                <a:effectLst/>
                <a:latin typeface="+mn-lt"/>
                <a:ea typeface="+mn-ea"/>
                <a:cs typeface="+mn-cs"/>
              </a:rPr>
              <a:t> County is a member of the four-county Southeast Florida Regional Climate Change Compact. WASD can share this best practice with utilities across the four counties that are also dealing with the impacts of increased inflow and infiltration in part from rising groundwater from sea level rise.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pPr rtl="0" fontAlgn="base"/>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4EA470A5-E6B7-A369-8955-5EE35D0241E7}"/>
              </a:ext>
            </a:extLst>
          </p:cNvPr>
          <p:cNvSpPr>
            <a:spLocks noGrp="1"/>
          </p:cNvSpPr>
          <p:nvPr>
            <p:ph type="sldNum" sz="quarter" idx="5"/>
          </p:nvPr>
        </p:nvSpPr>
        <p:spPr/>
        <p:txBody>
          <a:bodyPr/>
          <a:lstStyle/>
          <a:p>
            <a:fld id="{AFA199A8-72DC-43D2-B1EA-84058C664E60}" type="slidenum">
              <a:rPr lang="en-US" smtClean="0"/>
              <a:t>5</a:t>
            </a:fld>
            <a:endParaRPr lang="en-US" dirty="0"/>
          </a:p>
        </p:txBody>
      </p:sp>
    </p:spTree>
    <p:extLst>
      <p:ext uri="{BB962C8B-B14F-4D97-AF65-F5344CB8AC3E}">
        <p14:creationId xmlns:p14="http://schemas.microsoft.com/office/powerpoint/2010/main" val="323373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4C46-5249-1F80-FCC2-E6EAEFD5A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593D9-D9B2-2E55-BDF5-85CCFC72F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DBF37-5661-1184-237C-B83826110120}"/>
              </a:ext>
            </a:extLst>
          </p:cNvPr>
          <p:cNvSpPr>
            <a:spLocks noGrp="1"/>
          </p:cNvSpPr>
          <p:nvPr>
            <p:ph type="body" idx="1"/>
          </p:nvPr>
        </p:nvSpPr>
        <p:spPr/>
        <p:txBody>
          <a:bodyPr/>
          <a:lstStyle/>
          <a:p>
            <a:r>
              <a:rPr lang="en-US" dirty="0"/>
              <a: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endParaRPr lang="en-US" dirty="0"/>
          </a:p>
          <a:p>
            <a:pPr rtl="0" fontAlgn="base"/>
            <a:r>
              <a:rPr lang="en-US" sz="1200" b="0" i="0" kern="1200" dirty="0" err="1">
                <a:solidFill>
                  <a:schemeClr val="tx1"/>
                </a:solidFill>
                <a:effectLst/>
                <a:latin typeface="+mn-lt"/>
                <a:ea typeface="+mn-ea"/>
                <a:cs typeface="+mn-cs"/>
              </a:rPr>
              <a:t>lood</a:t>
            </a:r>
            <a:r>
              <a:rPr lang="en-US" sz="1200" b="0" i="0" kern="1200" dirty="0">
                <a:solidFill>
                  <a:schemeClr val="tx1"/>
                </a:solidFill>
                <a:effectLst/>
                <a:latin typeface="+mn-lt"/>
                <a:ea typeface="+mn-ea"/>
                <a:cs typeface="+mn-cs"/>
              </a:rPr>
              <a:t> depths for a 100-year storm event with 3.1 feet of sea level rise: </a:t>
            </a:r>
          </a:p>
          <a:p>
            <a:pPr rtl="0" fontAlgn="base"/>
            <a:r>
              <a:rPr lang="en-US" sz="1200" b="0" i="0" kern="1200" dirty="0">
                <a:solidFill>
                  <a:schemeClr val="tx1"/>
                </a:solidFill>
                <a:effectLst/>
                <a:latin typeface="+mn-lt"/>
                <a:ea typeface="+mn-ea"/>
                <a:cs typeface="+mn-cs"/>
              </a:rPr>
              <a:t>PS 407: 4.16 feet </a:t>
            </a:r>
          </a:p>
          <a:p>
            <a:pPr rtl="0" fontAlgn="base"/>
            <a:r>
              <a:rPr lang="en-US" sz="1200" b="0" i="0" kern="1200" dirty="0">
                <a:solidFill>
                  <a:schemeClr val="tx1"/>
                </a:solidFill>
                <a:effectLst/>
                <a:latin typeface="+mn-lt"/>
                <a:ea typeface="+mn-ea"/>
                <a:cs typeface="+mn-cs"/>
              </a:rPr>
              <a:t>PS 408: 1.78 feet </a:t>
            </a:r>
          </a:p>
          <a:p>
            <a:pPr rtl="0" fontAlgn="base"/>
            <a:r>
              <a:rPr lang="en-US" sz="1200" b="0" i="0" kern="1200" dirty="0">
                <a:solidFill>
                  <a:schemeClr val="tx1"/>
                </a:solidFill>
                <a:effectLst/>
                <a:latin typeface="+mn-lt"/>
                <a:ea typeface="+mn-ea"/>
                <a:cs typeface="+mn-cs"/>
              </a:rPr>
              <a:t>PS 409: 3.85 feet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Additionally, page 12 of the report indicates that PS 407 is the 12</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most vulnerable “Critical Priority 2 Pump Station” at risk from sea level rise coastal and flooding alone. </a:t>
            </a:r>
          </a:p>
          <a:p>
            <a:endParaRPr lang="en-US" dirty="0"/>
          </a:p>
          <a:p>
            <a:r>
              <a:rPr lang="en-US" dirty="0"/>
              <a:t>Additionally, the three pump stations provide wastewater service to a total of four critical facilities including adult care service centers and educational facilities. </a:t>
            </a:r>
          </a:p>
          <a:p>
            <a:endParaRPr lang="en-US" dirty="0"/>
          </a:p>
          <a:p>
            <a:pPr rtl="0" fontAlgn="base"/>
            <a:r>
              <a:rPr lang="en-US" sz="1200" b="0" i="0" kern="1200" dirty="0">
                <a:solidFill>
                  <a:schemeClr val="tx1"/>
                </a:solidFill>
                <a:effectLst/>
                <a:latin typeface="+mn-lt"/>
                <a:ea typeface="+mn-ea"/>
                <a:cs typeface="+mn-cs"/>
              </a:rPr>
              <a:t>Pump stations 407 and 408 experience the highest severity of flooding during rain events. They have experienced flooding more than 3 times in the last three years.  The Pump Station Division staff report flooding of an estimated depth greater than 1 foot in the last five years during Tropical Storms Eta (2020) and Alex (2022) and during an extended rain event in April 2023.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They also report flooding of at least 3 inches but less than a foot in the current and each of the last three calendar years, which can be seen in the photos below. Flooding lasted more than seven consecutive days following Tropical Storm Eta in 2020.     </a:t>
            </a:r>
          </a:p>
          <a:p>
            <a:r>
              <a:rPr lang="en-US" dirty="0"/>
              <a:t>Project at 30% design when applied.</a:t>
            </a:r>
          </a:p>
          <a:p>
            <a:endParaRPr lang="en-US" dirty="0"/>
          </a:p>
          <a:p>
            <a:pPr rtl="0" fontAlgn="base"/>
            <a:r>
              <a:rPr lang="en-US" sz="1200" b="0" i="0" kern="1200" dirty="0">
                <a:solidFill>
                  <a:schemeClr val="tx1"/>
                </a:solidFill>
                <a:effectLst/>
                <a:latin typeface="+mn-lt"/>
                <a:ea typeface="+mn-ea"/>
                <a:cs typeface="+mn-cs"/>
              </a:rPr>
              <a:t>Necessary permits and easements have been identified </a:t>
            </a:r>
          </a:p>
          <a:p>
            <a:pPr rtl="0" fontAlgn="base"/>
            <a:r>
              <a:rPr lang="en-US" sz="1200" b="0" i="0" kern="1200" dirty="0">
                <a:solidFill>
                  <a:schemeClr val="tx1"/>
                </a:solidFill>
                <a:effectLst/>
                <a:latin typeface="+mn-lt"/>
                <a:ea typeface="+mn-ea"/>
                <a:cs typeface="+mn-cs"/>
              </a:rPr>
              <a:t>All permits have been applied for or at least one permit has been approved All necessary permit(s) and easement(s) have been authorized/obtained No permits or easements are required for the project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includes the installation of flow meters at locations along the conveyance system (collection gravity and force main pipes) to collect flow data for the purpose of detecting higher flows from stormwater inflow and infiltration into the wastewater collection system.  The wastewater conveyance and pump station system </a:t>
            </a:r>
            <a:r>
              <a:rPr lang="en-US" sz="1200" b="0" i="0" u="sng" kern="1200" dirty="0">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not designed to accommodate stormwater and can cause catastrophic failure of systems that lead to a sanitary sewer overflow leading to untreated sewage to spill on open ground and surface waters and may cause backup into homes and businesses. Monitoring real time conditions of flow during rain events and wet weather periods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allows for optimizing operation of the collection system to prevent these overflows.  The use of these meters on the collection system is an innovative approach that can be shared with other </a:t>
            </a:r>
            <a:r>
              <a:rPr lang="en-US" sz="1200" b="0" i="0" u="sng" kern="1200" dirty="0">
                <a:solidFill>
                  <a:schemeClr val="tx1"/>
                </a:solidFill>
                <a:effectLst/>
                <a:latin typeface="+mn-lt"/>
                <a:ea typeface="+mn-ea"/>
                <a:cs typeface="+mn-cs"/>
              </a:rPr>
              <a:t>utilities</a:t>
            </a:r>
            <a:r>
              <a:rPr lang="en-US" sz="1200" b="0" i="0" kern="1200" dirty="0">
                <a:solidFill>
                  <a:schemeClr val="tx1"/>
                </a:solidFill>
                <a:effectLst/>
                <a:latin typeface="+mn-lt"/>
                <a:ea typeface="+mn-ea"/>
                <a:cs typeface="+mn-cs"/>
              </a:rPr>
              <a:t>.  In addition, </a:t>
            </a:r>
            <a:r>
              <a:rPr lang="en-US" sz="1200" b="0" i="0" kern="1200" dirty="0" err="1">
                <a:solidFill>
                  <a:schemeClr val="tx1"/>
                </a:solidFill>
                <a:effectLst/>
                <a:latin typeface="+mn-lt"/>
                <a:ea typeface="+mn-ea"/>
                <a:cs typeface="+mn-cs"/>
              </a:rPr>
              <a:t>MIami-Dade</a:t>
            </a:r>
            <a:r>
              <a:rPr lang="en-US" sz="1200" b="0" i="0" kern="1200" dirty="0">
                <a:solidFill>
                  <a:schemeClr val="tx1"/>
                </a:solidFill>
                <a:effectLst/>
                <a:latin typeface="+mn-lt"/>
                <a:ea typeface="+mn-ea"/>
                <a:cs typeface="+mn-cs"/>
              </a:rPr>
              <a:t> County is a member of the four-county Southeast Florida Regional Climate Change Compact. WASD can share this best practice with utilities across the four counties that are also dealing with the impacts of increased inflow and infiltration in part from rising groundwater from sea level rise.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pPr rtl="0" fontAlgn="base"/>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0BCB43EB-CBB9-D346-3A08-79258EBFBE18}"/>
              </a:ext>
            </a:extLst>
          </p:cNvPr>
          <p:cNvSpPr>
            <a:spLocks noGrp="1"/>
          </p:cNvSpPr>
          <p:nvPr>
            <p:ph type="sldNum" sz="quarter" idx="5"/>
          </p:nvPr>
        </p:nvSpPr>
        <p:spPr/>
        <p:txBody>
          <a:bodyPr/>
          <a:lstStyle/>
          <a:p>
            <a:fld id="{AFA199A8-72DC-43D2-B1EA-84058C664E60}" type="slidenum">
              <a:rPr lang="en-US" smtClean="0"/>
              <a:t>6</a:t>
            </a:fld>
            <a:endParaRPr lang="en-US" dirty="0"/>
          </a:p>
        </p:txBody>
      </p:sp>
    </p:spTree>
    <p:extLst>
      <p:ext uri="{BB962C8B-B14F-4D97-AF65-F5344CB8AC3E}">
        <p14:creationId xmlns:p14="http://schemas.microsoft.com/office/powerpoint/2010/main" val="1137130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01B4F-3B92-3B44-15C7-2EA9D0630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4B44D-D236-E511-5BC4-65675787B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61EF1-845E-42B4-7EB8-63775CF6A107}"/>
              </a:ext>
            </a:extLst>
          </p:cNvPr>
          <p:cNvSpPr>
            <a:spLocks noGrp="1"/>
          </p:cNvSpPr>
          <p:nvPr>
            <p:ph type="body" idx="1"/>
          </p:nvPr>
        </p:nvSpPr>
        <p:spPr/>
        <p:txBody>
          <a:bodyPr/>
          <a:lstStyle/>
          <a:p>
            <a:r>
              <a:rPr lang="en-US" dirty="0"/>
              <a: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endParaRPr lang="en-US" dirty="0"/>
          </a:p>
          <a:p>
            <a:pPr rtl="0" fontAlgn="base"/>
            <a:r>
              <a:rPr lang="en-US" sz="1200" b="0" i="0" kern="1200" dirty="0" err="1">
                <a:solidFill>
                  <a:schemeClr val="tx1"/>
                </a:solidFill>
                <a:effectLst/>
                <a:latin typeface="+mn-lt"/>
                <a:ea typeface="+mn-ea"/>
                <a:cs typeface="+mn-cs"/>
              </a:rPr>
              <a:t>lood</a:t>
            </a:r>
            <a:r>
              <a:rPr lang="en-US" sz="1200" b="0" i="0" kern="1200" dirty="0">
                <a:solidFill>
                  <a:schemeClr val="tx1"/>
                </a:solidFill>
                <a:effectLst/>
                <a:latin typeface="+mn-lt"/>
                <a:ea typeface="+mn-ea"/>
                <a:cs typeface="+mn-cs"/>
              </a:rPr>
              <a:t> depths for a 100-year storm event with 3.1 feet of sea level rise: </a:t>
            </a:r>
          </a:p>
          <a:p>
            <a:pPr rtl="0" fontAlgn="base"/>
            <a:r>
              <a:rPr lang="en-US" sz="1200" b="0" i="0" kern="1200" dirty="0">
                <a:solidFill>
                  <a:schemeClr val="tx1"/>
                </a:solidFill>
                <a:effectLst/>
                <a:latin typeface="+mn-lt"/>
                <a:ea typeface="+mn-ea"/>
                <a:cs typeface="+mn-cs"/>
              </a:rPr>
              <a:t>PS 407: 4.16 feet </a:t>
            </a:r>
          </a:p>
          <a:p>
            <a:pPr rtl="0" fontAlgn="base"/>
            <a:r>
              <a:rPr lang="en-US" sz="1200" b="0" i="0" kern="1200" dirty="0">
                <a:solidFill>
                  <a:schemeClr val="tx1"/>
                </a:solidFill>
                <a:effectLst/>
                <a:latin typeface="+mn-lt"/>
                <a:ea typeface="+mn-ea"/>
                <a:cs typeface="+mn-cs"/>
              </a:rPr>
              <a:t>PS 408: 1.78 feet </a:t>
            </a:r>
          </a:p>
          <a:p>
            <a:pPr rtl="0" fontAlgn="base"/>
            <a:r>
              <a:rPr lang="en-US" sz="1200" b="0" i="0" kern="1200" dirty="0">
                <a:solidFill>
                  <a:schemeClr val="tx1"/>
                </a:solidFill>
                <a:effectLst/>
                <a:latin typeface="+mn-lt"/>
                <a:ea typeface="+mn-ea"/>
                <a:cs typeface="+mn-cs"/>
              </a:rPr>
              <a:t>PS 409: 3.85 feet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Additionally, page 12 of the report indicates that PS 407 is the 12</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most vulnerable “Critical Priority 2 Pump Station” at risk from sea level rise coastal and flooding alone. </a:t>
            </a:r>
          </a:p>
          <a:p>
            <a:endParaRPr lang="en-US" dirty="0"/>
          </a:p>
          <a:p>
            <a:r>
              <a:rPr lang="en-US" dirty="0"/>
              <a:t>Additionally, the three pump stations provide wastewater service to a total of four critical facilities including adult care service centers and educational facilities. </a:t>
            </a:r>
          </a:p>
          <a:p>
            <a:endParaRPr lang="en-US" dirty="0"/>
          </a:p>
          <a:p>
            <a:pPr rtl="0" fontAlgn="base"/>
            <a:r>
              <a:rPr lang="en-US" sz="1200" b="0" i="0" kern="1200" dirty="0">
                <a:solidFill>
                  <a:schemeClr val="tx1"/>
                </a:solidFill>
                <a:effectLst/>
                <a:latin typeface="+mn-lt"/>
                <a:ea typeface="+mn-ea"/>
                <a:cs typeface="+mn-cs"/>
              </a:rPr>
              <a:t>Pump stations 407 and 408 experience the highest severity of flooding during rain events. They have experienced flooding more than 3 times in the last three years.  The Pump Station Division staff report flooding of an estimated depth greater than 1 foot in the last five years during Tropical Storms Eta (2020) and Alex (2022) and during an extended rain event in April 2023.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They also report flooding of at least 3 inches but less than a foot in the current and each of the last three calendar years, which can be seen in the photos below. Flooding lasted more than seven consecutive days following Tropical Storm Eta in 2020.     </a:t>
            </a:r>
          </a:p>
          <a:p>
            <a:r>
              <a:rPr lang="en-US" dirty="0"/>
              <a:t>Project at 30% design when applied.</a:t>
            </a:r>
          </a:p>
          <a:p>
            <a:endParaRPr lang="en-US" dirty="0"/>
          </a:p>
          <a:p>
            <a:pPr rtl="0" fontAlgn="base"/>
            <a:r>
              <a:rPr lang="en-US" sz="1200" b="0" i="0" kern="1200" dirty="0">
                <a:solidFill>
                  <a:schemeClr val="tx1"/>
                </a:solidFill>
                <a:effectLst/>
                <a:latin typeface="+mn-lt"/>
                <a:ea typeface="+mn-ea"/>
                <a:cs typeface="+mn-cs"/>
              </a:rPr>
              <a:t>Necessary permits and easements have been identified </a:t>
            </a:r>
          </a:p>
          <a:p>
            <a:pPr rtl="0" fontAlgn="base"/>
            <a:r>
              <a:rPr lang="en-US" sz="1200" b="0" i="0" kern="1200" dirty="0">
                <a:solidFill>
                  <a:schemeClr val="tx1"/>
                </a:solidFill>
                <a:effectLst/>
                <a:latin typeface="+mn-lt"/>
                <a:ea typeface="+mn-ea"/>
                <a:cs typeface="+mn-cs"/>
              </a:rPr>
              <a:t>All permits have been applied for or at least one permit has been approved All necessary permit(s) and easement(s) have been authorized/obtained No permits or easements are required for the project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includes the installation of flow meters at locations along the conveyance system (collection gravity and force main pipes) to collect flow data for the purpose of detecting higher flows from stormwater inflow and infiltration into the wastewater collection system.  The wastewater conveyance and pump station system </a:t>
            </a:r>
            <a:r>
              <a:rPr lang="en-US" sz="1200" b="0" i="0" u="sng" kern="1200" dirty="0">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not designed to accommodate stormwater and can cause catastrophic failure of systems that lead to a sanitary sewer overflow leading to untreated sewage to spill on open ground and surface waters and may cause backup into homes and businesses. Monitoring real time conditions of flow during rain events and wet weather periods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allows for optimizing operation of the collection system to prevent these overflows.  The use of these meters on the collection system is an innovative approach that can be shared with other </a:t>
            </a:r>
            <a:r>
              <a:rPr lang="en-US" sz="1200" b="0" i="0" u="sng" kern="1200" dirty="0">
                <a:solidFill>
                  <a:schemeClr val="tx1"/>
                </a:solidFill>
                <a:effectLst/>
                <a:latin typeface="+mn-lt"/>
                <a:ea typeface="+mn-ea"/>
                <a:cs typeface="+mn-cs"/>
              </a:rPr>
              <a:t>utilities</a:t>
            </a:r>
            <a:r>
              <a:rPr lang="en-US" sz="1200" b="0" i="0" kern="1200" dirty="0">
                <a:solidFill>
                  <a:schemeClr val="tx1"/>
                </a:solidFill>
                <a:effectLst/>
                <a:latin typeface="+mn-lt"/>
                <a:ea typeface="+mn-ea"/>
                <a:cs typeface="+mn-cs"/>
              </a:rPr>
              <a:t>.  In addition, </a:t>
            </a:r>
            <a:r>
              <a:rPr lang="en-US" sz="1200" b="0" i="0" kern="1200" dirty="0" err="1">
                <a:solidFill>
                  <a:schemeClr val="tx1"/>
                </a:solidFill>
                <a:effectLst/>
                <a:latin typeface="+mn-lt"/>
                <a:ea typeface="+mn-ea"/>
                <a:cs typeface="+mn-cs"/>
              </a:rPr>
              <a:t>MIami-Dade</a:t>
            </a:r>
            <a:r>
              <a:rPr lang="en-US" sz="1200" b="0" i="0" kern="1200" dirty="0">
                <a:solidFill>
                  <a:schemeClr val="tx1"/>
                </a:solidFill>
                <a:effectLst/>
                <a:latin typeface="+mn-lt"/>
                <a:ea typeface="+mn-ea"/>
                <a:cs typeface="+mn-cs"/>
              </a:rPr>
              <a:t> County is a member of the four-county Southeast Florida Regional Climate Change Compact. WASD can share this best practice with utilities across the four counties that are also dealing with the impacts of increased inflow and infiltration in part from rising groundwater from sea level rise.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pPr rtl="0" fontAlgn="base"/>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0AA6392-2550-328B-8CF3-5FEB31E4D952}"/>
              </a:ext>
            </a:extLst>
          </p:cNvPr>
          <p:cNvSpPr>
            <a:spLocks noGrp="1"/>
          </p:cNvSpPr>
          <p:nvPr>
            <p:ph type="sldNum" sz="quarter" idx="5"/>
          </p:nvPr>
        </p:nvSpPr>
        <p:spPr/>
        <p:txBody>
          <a:bodyPr/>
          <a:lstStyle/>
          <a:p>
            <a:fld id="{AFA199A8-72DC-43D2-B1EA-84058C664E60}" type="slidenum">
              <a:rPr lang="en-US" smtClean="0"/>
              <a:t>7</a:t>
            </a:fld>
            <a:endParaRPr lang="en-US" dirty="0"/>
          </a:p>
        </p:txBody>
      </p:sp>
    </p:spTree>
    <p:extLst>
      <p:ext uri="{BB962C8B-B14F-4D97-AF65-F5344CB8AC3E}">
        <p14:creationId xmlns:p14="http://schemas.microsoft.com/office/powerpoint/2010/main" val="4278600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6169C-9924-0353-4CC9-85C572C49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ABF65-0208-5846-C63C-0266DC5F3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EBE32-56B3-3118-0F16-F22010700232}"/>
              </a:ext>
            </a:extLst>
          </p:cNvPr>
          <p:cNvSpPr>
            <a:spLocks noGrp="1"/>
          </p:cNvSpPr>
          <p:nvPr>
            <p:ph type="body" idx="1"/>
          </p:nvPr>
        </p:nvSpPr>
        <p:spPr/>
        <p:txBody>
          <a:bodyPr/>
          <a:lstStyle/>
          <a:p>
            <a:r>
              <a:rPr lang="en-US" dirty="0"/>
              <a: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endParaRPr lang="en-US" dirty="0"/>
          </a:p>
          <a:p>
            <a:pPr rtl="0" fontAlgn="base"/>
            <a:r>
              <a:rPr lang="en-US" sz="1200" b="0" i="0" kern="1200" dirty="0" err="1">
                <a:solidFill>
                  <a:schemeClr val="tx1"/>
                </a:solidFill>
                <a:effectLst/>
                <a:latin typeface="+mn-lt"/>
                <a:ea typeface="+mn-ea"/>
                <a:cs typeface="+mn-cs"/>
              </a:rPr>
              <a:t>lood</a:t>
            </a:r>
            <a:r>
              <a:rPr lang="en-US" sz="1200" b="0" i="0" kern="1200" dirty="0">
                <a:solidFill>
                  <a:schemeClr val="tx1"/>
                </a:solidFill>
                <a:effectLst/>
                <a:latin typeface="+mn-lt"/>
                <a:ea typeface="+mn-ea"/>
                <a:cs typeface="+mn-cs"/>
              </a:rPr>
              <a:t> depths for a 100-year storm event with 3.1 feet of sea level rise: </a:t>
            </a:r>
          </a:p>
          <a:p>
            <a:pPr rtl="0" fontAlgn="base"/>
            <a:r>
              <a:rPr lang="en-US" sz="1200" b="0" i="0" kern="1200" dirty="0">
                <a:solidFill>
                  <a:schemeClr val="tx1"/>
                </a:solidFill>
                <a:effectLst/>
                <a:latin typeface="+mn-lt"/>
                <a:ea typeface="+mn-ea"/>
                <a:cs typeface="+mn-cs"/>
              </a:rPr>
              <a:t>PS 407: 4.16 feet </a:t>
            </a:r>
          </a:p>
          <a:p>
            <a:pPr rtl="0" fontAlgn="base"/>
            <a:r>
              <a:rPr lang="en-US" sz="1200" b="0" i="0" kern="1200" dirty="0">
                <a:solidFill>
                  <a:schemeClr val="tx1"/>
                </a:solidFill>
                <a:effectLst/>
                <a:latin typeface="+mn-lt"/>
                <a:ea typeface="+mn-ea"/>
                <a:cs typeface="+mn-cs"/>
              </a:rPr>
              <a:t>PS 408: 1.78 feet </a:t>
            </a:r>
          </a:p>
          <a:p>
            <a:pPr rtl="0" fontAlgn="base"/>
            <a:r>
              <a:rPr lang="en-US" sz="1200" b="0" i="0" kern="1200" dirty="0">
                <a:solidFill>
                  <a:schemeClr val="tx1"/>
                </a:solidFill>
                <a:effectLst/>
                <a:latin typeface="+mn-lt"/>
                <a:ea typeface="+mn-ea"/>
                <a:cs typeface="+mn-cs"/>
              </a:rPr>
              <a:t>PS 409: 3.85 feet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Additionally, page 12 of the report indicates that PS 407 is the 12</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most vulnerable “Critical Priority 2 Pump Station” at risk from sea level rise coastal and flooding alone. </a:t>
            </a:r>
          </a:p>
          <a:p>
            <a:endParaRPr lang="en-US" dirty="0"/>
          </a:p>
          <a:p>
            <a:r>
              <a:rPr lang="en-US" dirty="0"/>
              <a:t>Additionally, the three pump stations provide wastewater service to a total of four critical facilities including adult care service centers and educational facilities. </a:t>
            </a:r>
          </a:p>
          <a:p>
            <a:endParaRPr lang="en-US" dirty="0"/>
          </a:p>
          <a:p>
            <a:pPr rtl="0" fontAlgn="base"/>
            <a:r>
              <a:rPr lang="en-US" sz="1200" b="0" i="0" kern="1200" dirty="0">
                <a:solidFill>
                  <a:schemeClr val="tx1"/>
                </a:solidFill>
                <a:effectLst/>
                <a:latin typeface="+mn-lt"/>
                <a:ea typeface="+mn-ea"/>
                <a:cs typeface="+mn-cs"/>
              </a:rPr>
              <a:t>Pump stations 407 and 408 experience the highest severity of flooding during rain events. They have experienced flooding more than 3 times in the last three years.  The Pump Station Division staff report flooding of an estimated depth greater than 1 foot in the last five years during Tropical Storms Eta (2020) and Alex (2022) and during an extended rain event in April 2023.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They also report flooding of at least 3 inches but less than a foot in the current and each of the last three calendar years, which can be seen in the photos below. Flooding lasted more than seven consecutive days following Tropical Storm Eta in 2020.     </a:t>
            </a:r>
          </a:p>
          <a:p>
            <a:r>
              <a:rPr lang="en-US" dirty="0"/>
              <a:t>Project at 30% design when applied.</a:t>
            </a:r>
          </a:p>
          <a:p>
            <a:endParaRPr lang="en-US" dirty="0"/>
          </a:p>
          <a:p>
            <a:pPr rtl="0" fontAlgn="base"/>
            <a:r>
              <a:rPr lang="en-US" sz="1200" b="0" i="0" kern="1200" dirty="0">
                <a:solidFill>
                  <a:schemeClr val="tx1"/>
                </a:solidFill>
                <a:effectLst/>
                <a:latin typeface="+mn-lt"/>
                <a:ea typeface="+mn-ea"/>
                <a:cs typeface="+mn-cs"/>
              </a:rPr>
              <a:t>Necessary permits and easements have been identified </a:t>
            </a:r>
          </a:p>
          <a:p>
            <a:pPr rtl="0" fontAlgn="base"/>
            <a:r>
              <a:rPr lang="en-US" sz="1200" b="0" i="0" kern="1200" dirty="0">
                <a:solidFill>
                  <a:schemeClr val="tx1"/>
                </a:solidFill>
                <a:effectLst/>
                <a:latin typeface="+mn-lt"/>
                <a:ea typeface="+mn-ea"/>
                <a:cs typeface="+mn-cs"/>
              </a:rPr>
              <a:t>All permits have been applied for or at least one permit has been approved All necessary permit(s) and easement(s) have been authorized/obtained No permits or easements are required for the project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includes the installation of flow meters at locations along the conveyance system (collection gravity and force main pipes) to collect flow data for the purpose of detecting higher flows from stormwater inflow and infiltration into the wastewater collection system.  The wastewater conveyance and pump station system </a:t>
            </a:r>
            <a:r>
              <a:rPr lang="en-US" sz="1200" b="0" i="0" u="sng" kern="1200" dirty="0">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not designed to accommodate stormwater and can cause catastrophic failure of systems that lead to a sanitary sewer overflow leading to untreated sewage to spill on open ground and surface waters and may cause backup into homes and businesses. Monitoring real time conditions of flow during rain events and wet weather periods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allows for optimizing operation of the collection system to prevent these overflows.  The use of these meters on the collection system is an innovative approach that can be shared with other </a:t>
            </a:r>
            <a:r>
              <a:rPr lang="en-US" sz="1200" b="0" i="0" u="sng" kern="1200" dirty="0">
                <a:solidFill>
                  <a:schemeClr val="tx1"/>
                </a:solidFill>
                <a:effectLst/>
                <a:latin typeface="+mn-lt"/>
                <a:ea typeface="+mn-ea"/>
                <a:cs typeface="+mn-cs"/>
              </a:rPr>
              <a:t>utilities</a:t>
            </a:r>
            <a:r>
              <a:rPr lang="en-US" sz="1200" b="0" i="0" kern="1200" dirty="0">
                <a:solidFill>
                  <a:schemeClr val="tx1"/>
                </a:solidFill>
                <a:effectLst/>
                <a:latin typeface="+mn-lt"/>
                <a:ea typeface="+mn-ea"/>
                <a:cs typeface="+mn-cs"/>
              </a:rPr>
              <a:t>.  In addition, </a:t>
            </a:r>
            <a:r>
              <a:rPr lang="en-US" sz="1200" b="0" i="0" kern="1200" dirty="0" err="1">
                <a:solidFill>
                  <a:schemeClr val="tx1"/>
                </a:solidFill>
                <a:effectLst/>
                <a:latin typeface="+mn-lt"/>
                <a:ea typeface="+mn-ea"/>
                <a:cs typeface="+mn-cs"/>
              </a:rPr>
              <a:t>MIami-Dade</a:t>
            </a:r>
            <a:r>
              <a:rPr lang="en-US" sz="1200" b="0" i="0" kern="1200" dirty="0">
                <a:solidFill>
                  <a:schemeClr val="tx1"/>
                </a:solidFill>
                <a:effectLst/>
                <a:latin typeface="+mn-lt"/>
                <a:ea typeface="+mn-ea"/>
                <a:cs typeface="+mn-cs"/>
              </a:rPr>
              <a:t> County is a member of the four-county Southeast Florida Regional Climate Change Compact. WASD can share this best practice with utilities across the four counties that are also dealing with the impacts of increased inflow and infiltration in part from rising groundwater from sea level rise.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project addresses the vulnerability of wastewater pump stations and the collection system to flooding from high intensity rainfall events, storm surge, and seal level rise. The three pump stations addressed in this project experience flooding that impacts station operations and the ability for staff to access the station for repairs, These issues will be addressed by relocating the stations to higher elevations, converting to submersible motors, elevating electrical panels and instrumentation, and installing watertight hatches.</a:t>
            </a:r>
            <a:r>
              <a:rPr lang="en-US" sz="1200" b="0" i="0" strike="sng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These resiliency measures also help to prevent sewer overflows from enhancing the continuity of service during rain events. The collection system experiences inflow and infiltration during heavy rainfall events and extreme high tide events.  The project proposes to install flow meters in the collection system that conveys the wastewater to and from the pump stations, in areas impacted by rain and tidal events to provide an understanding of peak flow conditions for optimizing operations of the collection system, including pump stations, and prevent impacts that lead to sanitary sewer overflows.   </a:t>
            </a:r>
          </a:p>
          <a:p>
            <a:pPr rtl="0" fontAlgn="base"/>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BD4C92BA-E420-D961-0E2F-964B6A48A7CB}"/>
              </a:ext>
            </a:extLst>
          </p:cNvPr>
          <p:cNvSpPr>
            <a:spLocks noGrp="1"/>
          </p:cNvSpPr>
          <p:nvPr>
            <p:ph type="sldNum" sz="quarter" idx="5"/>
          </p:nvPr>
        </p:nvSpPr>
        <p:spPr/>
        <p:txBody>
          <a:bodyPr/>
          <a:lstStyle/>
          <a:p>
            <a:fld id="{AFA199A8-72DC-43D2-B1EA-84058C664E60}" type="slidenum">
              <a:rPr lang="en-US" smtClean="0"/>
              <a:t>8</a:t>
            </a:fld>
            <a:endParaRPr lang="en-US" dirty="0"/>
          </a:p>
        </p:txBody>
      </p:sp>
    </p:spTree>
    <p:extLst>
      <p:ext uri="{BB962C8B-B14F-4D97-AF65-F5344CB8AC3E}">
        <p14:creationId xmlns:p14="http://schemas.microsoft.com/office/powerpoint/2010/main" val="3494834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1" dirty="0">
                <a:solidFill>
                  <a:srgbClr val="2A2E3A"/>
                </a:solidFill>
                <a:latin typeface="Montserrat"/>
                <a:sym typeface="Montserrat"/>
              </a:rPr>
              <a:t>(project summary sheets, </a:t>
            </a:r>
            <a:r>
              <a:rPr lang="en-US" sz="1200" spc="61" dirty="0" err="1">
                <a:solidFill>
                  <a:srgbClr val="2A2E3A"/>
                </a:solidFill>
                <a:latin typeface="Montserrat"/>
                <a:sym typeface="Montserrat"/>
              </a:rPr>
              <a:t>sharepoin</a:t>
            </a:r>
            <a:r>
              <a:rPr lang="en-US" sz="1200" spc="61" dirty="0">
                <a:solidFill>
                  <a:srgbClr val="2A2E3A"/>
                </a:solidFill>
                <a:latin typeface="Montserrat"/>
                <a:sym typeface="Montserrat"/>
              </a:rPr>
              <a:t> doc management, and slides of requirements)</a:t>
            </a:r>
          </a:p>
          <a:p>
            <a:pPr lvl="0"/>
            <a:endParaRPr lang="en-US" sz="1200" dirty="0"/>
          </a:p>
          <a:p>
            <a:pPr lvl="0"/>
            <a:endParaRPr lang="en-US" sz="1200" dirty="0"/>
          </a:p>
          <a:p>
            <a:pPr lvl="0"/>
            <a:r>
              <a:rPr lang="en-US" sz="1200" dirty="0"/>
              <a:t>What type of project, where is it located, what are the total project costs and how much is your FDEP grant covering?</a:t>
            </a:r>
          </a:p>
          <a:p>
            <a:pPr lvl="0"/>
            <a:r>
              <a:rPr lang="en-US" sz="1200" dirty="0"/>
              <a:t>What did you use as a match?</a:t>
            </a:r>
          </a:p>
          <a:p>
            <a:pPr lvl="0"/>
            <a:r>
              <a:rPr lang="en-US" sz="1200" dirty="0"/>
              <a:t>How is this project increasing resilience for your community?</a:t>
            </a:r>
          </a:p>
          <a:p>
            <a:pPr lvl="0"/>
            <a:r>
              <a:rPr lang="en-US" sz="1200" dirty="0"/>
              <a:t>Is this project part of a larger planning effort or initiative (e.g. CIP, AAA, </a:t>
            </a:r>
            <a:r>
              <a:rPr lang="en-US" sz="1200" dirty="0" err="1"/>
              <a:t>etc</a:t>
            </a:r>
            <a:r>
              <a:rPr lang="en-US" sz="1200" dirty="0"/>
              <a:t>?)</a:t>
            </a:r>
          </a:p>
          <a:p>
            <a:pPr lvl="0"/>
            <a:r>
              <a:rPr lang="en-US" sz="1200" dirty="0"/>
              <a:t>How did your community go about gathering information for the application?</a:t>
            </a:r>
          </a:p>
          <a:p>
            <a:pPr lvl="0"/>
            <a:r>
              <a:rPr lang="en-US" sz="1200" dirty="0"/>
              <a:t>How is your jurisdiction prioritizing projects from your vulnerability assessment, and what steps were taken to progress from the VA to a shovel ready project?</a:t>
            </a:r>
          </a:p>
          <a:p>
            <a:pPr lvl="0"/>
            <a:r>
              <a:rPr lang="en-US" sz="1200" dirty="0"/>
              <a:t>How did you coordinate with other departments to develop this project?</a:t>
            </a:r>
          </a:p>
          <a:p>
            <a:pPr lvl="0"/>
            <a:r>
              <a:rPr lang="en-US" sz="1200" dirty="0"/>
              <a:t>Is there anything innovative about this project?</a:t>
            </a:r>
          </a:p>
          <a:p>
            <a:pPr lvl="0"/>
            <a:r>
              <a:rPr lang="en-US" sz="1200" dirty="0"/>
              <a:t>Describe the key challenges &amp; takeaways/lessons learned</a:t>
            </a:r>
          </a:p>
          <a:p>
            <a:endParaRPr lang="en-US" dirty="0"/>
          </a:p>
        </p:txBody>
      </p:sp>
      <p:sp>
        <p:nvSpPr>
          <p:cNvPr id="4" name="Slide Number Placeholder 3"/>
          <p:cNvSpPr>
            <a:spLocks noGrp="1"/>
          </p:cNvSpPr>
          <p:nvPr>
            <p:ph type="sldNum" sz="quarter" idx="5"/>
          </p:nvPr>
        </p:nvSpPr>
        <p:spPr/>
        <p:txBody>
          <a:bodyPr/>
          <a:lstStyle/>
          <a:p>
            <a:fld id="{AFA199A8-72DC-43D2-B1EA-84058C664E60}" type="slidenum">
              <a:rPr lang="en-US" smtClean="0"/>
              <a:t>10</a:t>
            </a:fld>
            <a:endParaRPr lang="en-US" dirty="0"/>
          </a:p>
        </p:txBody>
      </p:sp>
    </p:spTree>
    <p:extLst>
      <p:ext uri="{BB962C8B-B14F-4D97-AF65-F5344CB8AC3E}">
        <p14:creationId xmlns:p14="http://schemas.microsoft.com/office/powerpoint/2010/main" val="2382182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 code that links to WS website</a:t>
            </a:r>
          </a:p>
        </p:txBody>
      </p:sp>
      <p:sp>
        <p:nvSpPr>
          <p:cNvPr id="4" name="Slide Number Placeholder 3"/>
          <p:cNvSpPr>
            <a:spLocks noGrp="1"/>
          </p:cNvSpPr>
          <p:nvPr>
            <p:ph type="sldNum" sz="quarter" idx="5"/>
          </p:nvPr>
        </p:nvSpPr>
        <p:spPr/>
        <p:txBody>
          <a:bodyPr/>
          <a:lstStyle/>
          <a:p>
            <a:fld id="{AFA199A8-72DC-43D2-B1EA-84058C664E60}" type="slidenum">
              <a:rPr lang="en-US" smtClean="0"/>
              <a:t>11</a:t>
            </a:fld>
            <a:endParaRPr lang="en-US" dirty="0"/>
          </a:p>
        </p:txBody>
      </p:sp>
    </p:spTree>
    <p:extLst>
      <p:ext uri="{BB962C8B-B14F-4D97-AF65-F5344CB8AC3E}">
        <p14:creationId xmlns:p14="http://schemas.microsoft.com/office/powerpoint/2010/main" val="4033207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377C"/>
        </a:solidFill>
        <a:effectLst/>
      </p:bgPr>
    </p:bg>
    <p:spTree>
      <p:nvGrpSpPr>
        <p:cNvPr id="1" name=""/>
        <p:cNvGrpSpPr/>
        <p:nvPr/>
      </p:nvGrpSpPr>
      <p:grpSpPr>
        <a:xfrm>
          <a:off x="0" y="0"/>
          <a:ext cx="0" cy="0"/>
          <a:chOff x="0" y="0"/>
          <a:chExt cx="0" cy="0"/>
        </a:xfrm>
      </p:grpSpPr>
      <p:grpSp>
        <p:nvGrpSpPr>
          <p:cNvPr id="2" name="Group 2"/>
          <p:cNvGrpSpPr/>
          <p:nvPr/>
        </p:nvGrpSpPr>
        <p:grpSpPr>
          <a:xfrm>
            <a:off x="-681506" y="-997321"/>
            <a:ext cx="8746495" cy="12167343"/>
            <a:chOff x="0" y="0"/>
            <a:chExt cx="2303604" cy="3204568"/>
          </a:xfrm>
        </p:grpSpPr>
        <p:sp>
          <p:nvSpPr>
            <p:cNvPr id="3" name="Freeform 3"/>
            <p:cNvSpPr/>
            <p:nvPr/>
          </p:nvSpPr>
          <p:spPr>
            <a:xfrm>
              <a:off x="0" y="0"/>
              <a:ext cx="2303604" cy="3204568"/>
            </a:xfrm>
            <a:custGeom>
              <a:avLst/>
              <a:gdLst/>
              <a:ahLst/>
              <a:cxnLst/>
              <a:rect l="l" t="t" r="r" b="b"/>
              <a:pathLst>
                <a:path w="2303604" h="3204568">
                  <a:moveTo>
                    <a:pt x="0" y="0"/>
                  </a:moveTo>
                  <a:lnTo>
                    <a:pt x="2303604" y="0"/>
                  </a:lnTo>
                  <a:lnTo>
                    <a:pt x="2303604" y="3204568"/>
                  </a:lnTo>
                  <a:lnTo>
                    <a:pt x="0" y="3204568"/>
                  </a:lnTo>
                  <a:close/>
                </a:path>
              </a:pathLst>
            </a:custGeom>
            <a:solidFill>
              <a:srgbClr val="FFFFFF"/>
            </a:solidFill>
          </p:spPr>
          <p:txBody>
            <a:bodyPr/>
            <a:lstStyle/>
            <a:p>
              <a:endParaRPr lang="en-US" dirty="0"/>
            </a:p>
          </p:txBody>
        </p:sp>
        <p:sp>
          <p:nvSpPr>
            <p:cNvPr id="4" name="TextBox 4"/>
            <p:cNvSpPr txBox="1"/>
            <p:nvPr/>
          </p:nvSpPr>
          <p:spPr>
            <a:xfrm>
              <a:off x="0" y="-47625"/>
              <a:ext cx="2303604" cy="3252193"/>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a:off x="9807926"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2"/>
            <a:stretch>
              <a:fillRect l="-6506" r="-6506"/>
            </a:stretch>
          </a:blipFill>
        </p:spPr>
        <p:txBody>
          <a:bodyPr/>
          <a:lstStyle/>
          <a:p>
            <a:endParaRPr lang="en-US" dirty="0"/>
          </a:p>
        </p:txBody>
      </p:sp>
      <p:sp>
        <p:nvSpPr>
          <p:cNvPr id="6" name="Freeform 6"/>
          <p:cNvSpPr/>
          <p:nvPr/>
        </p:nvSpPr>
        <p:spPr>
          <a:xfrm rot="5400000">
            <a:off x="4293567" y="3600450"/>
            <a:ext cx="10287000" cy="3086100"/>
          </a:xfrm>
          <a:custGeom>
            <a:avLst/>
            <a:gdLst/>
            <a:ahLst/>
            <a:cxnLst/>
            <a:rect l="l" t="t" r="r" b="b"/>
            <a:pathLst>
              <a:path w="10287000" h="3086100">
                <a:moveTo>
                  <a:pt x="0" y="0"/>
                </a:moveTo>
                <a:lnTo>
                  <a:pt x="10287000" y="0"/>
                </a:lnTo>
                <a:lnTo>
                  <a:pt x="102870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7"/>
          <p:cNvSpPr/>
          <p:nvPr/>
        </p:nvSpPr>
        <p:spPr>
          <a:xfrm>
            <a:off x="1386379" y="513915"/>
            <a:ext cx="5636169" cy="2489891"/>
          </a:xfrm>
          <a:custGeom>
            <a:avLst/>
            <a:gdLst/>
            <a:ahLst/>
            <a:cxnLst/>
            <a:rect l="l" t="t" r="r" b="b"/>
            <a:pathLst>
              <a:path w="4133584" h="1804091">
                <a:moveTo>
                  <a:pt x="0" y="0"/>
                </a:moveTo>
                <a:lnTo>
                  <a:pt x="4133585" y="0"/>
                </a:lnTo>
                <a:lnTo>
                  <a:pt x="4133585" y="1804091"/>
                </a:lnTo>
                <a:lnTo>
                  <a:pt x="0" y="1804091"/>
                </a:lnTo>
                <a:lnTo>
                  <a:pt x="0" y="0"/>
                </a:lnTo>
                <a:close/>
              </a:path>
            </a:pathLst>
          </a:custGeom>
          <a:blipFill>
            <a:blip r:embed="rId5"/>
            <a:stretch>
              <a:fillRect/>
            </a:stretch>
          </a:blipFill>
        </p:spPr>
        <p:txBody>
          <a:bodyPr/>
          <a:lstStyle/>
          <a:p>
            <a:endParaRPr lang="en-US" dirty="0"/>
          </a:p>
        </p:txBody>
      </p:sp>
      <p:sp>
        <p:nvSpPr>
          <p:cNvPr id="8" name="TextBox 8"/>
          <p:cNvSpPr txBox="1"/>
          <p:nvPr/>
        </p:nvSpPr>
        <p:spPr>
          <a:xfrm>
            <a:off x="665329" y="3517721"/>
            <a:ext cx="8675943" cy="4001095"/>
          </a:xfrm>
          <a:prstGeom prst="rect">
            <a:avLst/>
          </a:prstGeom>
        </p:spPr>
        <p:txBody>
          <a:bodyPr lIns="0" tIns="0" rIns="0" bIns="0" rtlCol="0" anchor="t">
            <a:spAutoFit/>
          </a:bodyPr>
          <a:lstStyle/>
          <a:p>
            <a:pPr algn="l">
              <a:spcAft>
                <a:spcPts val="2400"/>
              </a:spcAft>
            </a:pPr>
            <a:r>
              <a:rPr lang="en-US" sz="4800" b="1" spc="42" dirty="0">
                <a:solidFill>
                  <a:srgbClr val="08377C"/>
                </a:solidFill>
                <a:latin typeface="Montserrat Bold"/>
                <a:ea typeface="Montserrat Bold"/>
                <a:cs typeface="Montserrat Bold"/>
                <a:sym typeface="Montserrat Bold"/>
              </a:rPr>
              <a:t>Compact Implementation Workshop: </a:t>
            </a:r>
          </a:p>
          <a:p>
            <a:pPr algn="l">
              <a:spcAft>
                <a:spcPts val="1200"/>
              </a:spcAft>
            </a:pPr>
            <a:r>
              <a:rPr lang="en-US" sz="4800" b="1" spc="42" dirty="0">
                <a:solidFill>
                  <a:schemeClr val="tx2">
                    <a:lumMod val="60000"/>
                    <a:lumOff val="40000"/>
                  </a:schemeClr>
                </a:solidFill>
                <a:latin typeface="Montserrat Bold"/>
                <a:ea typeface="Montserrat Bold"/>
                <a:cs typeface="Montserrat Bold"/>
                <a:sym typeface="Montserrat Bold"/>
              </a:rPr>
              <a:t>Resilient Florida Implementation Grant Project Showcase</a:t>
            </a:r>
          </a:p>
        </p:txBody>
      </p:sp>
      <p:sp>
        <p:nvSpPr>
          <p:cNvPr id="9" name="TextBox 9"/>
          <p:cNvSpPr txBox="1"/>
          <p:nvPr/>
        </p:nvSpPr>
        <p:spPr>
          <a:xfrm>
            <a:off x="665329" y="8624008"/>
            <a:ext cx="8675943" cy="589905"/>
          </a:xfrm>
          <a:prstGeom prst="rect">
            <a:avLst/>
          </a:prstGeom>
        </p:spPr>
        <p:txBody>
          <a:bodyPr lIns="0" tIns="0" rIns="0" bIns="0" rtlCol="0" anchor="t">
            <a:spAutoFit/>
          </a:bodyPr>
          <a:lstStyle/>
          <a:p>
            <a:pPr algn="l">
              <a:lnSpc>
                <a:spcPts val="2320"/>
              </a:lnSpc>
            </a:pPr>
            <a:r>
              <a:rPr lang="en-US" sz="2000" i="1" spc="78" dirty="0">
                <a:solidFill>
                  <a:srgbClr val="08377C"/>
                </a:solidFill>
                <a:latin typeface="Montserrat Italics"/>
                <a:ea typeface="Montserrat Italics"/>
                <a:cs typeface="Montserrat Italics"/>
                <a:sym typeface="Montserrat Italics"/>
              </a:rPr>
              <a:t>Debbie Griner, Chief Resilience and Sustainability Officer</a:t>
            </a:r>
          </a:p>
          <a:p>
            <a:pPr algn="l">
              <a:lnSpc>
                <a:spcPts val="2320"/>
              </a:lnSpc>
            </a:pPr>
            <a:endParaRPr lang="en-US" sz="2000" i="1" spc="78" dirty="0">
              <a:solidFill>
                <a:srgbClr val="08377C"/>
              </a:solidFill>
              <a:latin typeface="Montserrat Italics"/>
              <a:ea typeface="Montserrat Italics"/>
              <a:cs typeface="Montserrat Italics"/>
              <a:sym typeface="Montserrat Itali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2E692-E7D8-195A-D6A0-ADEB23854F5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7B6EA99-7C9E-9EDD-AECB-B83440C9F51F}"/>
              </a:ext>
            </a:extLst>
          </p:cNvPr>
          <p:cNvSpPr txBox="1"/>
          <p:nvPr/>
        </p:nvSpPr>
        <p:spPr>
          <a:xfrm>
            <a:off x="1028700" y="561975"/>
            <a:ext cx="12915900" cy="906017"/>
          </a:xfrm>
          <a:prstGeom prst="rect">
            <a:avLst/>
          </a:prstGeom>
        </p:spPr>
        <p:txBody>
          <a:bodyPr wrap="square" lIns="0" tIns="0" rIns="0" bIns="0" rtlCol="0" anchor="t">
            <a:spAutoFit/>
          </a:bodyPr>
          <a:lstStyle/>
          <a:p>
            <a:pPr marL="0" lvl="0" indent="0" algn="l">
              <a:lnSpc>
                <a:spcPts val="7358"/>
              </a:lnSpc>
              <a:spcBef>
                <a:spcPct val="0"/>
              </a:spcBef>
            </a:pPr>
            <a:r>
              <a:rPr lang="en-US" sz="6131" b="1" spc="220" dirty="0">
                <a:solidFill>
                  <a:srgbClr val="2A2E3A"/>
                </a:solidFill>
                <a:latin typeface="Montserrat Bold"/>
                <a:ea typeface="Montserrat Bold"/>
                <a:cs typeface="Montserrat Bold"/>
                <a:sym typeface="Montserrat Bold"/>
              </a:rPr>
              <a:t>Lessons Learned</a:t>
            </a:r>
          </a:p>
        </p:txBody>
      </p:sp>
      <p:grpSp>
        <p:nvGrpSpPr>
          <p:cNvPr id="5" name="Group 5">
            <a:extLst>
              <a:ext uri="{FF2B5EF4-FFF2-40B4-BE49-F238E27FC236}">
                <a16:creationId xmlns:a16="http://schemas.microsoft.com/office/drawing/2014/main" id="{2B73FD02-AB1A-982B-B83B-FCF99F637F5C}"/>
              </a:ext>
            </a:extLst>
          </p:cNvPr>
          <p:cNvGrpSpPr/>
          <p:nvPr/>
        </p:nvGrpSpPr>
        <p:grpSpPr>
          <a:xfrm>
            <a:off x="-2001494" y="8323039"/>
            <a:ext cx="4723978" cy="4723978"/>
            <a:chOff x="0" y="0"/>
            <a:chExt cx="812800" cy="812800"/>
          </a:xfrm>
        </p:grpSpPr>
        <p:sp>
          <p:nvSpPr>
            <p:cNvPr id="6" name="Freeform 6">
              <a:extLst>
                <a:ext uri="{FF2B5EF4-FFF2-40B4-BE49-F238E27FC236}">
                  <a16:creationId xmlns:a16="http://schemas.microsoft.com/office/drawing/2014/main" id="{309167C1-6752-89D0-1EF6-D5F908C551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txBody>
            <a:bodyPr/>
            <a:lstStyle/>
            <a:p>
              <a:endParaRPr lang="en-US" dirty="0"/>
            </a:p>
          </p:txBody>
        </p:sp>
        <p:sp>
          <p:nvSpPr>
            <p:cNvPr id="7" name="TextBox 7">
              <a:extLst>
                <a:ext uri="{FF2B5EF4-FFF2-40B4-BE49-F238E27FC236}">
                  <a16:creationId xmlns:a16="http://schemas.microsoft.com/office/drawing/2014/main" id="{EF42315D-766C-58F5-3B06-B9AC934FF3F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8" name="Group 8">
            <a:extLst>
              <a:ext uri="{FF2B5EF4-FFF2-40B4-BE49-F238E27FC236}">
                <a16:creationId xmlns:a16="http://schemas.microsoft.com/office/drawing/2014/main" id="{BB527E2E-A695-6411-7F23-735E78780C43}"/>
              </a:ext>
            </a:extLst>
          </p:cNvPr>
          <p:cNvGrpSpPr/>
          <p:nvPr/>
        </p:nvGrpSpPr>
        <p:grpSpPr>
          <a:xfrm>
            <a:off x="3408560" y="8871939"/>
            <a:ext cx="772722" cy="772722"/>
            <a:chOff x="0" y="0"/>
            <a:chExt cx="812800" cy="812800"/>
          </a:xfrm>
        </p:grpSpPr>
        <p:sp>
          <p:nvSpPr>
            <p:cNvPr id="9" name="Freeform 9">
              <a:extLst>
                <a:ext uri="{FF2B5EF4-FFF2-40B4-BE49-F238E27FC236}">
                  <a16:creationId xmlns:a16="http://schemas.microsoft.com/office/drawing/2014/main" id="{E8AB5D2C-509A-22DF-818F-F992CCDA2C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0" name="TextBox 10">
              <a:extLst>
                <a:ext uri="{FF2B5EF4-FFF2-40B4-BE49-F238E27FC236}">
                  <a16:creationId xmlns:a16="http://schemas.microsoft.com/office/drawing/2014/main" id="{9756E453-50D1-0E45-2179-D9267CD7B7AD}"/>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5" name="Group 34">
            <a:extLst>
              <a:ext uri="{FF2B5EF4-FFF2-40B4-BE49-F238E27FC236}">
                <a16:creationId xmlns:a16="http://schemas.microsoft.com/office/drawing/2014/main" id="{9248DF5C-6663-395A-2B9A-6124EC94265F}"/>
              </a:ext>
            </a:extLst>
          </p:cNvPr>
          <p:cNvGrpSpPr/>
          <p:nvPr/>
        </p:nvGrpSpPr>
        <p:grpSpPr>
          <a:xfrm>
            <a:off x="15829033" y="-1509558"/>
            <a:ext cx="3957167" cy="3957167"/>
            <a:chOff x="0" y="0"/>
            <a:chExt cx="812800" cy="812800"/>
          </a:xfrm>
        </p:grpSpPr>
        <p:sp>
          <p:nvSpPr>
            <p:cNvPr id="16" name="Freeform 35">
              <a:extLst>
                <a:ext uri="{FF2B5EF4-FFF2-40B4-BE49-F238E27FC236}">
                  <a16:creationId xmlns:a16="http://schemas.microsoft.com/office/drawing/2014/main" id="{C4693340-B9B0-B3A5-714F-D550CC6BCB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7" name="TextBox 36">
              <a:extLst>
                <a:ext uri="{FF2B5EF4-FFF2-40B4-BE49-F238E27FC236}">
                  <a16:creationId xmlns:a16="http://schemas.microsoft.com/office/drawing/2014/main" id="{C9249C21-D086-73A9-DA6A-4FBE9647B8FE}"/>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8" name="Group 47">
            <a:extLst>
              <a:ext uri="{FF2B5EF4-FFF2-40B4-BE49-F238E27FC236}">
                <a16:creationId xmlns:a16="http://schemas.microsoft.com/office/drawing/2014/main" id="{454CA4E1-F98D-E50B-8078-8D060E7ABFF7}"/>
              </a:ext>
            </a:extLst>
          </p:cNvPr>
          <p:cNvGrpSpPr/>
          <p:nvPr/>
        </p:nvGrpSpPr>
        <p:grpSpPr>
          <a:xfrm>
            <a:off x="-384892" y="-572198"/>
            <a:ext cx="1490773" cy="1490773"/>
            <a:chOff x="0" y="0"/>
            <a:chExt cx="812800" cy="812800"/>
          </a:xfrm>
        </p:grpSpPr>
        <p:sp>
          <p:nvSpPr>
            <p:cNvPr id="19" name="Freeform 48">
              <a:extLst>
                <a:ext uri="{FF2B5EF4-FFF2-40B4-BE49-F238E27FC236}">
                  <a16:creationId xmlns:a16="http://schemas.microsoft.com/office/drawing/2014/main" id="{711C7D73-EDB2-3B47-B7A1-87621C444D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21" name="TextBox 49">
              <a:extLst>
                <a:ext uri="{FF2B5EF4-FFF2-40B4-BE49-F238E27FC236}">
                  <a16:creationId xmlns:a16="http://schemas.microsoft.com/office/drawing/2014/main" id="{50BB8007-0854-AEAF-4F53-8594A307AC11}"/>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2" name="TextBox 6">
            <a:extLst>
              <a:ext uri="{FF2B5EF4-FFF2-40B4-BE49-F238E27FC236}">
                <a16:creationId xmlns:a16="http://schemas.microsoft.com/office/drawing/2014/main" id="{9EEFDA91-E4AB-0571-5619-FC21862FB49B}"/>
              </a:ext>
            </a:extLst>
          </p:cNvPr>
          <p:cNvSpPr txBox="1"/>
          <p:nvPr/>
        </p:nvSpPr>
        <p:spPr>
          <a:xfrm>
            <a:off x="1600200" y="1848643"/>
            <a:ext cx="15854106" cy="6031523"/>
          </a:xfrm>
          <a:prstGeom prst="rect">
            <a:avLst/>
          </a:prstGeom>
        </p:spPr>
        <p:txBody>
          <a:bodyPr wrap="square" lIns="0" tIns="0" rIns="0" bIns="0" rtlCol="0" anchor="t">
            <a:spAutoFit/>
          </a:bodyPr>
          <a:lstStyle/>
          <a:p>
            <a:pPr marL="342900"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Ensure consensus on the project scope, schedule and budget – engage early</a:t>
            </a:r>
          </a:p>
          <a:p>
            <a:pPr marL="342900"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Leverage other efforts and data sources to identify projects (capital plans, condition assessments, risk and resilience assessments for utilities, FEMA damage reimbursements, LMS)</a:t>
            </a:r>
          </a:p>
          <a:p>
            <a:pPr marL="342900"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Prioritize based on “readiness”</a:t>
            </a:r>
          </a:p>
          <a:p>
            <a:pPr marL="800100" lvl="1"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Consider projects at 30-60% design and request only construction dollars</a:t>
            </a:r>
          </a:p>
          <a:p>
            <a:pPr marL="800100" lvl="1"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Avoid projects requiring land purchase or easements</a:t>
            </a:r>
          </a:p>
          <a:p>
            <a:pPr marL="800100" lvl="1"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Understand all approvals required, i.e. internal and external board approvals</a:t>
            </a:r>
          </a:p>
          <a:p>
            <a:pPr marL="342900"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Establish clear roles and develop tools, communicate regularly with PM’s and leadership </a:t>
            </a:r>
          </a:p>
          <a:p>
            <a:pPr marL="342900"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Participate in project management meetings and review scopes of work for contractors</a:t>
            </a:r>
          </a:p>
          <a:p>
            <a:pPr marL="342900"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Many projects have co-benefits that can garner broad support</a:t>
            </a:r>
          </a:p>
          <a:p>
            <a:pPr marL="342900" indent="-342900">
              <a:lnSpc>
                <a:spcPct val="150000"/>
              </a:lnSpc>
              <a:spcBef>
                <a:spcPct val="0"/>
              </a:spcBef>
              <a:buFont typeface="Arial" panose="020B0604020202020204" pitchFamily="34" charset="0"/>
              <a:buChar char="•"/>
            </a:pPr>
            <a:r>
              <a:rPr lang="en-US" sz="2400" spc="61" dirty="0">
                <a:solidFill>
                  <a:srgbClr val="2A2E3A"/>
                </a:solidFill>
                <a:latin typeface="Montserrat"/>
                <a:sym typeface="Montserrat"/>
              </a:rPr>
              <a:t>The power of alignment with regional partners and strategic policy can not be overstated</a:t>
            </a:r>
          </a:p>
        </p:txBody>
      </p:sp>
    </p:spTree>
    <p:extLst>
      <p:ext uri="{BB962C8B-B14F-4D97-AF65-F5344CB8AC3E}">
        <p14:creationId xmlns:p14="http://schemas.microsoft.com/office/powerpoint/2010/main" val="336466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61050" y="6029131"/>
            <a:ext cx="8304859" cy="866969"/>
          </a:xfrm>
          <a:prstGeom prst="rect">
            <a:avLst/>
          </a:prstGeom>
        </p:spPr>
        <p:txBody>
          <a:bodyPr lIns="0" tIns="0" rIns="0" bIns="0" rtlCol="0" anchor="t">
            <a:spAutoFit/>
          </a:bodyPr>
          <a:lstStyle/>
          <a:p>
            <a:pPr marL="0" lvl="0" indent="0" algn="just">
              <a:lnSpc>
                <a:spcPts val="6863"/>
              </a:lnSpc>
              <a:spcBef>
                <a:spcPct val="0"/>
              </a:spcBef>
            </a:pPr>
            <a:r>
              <a:rPr lang="en-US" sz="5719" b="1" u="none" strike="noStrike" spc="205" dirty="0">
                <a:solidFill>
                  <a:srgbClr val="006BB6"/>
                </a:solidFill>
                <a:latin typeface="Montserrat Bold"/>
                <a:ea typeface="Montserrat Bold"/>
                <a:cs typeface="Montserrat Bold"/>
                <a:sym typeface="Montserrat Bold"/>
              </a:rPr>
              <a:t>Contact Us</a:t>
            </a:r>
          </a:p>
        </p:txBody>
      </p:sp>
      <p:sp>
        <p:nvSpPr>
          <p:cNvPr id="15" name="TextBox 15"/>
          <p:cNvSpPr txBox="1"/>
          <p:nvPr/>
        </p:nvSpPr>
        <p:spPr>
          <a:xfrm>
            <a:off x="2061050" y="1843934"/>
            <a:ext cx="7415628" cy="3752053"/>
          </a:xfrm>
          <a:prstGeom prst="rect">
            <a:avLst/>
          </a:prstGeom>
        </p:spPr>
        <p:txBody>
          <a:bodyPr lIns="0" tIns="0" rIns="0" bIns="0" rtlCol="0" anchor="t">
            <a:spAutoFit/>
          </a:bodyPr>
          <a:lstStyle/>
          <a:p>
            <a:pPr marL="0" lvl="0" indent="0" algn="l">
              <a:lnSpc>
                <a:spcPts val="9873"/>
              </a:lnSpc>
              <a:spcBef>
                <a:spcPct val="0"/>
              </a:spcBef>
            </a:pPr>
            <a:r>
              <a:rPr lang="en-US" sz="8227" b="1" u="none" strike="noStrike" spc="296" dirty="0">
                <a:solidFill>
                  <a:srgbClr val="2A2E3A"/>
                </a:solidFill>
                <a:latin typeface="Montserrat Bold"/>
                <a:ea typeface="Montserrat Bold"/>
                <a:cs typeface="Montserrat Bold"/>
                <a:sym typeface="Montserrat Bold"/>
              </a:rPr>
              <a:t>Questions</a:t>
            </a:r>
          </a:p>
          <a:p>
            <a:pPr marL="0" lvl="0" indent="0" algn="l">
              <a:lnSpc>
                <a:spcPts val="9873"/>
              </a:lnSpc>
              <a:spcBef>
                <a:spcPct val="0"/>
              </a:spcBef>
            </a:pPr>
            <a:endParaRPr lang="en-US" sz="8227" b="1" u="none" strike="noStrike" spc="296" dirty="0">
              <a:solidFill>
                <a:srgbClr val="2A2E3A"/>
              </a:solidFill>
              <a:latin typeface="Montserrat Bold"/>
              <a:ea typeface="Montserrat Bold"/>
              <a:cs typeface="Montserrat Bold"/>
              <a:sym typeface="Montserrat Bold"/>
            </a:endParaRPr>
          </a:p>
          <a:p>
            <a:pPr marL="0" lvl="0" indent="0" algn="l">
              <a:lnSpc>
                <a:spcPts val="9873"/>
              </a:lnSpc>
              <a:spcBef>
                <a:spcPct val="0"/>
              </a:spcBef>
            </a:pPr>
            <a:r>
              <a:rPr lang="en-US" sz="8227" b="1" u="none" strike="noStrike" spc="296" dirty="0">
                <a:solidFill>
                  <a:srgbClr val="2A2E3A"/>
                </a:solidFill>
                <a:latin typeface="Montserrat Bold"/>
                <a:ea typeface="Montserrat Bold"/>
                <a:cs typeface="Montserrat Bold"/>
                <a:sym typeface="Montserrat Bold"/>
              </a:rPr>
              <a:t>Thank You!</a:t>
            </a:r>
          </a:p>
        </p:txBody>
      </p:sp>
      <p:sp>
        <p:nvSpPr>
          <p:cNvPr id="16" name="Freeform 16"/>
          <p:cNvSpPr/>
          <p:nvPr/>
        </p:nvSpPr>
        <p:spPr>
          <a:xfrm rot="5400000">
            <a:off x="8142053" y="-899719"/>
            <a:ext cx="14626818" cy="8111235"/>
          </a:xfrm>
          <a:custGeom>
            <a:avLst/>
            <a:gdLst/>
            <a:ahLst/>
            <a:cxnLst/>
            <a:rect l="l" t="t" r="r" b="b"/>
            <a:pathLst>
              <a:path w="14626818" h="8111235">
                <a:moveTo>
                  <a:pt x="0" y="0"/>
                </a:moveTo>
                <a:lnTo>
                  <a:pt x="14626818" y="0"/>
                </a:lnTo>
                <a:lnTo>
                  <a:pt x="14626818" y="8111236"/>
                </a:lnTo>
                <a:lnTo>
                  <a:pt x="0" y="811123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dirty="0"/>
          </a:p>
        </p:txBody>
      </p:sp>
      <p:grpSp>
        <p:nvGrpSpPr>
          <p:cNvPr id="22" name="Group 7">
            <a:extLst>
              <a:ext uri="{FF2B5EF4-FFF2-40B4-BE49-F238E27FC236}">
                <a16:creationId xmlns:a16="http://schemas.microsoft.com/office/drawing/2014/main" id="{2684B277-E9E7-64AB-C06B-B8B762EEBECC}"/>
              </a:ext>
            </a:extLst>
          </p:cNvPr>
          <p:cNvGrpSpPr/>
          <p:nvPr/>
        </p:nvGrpSpPr>
        <p:grpSpPr>
          <a:xfrm>
            <a:off x="2061050" y="6896100"/>
            <a:ext cx="8115300" cy="1489816"/>
            <a:chOff x="0" y="-142875"/>
            <a:chExt cx="10820400" cy="1986421"/>
          </a:xfrm>
        </p:grpSpPr>
        <p:sp>
          <p:nvSpPr>
            <p:cNvPr id="23" name="TextBox 8">
              <a:extLst>
                <a:ext uri="{FF2B5EF4-FFF2-40B4-BE49-F238E27FC236}">
                  <a16:creationId xmlns:a16="http://schemas.microsoft.com/office/drawing/2014/main" id="{4C86EFDF-31A5-567A-58F0-D7340EC3E1F9}"/>
                </a:ext>
              </a:extLst>
            </p:cNvPr>
            <p:cNvSpPr txBox="1"/>
            <p:nvPr/>
          </p:nvSpPr>
          <p:spPr>
            <a:xfrm>
              <a:off x="0" y="-142875"/>
              <a:ext cx="10820400" cy="571867"/>
            </a:xfrm>
            <a:prstGeom prst="rect">
              <a:avLst/>
            </a:prstGeom>
          </p:spPr>
          <p:txBody>
            <a:bodyPr lIns="0" tIns="0" rIns="0" bIns="0" rtlCol="0" anchor="t">
              <a:spAutoFit/>
            </a:bodyPr>
            <a:lstStyle/>
            <a:p>
              <a:pPr marL="0" lvl="0" indent="0" algn="l">
                <a:lnSpc>
                  <a:spcPts val="3749"/>
                </a:lnSpc>
                <a:spcBef>
                  <a:spcPct val="0"/>
                </a:spcBef>
              </a:pPr>
              <a:r>
                <a:rPr lang="en-US" sz="2499" b="1" u="none" dirty="0">
                  <a:solidFill>
                    <a:schemeClr val="tx2"/>
                  </a:solidFill>
                  <a:latin typeface="Rugrats Sans"/>
                  <a:ea typeface="Rugrats Sans"/>
                  <a:cs typeface="Rugrats Sans"/>
                  <a:sym typeface="Rugrats Sans"/>
                </a:rPr>
                <a:t>Email</a:t>
              </a:r>
              <a:r>
                <a:rPr lang="en-US" sz="2499" u="none" dirty="0">
                  <a:solidFill>
                    <a:schemeClr val="tx2"/>
                  </a:solidFill>
                  <a:latin typeface="Rugrats Sans"/>
                  <a:ea typeface="Rugrats Sans"/>
                  <a:cs typeface="Rugrats Sans"/>
                  <a:sym typeface="Rugrats Sans"/>
                </a:rPr>
                <a:t> </a:t>
              </a:r>
            </a:p>
          </p:txBody>
        </p:sp>
        <p:sp>
          <p:nvSpPr>
            <p:cNvPr id="24" name="TextBox 9">
              <a:extLst>
                <a:ext uri="{FF2B5EF4-FFF2-40B4-BE49-F238E27FC236}">
                  <a16:creationId xmlns:a16="http://schemas.microsoft.com/office/drawing/2014/main" id="{5F377848-4B88-9E6D-BAA5-AAD82FFFB28B}"/>
                </a:ext>
              </a:extLst>
            </p:cNvPr>
            <p:cNvSpPr txBox="1"/>
            <p:nvPr/>
          </p:nvSpPr>
          <p:spPr>
            <a:xfrm>
              <a:off x="0" y="469922"/>
              <a:ext cx="10820400" cy="1373624"/>
            </a:xfrm>
            <a:prstGeom prst="rect">
              <a:avLst/>
            </a:prstGeom>
          </p:spPr>
          <p:txBody>
            <a:bodyPr lIns="0" tIns="0" rIns="0" bIns="0" rtlCol="0" anchor="t">
              <a:spAutoFit/>
            </a:bodyPr>
            <a:lstStyle/>
            <a:p>
              <a:pPr marL="0" lvl="0" indent="0" algn="l">
                <a:lnSpc>
                  <a:spcPts val="4200"/>
                </a:lnSpc>
                <a:spcBef>
                  <a:spcPct val="0"/>
                </a:spcBef>
              </a:pPr>
              <a:r>
                <a:rPr lang="en-US" sz="3000" dirty="0">
                  <a:latin typeface="Arsenica Antiqua"/>
                  <a:ea typeface="Arsenica Antiqua"/>
                  <a:cs typeface="Arsenica Antiqua"/>
                  <a:sym typeface="Arsenica Antiqua"/>
                </a:rPr>
                <a:t>Debbie.Griner@miamidade.gov</a:t>
              </a:r>
            </a:p>
            <a:p>
              <a:pPr marL="0" lvl="0" indent="0" algn="l">
                <a:lnSpc>
                  <a:spcPts val="4200"/>
                </a:lnSpc>
                <a:spcBef>
                  <a:spcPct val="0"/>
                </a:spcBef>
              </a:pPr>
              <a:endParaRPr lang="en-US" sz="3000" dirty="0">
                <a:latin typeface="Arsenica Antiqua"/>
                <a:ea typeface="Arsenica Antiqua"/>
                <a:cs typeface="Arsenica Antiqua"/>
                <a:sym typeface="Arsenica Antiqu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6248" y="4412877"/>
            <a:ext cx="526554" cy="532663"/>
            <a:chOff x="0" y="0"/>
            <a:chExt cx="119806" cy="121196"/>
          </a:xfrm>
        </p:grpSpPr>
        <p:sp>
          <p:nvSpPr>
            <p:cNvPr id="3" name="Freeform 3"/>
            <p:cNvSpPr/>
            <p:nvPr/>
          </p:nvSpPr>
          <p:spPr>
            <a:xfrm>
              <a:off x="0" y="0"/>
              <a:ext cx="119806" cy="121196"/>
            </a:xfrm>
            <a:custGeom>
              <a:avLst/>
              <a:gdLst/>
              <a:ahLst/>
              <a:cxnLst/>
              <a:rect l="l" t="t" r="r" b="b"/>
              <a:pathLst>
                <a:path w="119806" h="121196">
                  <a:moveTo>
                    <a:pt x="0" y="0"/>
                  </a:moveTo>
                  <a:lnTo>
                    <a:pt x="119806" y="0"/>
                  </a:lnTo>
                  <a:lnTo>
                    <a:pt x="119806" y="121196"/>
                  </a:lnTo>
                  <a:lnTo>
                    <a:pt x="0" y="121196"/>
                  </a:lnTo>
                  <a:close/>
                </a:path>
              </a:pathLst>
            </a:custGeom>
            <a:solidFill>
              <a:srgbClr val="08377C"/>
            </a:solidFill>
          </p:spPr>
          <p:txBody>
            <a:bodyPr/>
            <a:lstStyle/>
            <a:p>
              <a:endParaRPr lang="en-US" dirty="0"/>
            </a:p>
          </p:txBody>
        </p:sp>
        <p:sp>
          <p:nvSpPr>
            <p:cNvPr id="4" name="TextBox 4"/>
            <p:cNvSpPr txBox="1"/>
            <p:nvPr/>
          </p:nvSpPr>
          <p:spPr>
            <a:xfrm>
              <a:off x="0" y="-38100"/>
              <a:ext cx="119806" cy="159296"/>
            </a:xfrm>
            <a:prstGeom prst="rect">
              <a:avLst/>
            </a:prstGeom>
          </p:spPr>
          <p:txBody>
            <a:bodyPr lIns="50800" tIns="50800" rIns="50800" bIns="50800" rtlCol="0" anchor="ctr"/>
            <a:lstStyle/>
            <a:p>
              <a:pPr algn="ctr">
                <a:lnSpc>
                  <a:spcPts val="3079"/>
                </a:lnSpc>
              </a:pPr>
              <a:r>
                <a:rPr lang="en-US" sz="2199" b="1" dirty="0">
                  <a:solidFill>
                    <a:srgbClr val="FFFFFF"/>
                  </a:solidFill>
                  <a:latin typeface="Montserrat Bold"/>
                  <a:ea typeface="Montserrat Bold"/>
                  <a:cs typeface="Montserrat Bold"/>
                  <a:sym typeface="Montserrat Bold"/>
                </a:rPr>
                <a:t>01</a:t>
              </a:r>
            </a:p>
          </p:txBody>
        </p:sp>
      </p:grpSp>
      <p:grpSp>
        <p:nvGrpSpPr>
          <p:cNvPr id="5" name="Group 5"/>
          <p:cNvGrpSpPr/>
          <p:nvPr/>
        </p:nvGrpSpPr>
        <p:grpSpPr>
          <a:xfrm>
            <a:off x="1646248" y="5792098"/>
            <a:ext cx="526554" cy="532663"/>
            <a:chOff x="0" y="0"/>
            <a:chExt cx="119806" cy="121196"/>
          </a:xfrm>
        </p:grpSpPr>
        <p:sp>
          <p:nvSpPr>
            <p:cNvPr id="6" name="Freeform 6"/>
            <p:cNvSpPr/>
            <p:nvPr/>
          </p:nvSpPr>
          <p:spPr>
            <a:xfrm>
              <a:off x="0" y="0"/>
              <a:ext cx="119806" cy="121196"/>
            </a:xfrm>
            <a:custGeom>
              <a:avLst/>
              <a:gdLst/>
              <a:ahLst/>
              <a:cxnLst/>
              <a:rect l="l" t="t" r="r" b="b"/>
              <a:pathLst>
                <a:path w="119806" h="121196">
                  <a:moveTo>
                    <a:pt x="0" y="0"/>
                  </a:moveTo>
                  <a:lnTo>
                    <a:pt x="119806" y="0"/>
                  </a:lnTo>
                  <a:lnTo>
                    <a:pt x="119806" y="121196"/>
                  </a:lnTo>
                  <a:lnTo>
                    <a:pt x="0" y="121196"/>
                  </a:lnTo>
                  <a:close/>
                </a:path>
              </a:pathLst>
            </a:custGeom>
            <a:solidFill>
              <a:srgbClr val="08377C"/>
            </a:solidFill>
          </p:spPr>
          <p:txBody>
            <a:bodyPr/>
            <a:lstStyle/>
            <a:p>
              <a:endParaRPr lang="en-US" dirty="0"/>
            </a:p>
          </p:txBody>
        </p:sp>
        <p:sp>
          <p:nvSpPr>
            <p:cNvPr id="7" name="TextBox 7"/>
            <p:cNvSpPr txBox="1"/>
            <p:nvPr/>
          </p:nvSpPr>
          <p:spPr>
            <a:xfrm>
              <a:off x="0" y="-38100"/>
              <a:ext cx="119806" cy="159296"/>
            </a:xfrm>
            <a:prstGeom prst="rect">
              <a:avLst/>
            </a:prstGeom>
          </p:spPr>
          <p:txBody>
            <a:bodyPr lIns="50800" tIns="50800" rIns="50800" bIns="50800" rtlCol="0" anchor="ctr"/>
            <a:lstStyle/>
            <a:p>
              <a:pPr algn="ctr">
                <a:lnSpc>
                  <a:spcPts val="3079"/>
                </a:lnSpc>
              </a:pPr>
              <a:r>
                <a:rPr lang="en-US" sz="2199" b="1" dirty="0">
                  <a:solidFill>
                    <a:srgbClr val="FFFFFF"/>
                  </a:solidFill>
                  <a:latin typeface="Montserrat Bold"/>
                  <a:ea typeface="Montserrat Bold"/>
                  <a:cs typeface="Montserrat Bold"/>
                  <a:sym typeface="Montserrat Bold"/>
                </a:rPr>
                <a:t>02</a:t>
              </a:r>
            </a:p>
          </p:txBody>
        </p:sp>
      </p:grpSp>
      <p:grpSp>
        <p:nvGrpSpPr>
          <p:cNvPr id="14" name="Group 14"/>
          <p:cNvGrpSpPr/>
          <p:nvPr/>
        </p:nvGrpSpPr>
        <p:grpSpPr>
          <a:xfrm>
            <a:off x="6284841" y="4286984"/>
            <a:ext cx="552146" cy="700115"/>
            <a:chOff x="55477" y="-320505"/>
            <a:chExt cx="125629" cy="159296"/>
          </a:xfrm>
        </p:grpSpPr>
        <p:sp>
          <p:nvSpPr>
            <p:cNvPr id="15" name="Freeform 15"/>
            <p:cNvSpPr/>
            <p:nvPr/>
          </p:nvSpPr>
          <p:spPr>
            <a:xfrm>
              <a:off x="61300" y="-292947"/>
              <a:ext cx="119806" cy="121196"/>
            </a:xfrm>
            <a:custGeom>
              <a:avLst/>
              <a:gdLst/>
              <a:ahLst/>
              <a:cxnLst/>
              <a:rect l="l" t="t" r="r" b="b"/>
              <a:pathLst>
                <a:path w="119806" h="121196">
                  <a:moveTo>
                    <a:pt x="0" y="0"/>
                  </a:moveTo>
                  <a:lnTo>
                    <a:pt x="119806" y="0"/>
                  </a:lnTo>
                  <a:lnTo>
                    <a:pt x="119806" y="121196"/>
                  </a:lnTo>
                  <a:lnTo>
                    <a:pt x="0" y="121196"/>
                  </a:lnTo>
                  <a:close/>
                </a:path>
              </a:pathLst>
            </a:custGeom>
            <a:solidFill>
              <a:srgbClr val="08377C"/>
            </a:solidFill>
          </p:spPr>
          <p:txBody>
            <a:bodyPr/>
            <a:lstStyle/>
            <a:p>
              <a:endParaRPr lang="en-US" dirty="0"/>
            </a:p>
          </p:txBody>
        </p:sp>
        <p:sp>
          <p:nvSpPr>
            <p:cNvPr id="16" name="TextBox 16"/>
            <p:cNvSpPr txBox="1"/>
            <p:nvPr/>
          </p:nvSpPr>
          <p:spPr>
            <a:xfrm>
              <a:off x="55477" y="-320505"/>
              <a:ext cx="119806" cy="159296"/>
            </a:xfrm>
            <a:prstGeom prst="rect">
              <a:avLst/>
            </a:prstGeom>
          </p:spPr>
          <p:txBody>
            <a:bodyPr lIns="50800" tIns="50800" rIns="50800" bIns="50800" rtlCol="0" anchor="ctr"/>
            <a:lstStyle/>
            <a:p>
              <a:pPr algn="ctr">
                <a:lnSpc>
                  <a:spcPts val="3079"/>
                </a:lnSpc>
              </a:pPr>
              <a:r>
                <a:rPr lang="en-US" sz="2199" b="1" dirty="0">
                  <a:solidFill>
                    <a:srgbClr val="FFFFFF"/>
                  </a:solidFill>
                  <a:latin typeface="Montserrat Bold"/>
                  <a:ea typeface="Montserrat Bold"/>
                  <a:cs typeface="Montserrat Bold"/>
                  <a:sym typeface="Montserrat Bold"/>
                </a:rPr>
                <a:t>04</a:t>
              </a:r>
            </a:p>
          </p:txBody>
        </p:sp>
      </p:grpSp>
      <p:grpSp>
        <p:nvGrpSpPr>
          <p:cNvPr id="17" name="Group 17"/>
          <p:cNvGrpSpPr/>
          <p:nvPr/>
        </p:nvGrpSpPr>
        <p:grpSpPr>
          <a:xfrm>
            <a:off x="6284841" y="5767122"/>
            <a:ext cx="526554" cy="532663"/>
            <a:chOff x="0" y="0"/>
            <a:chExt cx="119806" cy="121196"/>
          </a:xfrm>
        </p:grpSpPr>
        <p:sp>
          <p:nvSpPr>
            <p:cNvPr id="18" name="Freeform 18"/>
            <p:cNvSpPr/>
            <p:nvPr/>
          </p:nvSpPr>
          <p:spPr>
            <a:xfrm>
              <a:off x="0" y="0"/>
              <a:ext cx="119806" cy="121196"/>
            </a:xfrm>
            <a:custGeom>
              <a:avLst/>
              <a:gdLst/>
              <a:ahLst/>
              <a:cxnLst/>
              <a:rect l="l" t="t" r="r" b="b"/>
              <a:pathLst>
                <a:path w="119806" h="121196">
                  <a:moveTo>
                    <a:pt x="0" y="0"/>
                  </a:moveTo>
                  <a:lnTo>
                    <a:pt x="119806" y="0"/>
                  </a:lnTo>
                  <a:lnTo>
                    <a:pt x="119806" y="121196"/>
                  </a:lnTo>
                  <a:lnTo>
                    <a:pt x="0" y="121196"/>
                  </a:lnTo>
                  <a:close/>
                </a:path>
              </a:pathLst>
            </a:custGeom>
            <a:solidFill>
              <a:srgbClr val="08377C"/>
            </a:solidFill>
          </p:spPr>
          <p:txBody>
            <a:bodyPr/>
            <a:lstStyle/>
            <a:p>
              <a:endParaRPr lang="en-US" dirty="0"/>
            </a:p>
          </p:txBody>
        </p:sp>
        <p:sp>
          <p:nvSpPr>
            <p:cNvPr id="19" name="TextBox 19"/>
            <p:cNvSpPr txBox="1"/>
            <p:nvPr/>
          </p:nvSpPr>
          <p:spPr>
            <a:xfrm>
              <a:off x="0" y="-38100"/>
              <a:ext cx="119806" cy="159296"/>
            </a:xfrm>
            <a:prstGeom prst="rect">
              <a:avLst/>
            </a:prstGeom>
          </p:spPr>
          <p:txBody>
            <a:bodyPr lIns="50800" tIns="50800" rIns="50800" bIns="50800" rtlCol="0" anchor="ctr"/>
            <a:lstStyle/>
            <a:p>
              <a:pPr algn="ctr">
                <a:lnSpc>
                  <a:spcPts val="3079"/>
                </a:lnSpc>
              </a:pPr>
              <a:r>
                <a:rPr lang="en-US" sz="2199" b="1" dirty="0">
                  <a:solidFill>
                    <a:srgbClr val="FFFFFF"/>
                  </a:solidFill>
                  <a:latin typeface="Montserrat Bold"/>
                  <a:ea typeface="Montserrat Bold"/>
                  <a:cs typeface="Montserrat Bold"/>
                  <a:sym typeface="Montserrat Bold"/>
                </a:rPr>
                <a:t>05</a:t>
              </a:r>
            </a:p>
          </p:txBody>
        </p:sp>
      </p:grpSp>
      <p:sp>
        <p:nvSpPr>
          <p:cNvPr id="20" name="Freeform 20"/>
          <p:cNvSpPr/>
          <p:nvPr/>
        </p:nvSpPr>
        <p:spPr>
          <a:xfrm>
            <a:off x="9595777" y="876348"/>
            <a:ext cx="8476683" cy="8473151"/>
          </a:xfrm>
          <a:custGeom>
            <a:avLst/>
            <a:gdLst/>
            <a:ahLst/>
            <a:cxnLst/>
            <a:rect l="l" t="t" r="r" b="b"/>
            <a:pathLst>
              <a:path w="8476683" h="8473151">
                <a:moveTo>
                  <a:pt x="0" y="0"/>
                </a:moveTo>
                <a:lnTo>
                  <a:pt x="8476683" y="0"/>
                </a:lnTo>
                <a:lnTo>
                  <a:pt x="8476683" y="8473151"/>
                </a:lnTo>
                <a:lnTo>
                  <a:pt x="0" y="8473151"/>
                </a:lnTo>
                <a:lnTo>
                  <a:pt x="0" y="0"/>
                </a:lnTo>
                <a:close/>
              </a:path>
            </a:pathLst>
          </a:custGeom>
          <a:blipFill>
            <a:blip r:embed="rId2"/>
            <a:stretch>
              <a:fillRect/>
            </a:stretch>
          </a:blipFill>
        </p:spPr>
        <p:txBody>
          <a:bodyPr/>
          <a:lstStyle/>
          <a:p>
            <a:endParaRPr lang="en-US" dirty="0"/>
          </a:p>
        </p:txBody>
      </p:sp>
      <p:grpSp>
        <p:nvGrpSpPr>
          <p:cNvPr id="21" name="Group 21"/>
          <p:cNvGrpSpPr/>
          <p:nvPr/>
        </p:nvGrpSpPr>
        <p:grpSpPr>
          <a:xfrm>
            <a:off x="13955786" y="-254854"/>
            <a:ext cx="4632524" cy="10815226"/>
            <a:chOff x="0" y="0"/>
            <a:chExt cx="1220089" cy="2848455"/>
          </a:xfrm>
        </p:grpSpPr>
        <p:sp>
          <p:nvSpPr>
            <p:cNvPr id="22" name="Freeform 22"/>
            <p:cNvSpPr/>
            <p:nvPr/>
          </p:nvSpPr>
          <p:spPr>
            <a:xfrm>
              <a:off x="0" y="0"/>
              <a:ext cx="1220089" cy="2848455"/>
            </a:xfrm>
            <a:custGeom>
              <a:avLst/>
              <a:gdLst/>
              <a:ahLst/>
              <a:cxnLst/>
              <a:rect l="l" t="t" r="r" b="b"/>
              <a:pathLst>
                <a:path w="1220089" h="2848455">
                  <a:moveTo>
                    <a:pt x="0" y="0"/>
                  </a:moveTo>
                  <a:lnTo>
                    <a:pt x="1220089" y="0"/>
                  </a:lnTo>
                  <a:lnTo>
                    <a:pt x="1220089" y="2848455"/>
                  </a:lnTo>
                  <a:lnTo>
                    <a:pt x="0" y="2848455"/>
                  </a:lnTo>
                  <a:close/>
                </a:path>
              </a:pathLst>
            </a:custGeom>
            <a:solidFill>
              <a:srgbClr val="08377C"/>
            </a:solidFill>
          </p:spPr>
          <p:txBody>
            <a:bodyPr/>
            <a:lstStyle/>
            <a:p>
              <a:endParaRPr lang="en-US" dirty="0"/>
            </a:p>
          </p:txBody>
        </p:sp>
        <p:sp>
          <p:nvSpPr>
            <p:cNvPr id="23" name="TextBox 23"/>
            <p:cNvSpPr txBox="1"/>
            <p:nvPr/>
          </p:nvSpPr>
          <p:spPr>
            <a:xfrm>
              <a:off x="0" y="-47625"/>
              <a:ext cx="1220089" cy="2896080"/>
            </a:xfrm>
            <a:prstGeom prst="rect">
              <a:avLst/>
            </a:prstGeom>
          </p:spPr>
          <p:txBody>
            <a:bodyPr lIns="50800" tIns="50800" rIns="50800" bIns="50800" rtlCol="0" anchor="ctr"/>
            <a:lstStyle/>
            <a:p>
              <a:pPr algn="ctr">
                <a:lnSpc>
                  <a:spcPts val="2659"/>
                </a:lnSpc>
              </a:pPr>
              <a:endParaRPr dirty="0"/>
            </a:p>
          </p:txBody>
        </p:sp>
      </p:grpSp>
      <p:grpSp>
        <p:nvGrpSpPr>
          <p:cNvPr id="24" name="Group 24"/>
          <p:cNvGrpSpPr/>
          <p:nvPr/>
        </p:nvGrpSpPr>
        <p:grpSpPr>
          <a:xfrm>
            <a:off x="10292147" y="1635671"/>
            <a:ext cx="7015658" cy="701565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26" name="TextBox 26"/>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27" name="Group 27"/>
          <p:cNvGrpSpPr/>
          <p:nvPr/>
        </p:nvGrpSpPr>
        <p:grpSpPr>
          <a:xfrm>
            <a:off x="10262527" y="1611432"/>
            <a:ext cx="7045278" cy="7045250"/>
            <a:chOff x="0" y="0"/>
            <a:chExt cx="6350000" cy="6349975"/>
          </a:xfrm>
        </p:grpSpPr>
        <p:sp>
          <p:nvSpPr>
            <p:cNvPr id="28" name="Freeform 2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8923" r="-38923"/>
              </a:stretch>
            </a:blipFill>
          </p:spPr>
          <p:txBody>
            <a:bodyPr/>
            <a:lstStyle/>
            <a:p>
              <a:endParaRPr lang="en-US" dirty="0"/>
            </a:p>
          </p:txBody>
        </p:sp>
      </p:grpSp>
      <p:sp>
        <p:nvSpPr>
          <p:cNvPr id="29" name="Freeform 29"/>
          <p:cNvSpPr/>
          <p:nvPr/>
        </p:nvSpPr>
        <p:spPr>
          <a:xfrm rot="-5400000">
            <a:off x="11952046" y="3265440"/>
            <a:ext cx="7715094" cy="3707614"/>
          </a:xfrm>
          <a:custGeom>
            <a:avLst/>
            <a:gdLst/>
            <a:ahLst/>
            <a:cxnLst/>
            <a:rect l="l" t="t" r="r" b="b"/>
            <a:pathLst>
              <a:path w="7715094" h="3707614">
                <a:moveTo>
                  <a:pt x="0" y="0"/>
                </a:moveTo>
                <a:lnTo>
                  <a:pt x="7715094" y="0"/>
                </a:lnTo>
                <a:lnTo>
                  <a:pt x="7715094" y="3707614"/>
                </a:lnTo>
                <a:lnTo>
                  <a:pt x="0" y="3707614"/>
                </a:lnTo>
                <a:lnTo>
                  <a:pt x="0" y="0"/>
                </a:lnTo>
                <a:close/>
              </a:path>
            </a:pathLst>
          </a:custGeom>
          <a:blipFill>
            <a:blip r:embed="rId4">
              <a:extLst>
                <a:ext uri="{96DAC541-7B7A-43D3-8B79-37D633B846F1}">
                  <asvg:svgBlip xmlns:asvg="http://schemas.microsoft.com/office/drawing/2016/SVG/main" r:embed="rId5"/>
                </a:ext>
              </a:extLst>
            </a:blip>
            <a:stretch>
              <a:fillRect t="-5935"/>
            </a:stretch>
          </a:blipFill>
        </p:spPr>
        <p:txBody>
          <a:bodyPr/>
          <a:lstStyle/>
          <a:p>
            <a:endParaRPr lang="en-US" dirty="0"/>
          </a:p>
        </p:txBody>
      </p:sp>
      <p:sp>
        <p:nvSpPr>
          <p:cNvPr id="30" name="TextBox 30"/>
          <p:cNvSpPr txBox="1"/>
          <p:nvPr/>
        </p:nvSpPr>
        <p:spPr>
          <a:xfrm>
            <a:off x="1646248" y="2032868"/>
            <a:ext cx="4967583" cy="765620"/>
          </a:xfrm>
          <a:prstGeom prst="rect">
            <a:avLst/>
          </a:prstGeom>
        </p:spPr>
        <p:txBody>
          <a:bodyPr lIns="0" tIns="0" rIns="0" bIns="0" rtlCol="0" anchor="t">
            <a:spAutoFit/>
          </a:bodyPr>
          <a:lstStyle/>
          <a:p>
            <a:pPr marL="0" lvl="0" indent="0" algn="l">
              <a:lnSpc>
                <a:spcPts val="6042"/>
              </a:lnSpc>
              <a:spcBef>
                <a:spcPct val="0"/>
              </a:spcBef>
            </a:pPr>
            <a:r>
              <a:rPr lang="en-US" sz="5035" b="1" u="none" strike="noStrike" spc="181" dirty="0">
                <a:solidFill>
                  <a:srgbClr val="2A2E3A"/>
                </a:solidFill>
                <a:latin typeface="Montserrat Bold"/>
                <a:ea typeface="Montserrat Bold"/>
                <a:cs typeface="Montserrat Bold"/>
                <a:sym typeface="Montserrat Bold"/>
              </a:rPr>
              <a:t>Our</a:t>
            </a:r>
          </a:p>
        </p:txBody>
      </p:sp>
      <p:sp>
        <p:nvSpPr>
          <p:cNvPr id="31" name="TextBox 31"/>
          <p:cNvSpPr txBox="1"/>
          <p:nvPr/>
        </p:nvSpPr>
        <p:spPr>
          <a:xfrm>
            <a:off x="2310733" y="4355727"/>
            <a:ext cx="3230019" cy="540789"/>
          </a:xfrm>
          <a:prstGeom prst="rect">
            <a:avLst/>
          </a:prstGeom>
        </p:spPr>
        <p:txBody>
          <a:bodyPr lIns="0" tIns="0" rIns="0" bIns="0" rtlCol="0" anchor="t">
            <a:spAutoFit/>
          </a:bodyPr>
          <a:lstStyle/>
          <a:p>
            <a:pPr marL="0" lvl="0" indent="0" algn="l">
              <a:lnSpc>
                <a:spcPts val="4699"/>
              </a:lnSpc>
            </a:pPr>
            <a:r>
              <a:rPr lang="en-US" sz="2800" spc="100" dirty="0">
                <a:solidFill>
                  <a:srgbClr val="2A2E3A"/>
                </a:solidFill>
                <a:latin typeface="Montserrat"/>
                <a:ea typeface="Montserrat"/>
                <a:cs typeface="Montserrat"/>
                <a:sym typeface="Montserrat"/>
              </a:rPr>
              <a:t>About Us</a:t>
            </a:r>
          </a:p>
        </p:txBody>
      </p:sp>
      <p:sp>
        <p:nvSpPr>
          <p:cNvPr id="32" name="TextBox 32"/>
          <p:cNvSpPr txBox="1"/>
          <p:nvPr/>
        </p:nvSpPr>
        <p:spPr>
          <a:xfrm>
            <a:off x="2310733" y="5734948"/>
            <a:ext cx="4547267" cy="1161152"/>
          </a:xfrm>
          <a:prstGeom prst="rect">
            <a:avLst/>
          </a:prstGeom>
        </p:spPr>
        <p:txBody>
          <a:bodyPr wrap="square" lIns="0" tIns="0" rIns="0" bIns="0" rtlCol="0" anchor="t">
            <a:spAutoFit/>
          </a:bodyPr>
          <a:lstStyle/>
          <a:p>
            <a:pPr marL="0" lvl="0" indent="0" algn="l">
              <a:lnSpc>
                <a:spcPts val="4699"/>
              </a:lnSpc>
            </a:pPr>
            <a:r>
              <a:rPr lang="en-US" sz="2800" spc="100" dirty="0">
                <a:solidFill>
                  <a:srgbClr val="2A2E3A"/>
                </a:solidFill>
                <a:latin typeface="Montserrat"/>
                <a:ea typeface="Montserrat"/>
                <a:cs typeface="Montserrat"/>
                <a:sym typeface="Montserrat"/>
              </a:rPr>
              <a:t>Project </a:t>
            </a:r>
          </a:p>
          <a:p>
            <a:pPr marL="0" lvl="0" indent="0" algn="l">
              <a:lnSpc>
                <a:spcPts val="4699"/>
              </a:lnSpc>
            </a:pPr>
            <a:r>
              <a:rPr lang="en-US" sz="2800" spc="100" dirty="0">
                <a:solidFill>
                  <a:srgbClr val="2A2E3A"/>
                </a:solidFill>
                <a:latin typeface="Montserrat"/>
                <a:ea typeface="Montserrat"/>
                <a:cs typeface="Montserrat"/>
                <a:sym typeface="Montserrat"/>
              </a:rPr>
              <a:t>Overview</a:t>
            </a:r>
          </a:p>
        </p:txBody>
      </p:sp>
      <p:sp>
        <p:nvSpPr>
          <p:cNvPr id="35" name="TextBox 35"/>
          <p:cNvSpPr txBox="1"/>
          <p:nvPr/>
        </p:nvSpPr>
        <p:spPr>
          <a:xfrm>
            <a:off x="6929306" y="4315940"/>
            <a:ext cx="2848597" cy="1161152"/>
          </a:xfrm>
          <a:prstGeom prst="rect">
            <a:avLst/>
          </a:prstGeom>
        </p:spPr>
        <p:txBody>
          <a:bodyPr wrap="square" lIns="0" tIns="0" rIns="0" bIns="0" rtlCol="0" anchor="t">
            <a:spAutoFit/>
          </a:bodyPr>
          <a:lstStyle/>
          <a:p>
            <a:pPr marL="0" lvl="0" indent="0" algn="l">
              <a:lnSpc>
                <a:spcPts val="4699"/>
              </a:lnSpc>
            </a:pPr>
            <a:r>
              <a:rPr lang="en-US" sz="2800" spc="100" dirty="0">
                <a:solidFill>
                  <a:srgbClr val="2A2E3A"/>
                </a:solidFill>
                <a:latin typeface="Montserrat"/>
                <a:ea typeface="Montserrat"/>
                <a:cs typeface="Montserrat"/>
                <a:sym typeface="Montserrat"/>
              </a:rPr>
              <a:t>Lessons Learned</a:t>
            </a:r>
          </a:p>
        </p:txBody>
      </p:sp>
      <p:sp>
        <p:nvSpPr>
          <p:cNvPr id="36" name="TextBox 36"/>
          <p:cNvSpPr txBox="1"/>
          <p:nvPr/>
        </p:nvSpPr>
        <p:spPr>
          <a:xfrm>
            <a:off x="6948929" y="5716613"/>
            <a:ext cx="3257190" cy="540789"/>
          </a:xfrm>
          <a:prstGeom prst="rect">
            <a:avLst/>
          </a:prstGeom>
        </p:spPr>
        <p:txBody>
          <a:bodyPr lIns="0" tIns="0" rIns="0" bIns="0" rtlCol="0" anchor="t">
            <a:spAutoFit/>
          </a:bodyPr>
          <a:lstStyle/>
          <a:p>
            <a:pPr marL="0" lvl="0" indent="0" algn="l">
              <a:lnSpc>
                <a:spcPts val="4699"/>
              </a:lnSpc>
            </a:pPr>
            <a:r>
              <a:rPr lang="en-US" sz="2800" spc="100" dirty="0">
                <a:solidFill>
                  <a:srgbClr val="2A2E3A"/>
                </a:solidFill>
                <a:latin typeface="Montserrat"/>
                <a:ea typeface="Montserrat"/>
                <a:cs typeface="Montserrat"/>
                <a:sym typeface="Montserrat"/>
              </a:rPr>
              <a:t>Questions</a:t>
            </a:r>
          </a:p>
        </p:txBody>
      </p:sp>
      <p:sp>
        <p:nvSpPr>
          <p:cNvPr id="37" name="TextBox 37"/>
          <p:cNvSpPr txBox="1"/>
          <p:nvPr/>
        </p:nvSpPr>
        <p:spPr>
          <a:xfrm>
            <a:off x="1646248" y="2772050"/>
            <a:ext cx="5444548" cy="1033974"/>
          </a:xfrm>
          <a:prstGeom prst="rect">
            <a:avLst/>
          </a:prstGeom>
        </p:spPr>
        <p:txBody>
          <a:bodyPr lIns="0" tIns="0" rIns="0" bIns="0" rtlCol="0" anchor="t">
            <a:spAutoFit/>
          </a:bodyPr>
          <a:lstStyle/>
          <a:p>
            <a:pPr marL="0" lvl="0" indent="0" algn="l">
              <a:lnSpc>
                <a:spcPts val="8151"/>
              </a:lnSpc>
              <a:spcBef>
                <a:spcPct val="0"/>
              </a:spcBef>
            </a:pPr>
            <a:r>
              <a:rPr lang="en-US" sz="6792" b="1" u="none" strike="noStrike" spc="224" dirty="0">
                <a:solidFill>
                  <a:srgbClr val="08377C"/>
                </a:solidFill>
                <a:latin typeface="Montserrat Bold"/>
                <a:ea typeface="Montserrat Bold"/>
                <a:cs typeface="Montserrat Bold"/>
                <a:sym typeface="Montserrat Bold"/>
              </a:rPr>
              <a:t>Agenda</a:t>
            </a:r>
          </a:p>
        </p:txBody>
      </p:sp>
      <p:grpSp>
        <p:nvGrpSpPr>
          <p:cNvPr id="38" name="Group 14">
            <a:extLst>
              <a:ext uri="{FF2B5EF4-FFF2-40B4-BE49-F238E27FC236}">
                <a16:creationId xmlns:a16="http://schemas.microsoft.com/office/drawing/2014/main" id="{DD6C5BA8-3DB0-9DB8-C08B-3280BE117316}"/>
              </a:ext>
            </a:extLst>
          </p:cNvPr>
          <p:cNvGrpSpPr/>
          <p:nvPr/>
        </p:nvGrpSpPr>
        <p:grpSpPr>
          <a:xfrm>
            <a:off x="1656963" y="7134237"/>
            <a:ext cx="552146" cy="700115"/>
            <a:chOff x="55477" y="-320505"/>
            <a:chExt cx="125629" cy="159296"/>
          </a:xfrm>
        </p:grpSpPr>
        <p:sp>
          <p:nvSpPr>
            <p:cNvPr id="39" name="Freeform 15">
              <a:extLst>
                <a:ext uri="{FF2B5EF4-FFF2-40B4-BE49-F238E27FC236}">
                  <a16:creationId xmlns:a16="http://schemas.microsoft.com/office/drawing/2014/main" id="{066B243E-42DA-FD83-0851-D5F7EBF5E5A7}"/>
                </a:ext>
              </a:extLst>
            </p:cNvPr>
            <p:cNvSpPr/>
            <p:nvPr/>
          </p:nvSpPr>
          <p:spPr>
            <a:xfrm>
              <a:off x="61300" y="-292947"/>
              <a:ext cx="119806" cy="121196"/>
            </a:xfrm>
            <a:custGeom>
              <a:avLst/>
              <a:gdLst/>
              <a:ahLst/>
              <a:cxnLst/>
              <a:rect l="l" t="t" r="r" b="b"/>
              <a:pathLst>
                <a:path w="119806" h="121196">
                  <a:moveTo>
                    <a:pt x="0" y="0"/>
                  </a:moveTo>
                  <a:lnTo>
                    <a:pt x="119806" y="0"/>
                  </a:lnTo>
                  <a:lnTo>
                    <a:pt x="119806" y="121196"/>
                  </a:lnTo>
                  <a:lnTo>
                    <a:pt x="0" y="121196"/>
                  </a:lnTo>
                  <a:close/>
                </a:path>
              </a:pathLst>
            </a:custGeom>
            <a:solidFill>
              <a:srgbClr val="08377C"/>
            </a:solidFill>
          </p:spPr>
          <p:txBody>
            <a:bodyPr/>
            <a:lstStyle/>
            <a:p>
              <a:endParaRPr lang="en-US" dirty="0"/>
            </a:p>
          </p:txBody>
        </p:sp>
        <p:sp>
          <p:nvSpPr>
            <p:cNvPr id="40" name="TextBox 16">
              <a:extLst>
                <a:ext uri="{FF2B5EF4-FFF2-40B4-BE49-F238E27FC236}">
                  <a16:creationId xmlns:a16="http://schemas.microsoft.com/office/drawing/2014/main" id="{5F6C6884-9583-8962-F80C-767D7C9FDEE3}"/>
                </a:ext>
              </a:extLst>
            </p:cNvPr>
            <p:cNvSpPr txBox="1"/>
            <p:nvPr/>
          </p:nvSpPr>
          <p:spPr>
            <a:xfrm>
              <a:off x="55477" y="-320505"/>
              <a:ext cx="119806" cy="159296"/>
            </a:xfrm>
            <a:prstGeom prst="rect">
              <a:avLst/>
            </a:prstGeom>
          </p:spPr>
          <p:txBody>
            <a:bodyPr lIns="50800" tIns="50800" rIns="50800" bIns="50800" rtlCol="0" anchor="ctr"/>
            <a:lstStyle/>
            <a:p>
              <a:pPr algn="ctr">
                <a:lnSpc>
                  <a:spcPts val="3079"/>
                </a:lnSpc>
              </a:pPr>
              <a:r>
                <a:rPr lang="en-US" sz="2199" b="1" dirty="0">
                  <a:solidFill>
                    <a:srgbClr val="FFFFFF"/>
                  </a:solidFill>
                  <a:latin typeface="Montserrat Bold"/>
                  <a:ea typeface="Montserrat Bold"/>
                  <a:cs typeface="Montserrat Bold"/>
                  <a:sym typeface="Montserrat Bold"/>
                </a:rPr>
                <a:t>03</a:t>
              </a:r>
            </a:p>
          </p:txBody>
        </p:sp>
      </p:grpSp>
      <p:sp>
        <p:nvSpPr>
          <p:cNvPr id="41" name="TextBox 35">
            <a:extLst>
              <a:ext uri="{FF2B5EF4-FFF2-40B4-BE49-F238E27FC236}">
                <a16:creationId xmlns:a16="http://schemas.microsoft.com/office/drawing/2014/main" id="{5017F65C-777B-FF4C-06DB-D3EC69F10435}"/>
              </a:ext>
            </a:extLst>
          </p:cNvPr>
          <p:cNvSpPr txBox="1"/>
          <p:nvPr/>
        </p:nvSpPr>
        <p:spPr>
          <a:xfrm>
            <a:off x="2301428" y="7163193"/>
            <a:ext cx="2848597" cy="1143518"/>
          </a:xfrm>
          <a:prstGeom prst="rect">
            <a:avLst/>
          </a:prstGeom>
        </p:spPr>
        <p:txBody>
          <a:bodyPr wrap="square" lIns="0" tIns="0" rIns="0" bIns="0" rtlCol="0" anchor="t">
            <a:spAutoFit/>
          </a:bodyPr>
          <a:lstStyle/>
          <a:p>
            <a:pPr marL="0" lvl="0" indent="0" algn="l">
              <a:lnSpc>
                <a:spcPts val="4699"/>
              </a:lnSpc>
            </a:pPr>
            <a:r>
              <a:rPr lang="en-US" sz="2800" spc="100" dirty="0">
                <a:solidFill>
                  <a:srgbClr val="2A2E3A"/>
                </a:solidFill>
                <a:latin typeface="Montserrat"/>
                <a:ea typeface="Montserrat"/>
                <a:cs typeface="Montserrat"/>
                <a:sym typeface="Montserrat"/>
              </a:rPr>
              <a:t>Strategic Alignment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1494" y="7989664"/>
            <a:ext cx="4723978" cy="472397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txBody>
            <a:bodyPr/>
            <a:lstStyle/>
            <a:p>
              <a:endParaRPr lang="en-US" dirty="0"/>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15496482" y="-1622972"/>
            <a:ext cx="4837174" cy="48371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14653480" y="5638057"/>
            <a:ext cx="843002" cy="84300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7" name="Group 17"/>
          <p:cNvGrpSpPr/>
          <p:nvPr/>
        </p:nvGrpSpPr>
        <p:grpSpPr>
          <a:xfrm>
            <a:off x="-559418" y="-811125"/>
            <a:ext cx="1839825" cy="183982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20" name="Freeform 20"/>
          <p:cNvSpPr/>
          <p:nvPr/>
        </p:nvSpPr>
        <p:spPr>
          <a:xfrm>
            <a:off x="2676047" y="6139604"/>
            <a:ext cx="3343753" cy="3343753"/>
          </a:xfrm>
          <a:custGeom>
            <a:avLst/>
            <a:gdLst/>
            <a:ahLst/>
            <a:cxnLst/>
            <a:rect l="l" t="t" r="r" b="b"/>
            <a:pathLst>
              <a:path w="3343753" h="3343753">
                <a:moveTo>
                  <a:pt x="0" y="0"/>
                </a:moveTo>
                <a:lnTo>
                  <a:pt x="3343752" y="0"/>
                </a:lnTo>
                <a:lnTo>
                  <a:pt x="3343752" y="3343752"/>
                </a:lnTo>
                <a:lnTo>
                  <a:pt x="0" y="3343752"/>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21" name="Group 21"/>
          <p:cNvGrpSpPr/>
          <p:nvPr/>
        </p:nvGrpSpPr>
        <p:grpSpPr>
          <a:xfrm>
            <a:off x="3352800" y="6931651"/>
            <a:ext cx="1970446" cy="1849417"/>
            <a:chOff x="0" y="0"/>
            <a:chExt cx="962611" cy="903485"/>
          </a:xfrm>
        </p:grpSpPr>
        <p:sp>
          <p:nvSpPr>
            <p:cNvPr id="22" name="Freeform 22"/>
            <p:cNvSpPr/>
            <p:nvPr/>
          </p:nvSpPr>
          <p:spPr>
            <a:xfrm>
              <a:off x="0" y="0"/>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23" name="TextBox 23"/>
            <p:cNvSpPr txBox="1"/>
            <p:nvPr/>
          </p:nvSpPr>
          <p:spPr>
            <a:xfrm>
              <a:off x="90245" y="18027"/>
              <a:ext cx="782121" cy="800757"/>
            </a:xfrm>
            <a:prstGeom prst="rect">
              <a:avLst/>
            </a:prstGeom>
          </p:spPr>
          <p:txBody>
            <a:bodyPr lIns="50800" tIns="50800" rIns="50800" bIns="50800" rtlCol="0" anchor="ctr"/>
            <a:lstStyle/>
            <a:p>
              <a:pPr marL="0" lvl="0" indent="0" algn="ctr">
                <a:lnSpc>
                  <a:spcPts val="5599"/>
                </a:lnSpc>
                <a:spcBef>
                  <a:spcPct val="0"/>
                </a:spcBef>
              </a:pPr>
              <a:r>
                <a:rPr lang="en-US" sz="3200" dirty="0">
                  <a:solidFill>
                    <a:srgbClr val="000000"/>
                  </a:solidFill>
                  <a:latin typeface="Montserrat"/>
                  <a:ea typeface="Montserrat"/>
                  <a:cs typeface="Montserrat"/>
                  <a:sym typeface="Montserrat"/>
                </a:rPr>
                <a:t>Almost</a:t>
              </a:r>
            </a:p>
            <a:p>
              <a:pPr marL="0" lvl="0" indent="0" algn="ctr">
                <a:lnSpc>
                  <a:spcPts val="5599"/>
                </a:lnSpc>
                <a:spcBef>
                  <a:spcPct val="0"/>
                </a:spcBef>
              </a:pPr>
              <a:r>
                <a:rPr lang="en-US" sz="3999" dirty="0">
                  <a:solidFill>
                    <a:srgbClr val="000000"/>
                  </a:solidFill>
                  <a:latin typeface="Montserrat"/>
                  <a:ea typeface="Montserrat"/>
                  <a:cs typeface="Montserrat"/>
                  <a:sym typeface="Montserrat"/>
                </a:rPr>
                <a:t>300</a:t>
              </a:r>
            </a:p>
          </p:txBody>
        </p:sp>
      </p:grpSp>
      <p:sp>
        <p:nvSpPr>
          <p:cNvPr id="24" name="TextBox 24"/>
          <p:cNvSpPr txBox="1"/>
          <p:nvPr/>
        </p:nvSpPr>
        <p:spPr>
          <a:xfrm>
            <a:off x="1403005" y="251652"/>
            <a:ext cx="8455153" cy="1854995"/>
          </a:xfrm>
          <a:prstGeom prst="rect">
            <a:avLst/>
          </a:prstGeom>
        </p:spPr>
        <p:txBody>
          <a:bodyPr lIns="0" tIns="0" rIns="0" bIns="0" rtlCol="0" anchor="t">
            <a:spAutoFit/>
          </a:bodyPr>
          <a:lstStyle/>
          <a:p>
            <a:pPr marL="0" lvl="0" indent="0" algn="l">
              <a:lnSpc>
                <a:spcPts val="7358"/>
              </a:lnSpc>
              <a:spcBef>
                <a:spcPct val="0"/>
              </a:spcBef>
            </a:pPr>
            <a:r>
              <a:rPr lang="en-US" sz="4800" b="1" spc="220" dirty="0">
                <a:solidFill>
                  <a:srgbClr val="2A2E3A"/>
                </a:solidFill>
                <a:latin typeface="Montserrat Bold"/>
                <a:ea typeface="Montserrat Bold"/>
                <a:cs typeface="Montserrat Bold"/>
                <a:sym typeface="Montserrat Bold"/>
              </a:rPr>
              <a:t>About Us</a:t>
            </a:r>
          </a:p>
          <a:p>
            <a:pPr marL="0" lvl="0" indent="0" algn="l">
              <a:lnSpc>
                <a:spcPts val="7358"/>
              </a:lnSpc>
              <a:spcBef>
                <a:spcPct val="0"/>
              </a:spcBef>
            </a:pPr>
            <a:r>
              <a:rPr lang="en-US" sz="4800" b="1" spc="220" dirty="0">
                <a:solidFill>
                  <a:srgbClr val="2A2E3A"/>
                </a:solidFill>
                <a:latin typeface="Montserrat Bold"/>
                <a:ea typeface="Montserrat Bold"/>
                <a:cs typeface="Montserrat Bold"/>
                <a:sym typeface="Montserrat Bold"/>
              </a:rPr>
              <a:t>-Our</a:t>
            </a:r>
            <a:r>
              <a:rPr lang="en-US" sz="4800" b="1" u="none" strike="noStrike" spc="220" dirty="0">
                <a:solidFill>
                  <a:srgbClr val="2A2E3A"/>
                </a:solidFill>
                <a:latin typeface="Montserrat Bold"/>
                <a:ea typeface="Montserrat Bold"/>
                <a:cs typeface="Montserrat Bold"/>
                <a:sym typeface="Montserrat Bold"/>
              </a:rPr>
              <a:t> Water system  </a:t>
            </a:r>
          </a:p>
        </p:txBody>
      </p:sp>
      <p:sp>
        <p:nvSpPr>
          <p:cNvPr id="25" name="Freeform 25"/>
          <p:cNvSpPr/>
          <p:nvPr/>
        </p:nvSpPr>
        <p:spPr>
          <a:xfrm>
            <a:off x="5962172" y="1522667"/>
            <a:ext cx="3343753" cy="3343753"/>
          </a:xfrm>
          <a:custGeom>
            <a:avLst/>
            <a:gdLst/>
            <a:ahLst/>
            <a:cxnLst/>
            <a:rect l="l" t="t" r="r" b="b"/>
            <a:pathLst>
              <a:path w="3343753" h="3343753">
                <a:moveTo>
                  <a:pt x="0" y="0"/>
                </a:moveTo>
                <a:lnTo>
                  <a:pt x="3343753" y="0"/>
                </a:lnTo>
                <a:lnTo>
                  <a:pt x="3343753" y="3343753"/>
                </a:lnTo>
                <a:lnTo>
                  <a:pt x="0" y="3343753"/>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26" name="Group 26"/>
          <p:cNvGrpSpPr/>
          <p:nvPr/>
        </p:nvGrpSpPr>
        <p:grpSpPr>
          <a:xfrm>
            <a:off x="6648826" y="2269835"/>
            <a:ext cx="1970446" cy="1849417"/>
            <a:chOff x="0" y="0"/>
            <a:chExt cx="962611" cy="903485"/>
          </a:xfrm>
        </p:grpSpPr>
        <p:sp>
          <p:nvSpPr>
            <p:cNvPr id="27" name="Freeform 27"/>
            <p:cNvSpPr/>
            <p:nvPr/>
          </p:nvSpPr>
          <p:spPr>
            <a:xfrm>
              <a:off x="0" y="0"/>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28" name="TextBox 28"/>
            <p:cNvSpPr txBox="1"/>
            <p:nvPr/>
          </p:nvSpPr>
          <p:spPr>
            <a:xfrm>
              <a:off x="90245" y="18027"/>
              <a:ext cx="782121" cy="800757"/>
            </a:xfrm>
            <a:prstGeom prst="rect">
              <a:avLst/>
            </a:prstGeom>
          </p:spPr>
          <p:txBody>
            <a:bodyPr lIns="50800" tIns="50800" rIns="50800" bIns="50800" rtlCol="0" anchor="ctr"/>
            <a:lstStyle/>
            <a:p>
              <a:pPr marL="0" lvl="0" indent="0" algn="ctr">
                <a:lnSpc>
                  <a:spcPts val="5599"/>
                </a:lnSpc>
                <a:spcBef>
                  <a:spcPct val="0"/>
                </a:spcBef>
              </a:pPr>
              <a:r>
                <a:rPr lang="en-US" sz="3999" dirty="0">
                  <a:solidFill>
                    <a:srgbClr val="000000"/>
                  </a:solidFill>
                  <a:latin typeface="Montserrat"/>
                  <a:ea typeface="Montserrat"/>
                  <a:cs typeface="Montserrat"/>
                  <a:sym typeface="Montserrat"/>
                </a:rPr>
                <a:t>96</a:t>
              </a:r>
            </a:p>
          </p:txBody>
        </p:sp>
      </p:grpSp>
      <p:sp>
        <p:nvSpPr>
          <p:cNvPr id="29" name="TextBox 29"/>
          <p:cNvSpPr txBox="1"/>
          <p:nvPr/>
        </p:nvSpPr>
        <p:spPr>
          <a:xfrm>
            <a:off x="6406946" y="4457700"/>
            <a:ext cx="2454205" cy="694303"/>
          </a:xfrm>
          <a:prstGeom prst="rect">
            <a:avLst/>
          </a:prstGeom>
        </p:spPr>
        <p:txBody>
          <a:bodyPr lIns="0" tIns="0" rIns="0" bIns="0" rtlCol="0" anchor="t">
            <a:spAutoFit/>
          </a:bodyPr>
          <a:lstStyle/>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Production Wells</a:t>
            </a:r>
          </a:p>
        </p:txBody>
      </p:sp>
      <p:sp>
        <p:nvSpPr>
          <p:cNvPr id="30" name="TextBox 30"/>
          <p:cNvSpPr txBox="1"/>
          <p:nvPr/>
        </p:nvSpPr>
        <p:spPr>
          <a:xfrm>
            <a:off x="1118531" y="4416918"/>
            <a:ext cx="2454205" cy="694303"/>
          </a:xfrm>
          <a:prstGeom prst="rect">
            <a:avLst/>
          </a:prstGeom>
        </p:spPr>
        <p:txBody>
          <a:bodyPr lIns="0" tIns="0" rIns="0" bIns="0" rtlCol="0" anchor="t">
            <a:spAutoFit/>
          </a:bodyPr>
          <a:lstStyle/>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MGD Water Treatment</a:t>
            </a:r>
          </a:p>
        </p:txBody>
      </p:sp>
      <p:sp>
        <p:nvSpPr>
          <p:cNvPr id="31" name="Freeform 31"/>
          <p:cNvSpPr/>
          <p:nvPr/>
        </p:nvSpPr>
        <p:spPr>
          <a:xfrm>
            <a:off x="621703" y="1582042"/>
            <a:ext cx="3343753" cy="3343753"/>
          </a:xfrm>
          <a:custGeom>
            <a:avLst/>
            <a:gdLst/>
            <a:ahLst/>
            <a:cxnLst/>
            <a:rect l="l" t="t" r="r" b="b"/>
            <a:pathLst>
              <a:path w="3343753" h="3343753">
                <a:moveTo>
                  <a:pt x="0" y="0"/>
                </a:moveTo>
                <a:lnTo>
                  <a:pt x="3343753" y="0"/>
                </a:lnTo>
                <a:lnTo>
                  <a:pt x="3343753" y="3343753"/>
                </a:lnTo>
                <a:lnTo>
                  <a:pt x="0" y="3343753"/>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32" name="Group 32"/>
          <p:cNvGrpSpPr/>
          <p:nvPr/>
        </p:nvGrpSpPr>
        <p:grpSpPr>
          <a:xfrm>
            <a:off x="1308356" y="2319685"/>
            <a:ext cx="1970446" cy="1849417"/>
            <a:chOff x="0" y="0"/>
            <a:chExt cx="962611" cy="903485"/>
          </a:xfrm>
        </p:grpSpPr>
        <p:sp>
          <p:nvSpPr>
            <p:cNvPr id="33" name="Freeform 33"/>
            <p:cNvSpPr/>
            <p:nvPr/>
          </p:nvSpPr>
          <p:spPr>
            <a:xfrm>
              <a:off x="0" y="0"/>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34" name="TextBox 34"/>
            <p:cNvSpPr txBox="1"/>
            <p:nvPr/>
          </p:nvSpPr>
          <p:spPr>
            <a:xfrm>
              <a:off x="90245" y="18027"/>
              <a:ext cx="782121" cy="800757"/>
            </a:xfrm>
            <a:prstGeom prst="rect">
              <a:avLst/>
            </a:prstGeom>
          </p:spPr>
          <p:txBody>
            <a:bodyPr lIns="50800" tIns="50800" rIns="50800" bIns="50800" rtlCol="0" anchor="ctr"/>
            <a:lstStyle/>
            <a:p>
              <a:pPr marL="0" lvl="0" indent="0" algn="ctr">
                <a:lnSpc>
                  <a:spcPts val="5599"/>
                </a:lnSpc>
                <a:spcBef>
                  <a:spcPct val="0"/>
                </a:spcBef>
              </a:pPr>
              <a:r>
                <a:rPr lang="en-US" sz="3999" dirty="0">
                  <a:solidFill>
                    <a:srgbClr val="000000"/>
                  </a:solidFill>
                  <a:latin typeface="Montserrat"/>
                  <a:ea typeface="Montserrat"/>
                  <a:cs typeface="Montserrat"/>
                  <a:sym typeface="Montserrat"/>
                </a:rPr>
                <a:t>300+</a:t>
              </a:r>
            </a:p>
          </p:txBody>
        </p:sp>
      </p:grpSp>
      <p:grpSp>
        <p:nvGrpSpPr>
          <p:cNvPr id="35" name="Group 35"/>
          <p:cNvGrpSpPr/>
          <p:nvPr/>
        </p:nvGrpSpPr>
        <p:grpSpPr>
          <a:xfrm>
            <a:off x="9591481" y="2230384"/>
            <a:ext cx="1970446" cy="1849417"/>
            <a:chOff x="0" y="0"/>
            <a:chExt cx="962611" cy="903485"/>
          </a:xfrm>
        </p:grpSpPr>
        <p:sp>
          <p:nvSpPr>
            <p:cNvPr id="36" name="Freeform 36"/>
            <p:cNvSpPr/>
            <p:nvPr/>
          </p:nvSpPr>
          <p:spPr>
            <a:xfrm>
              <a:off x="0" y="0"/>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37" name="TextBox 37"/>
            <p:cNvSpPr txBox="1"/>
            <p:nvPr/>
          </p:nvSpPr>
          <p:spPr>
            <a:xfrm>
              <a:off x="90245" y="8502"/>
              <a:ext cx="782121" cy="810282"/>
            </a:xfrm>
            <a:prstGeom prst="rect">
              <a:avLst/>
            </a:prstGeom>
          </p:spPr>
          <p:txBody>
            <a:bodyPr lIns="50800" tIns="50800" rIns="50800" bIns="50800" rtlCol="0" anchor="ctr"/>
            <a:lstStyle/>
            <a:p>
              <a:pPr marL="0" lvl="0" indent="0" algn="ctr">
                <a:lnSpc>
                  <a:spcPts val="4900"/>
                </a:lnSpc>
                <a:spcBef>
                  <a:spcPct val="0"/>
                </a:spcBef>
              </a:pPr>
              <a:r>
                <a:rPr lang="en-US" sz="3500" dirty="0">
                  <a:solidFill>
                    <a:srgbClr val="000000"/>
                  </a:solidFill>
                  <a:latin typeface="Montserrat"/>
                  <a:ea typeface="Montserrat"/>
                  <a:cs typeface="Montserrat"/>
                  <a:sym typeface="Montserrat"/>
                </a:rPr>
                <a:t>6,200</a:t>
              </a:r>
            </a:p>
          </p:txBody>
        </p:sp>
      </p:grpSp>
      <p:sp>
        <p:nvSpPr>
          <p:cNvPr id="38" name="TextBox 38"/>
          <p:cNvSpPr txBox="1"/>
          <p:nvPr/>
        </p:nvSpPr>
        <p:spPr>
          <a:xfrm>
            <a:off x="9003335" y="4406846"/>
            <a:ext cx="3165789" cy="1041454"/>
          </a:xfrm>
          <a:prstGeom prst="rect">
            <a:avLst/>
          </a:prstGeom>
        </p:spPr>
        <p:txBody>
          <a:bodyPr lIns="0" tIns="0" rIns="0" bIns="0" rtlCol="0" anchor="t">
            <a:spAutoFit/>
          </a:bodyPr>
          <a:lstStyle/>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Miles of transmission and distribution</a:t>
            </a:r>
          </a:p>
        </p:txBody>
      </p:sp>
      <p:sp>
        <p:nvSpPr>
          <p:cNvPr id="39" name="Freeform 39"/>
          <p:cNvSpPr/>
          <p:nvPr/>
        </p:nvSpPr>
        <p:spPr>
          <a:xfrm>
            <a:off x="8914353" y="1483216"/>
            <a:ext cx="3343753" cy="3343753"/>
          </a:xfrm>
          <a:custGeom>
            <a:avLst/>
            <a:gdLst/>
            <a:ahLst/>
            <a:cxnLst/>
            <a:rect l="l" t="t" r="r" b="b"/>
            <a:pathLst>
              <a:path w="3343753" h="3343753">
                <a:moveTo>
                  <a:pt x="0" y="0"/>
                </a:moveTo>
                <a:lnTo>
                  <a:pt x="3343752" y="0"/>
                </a:lnTo>
                <a:lnTo>
                  <a:pt x="3343752" y="3343753"/>
                </a:lnTo>
                <a:lnTo>
                  <a:pt x="0" y="3343753"/>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0" name="TextBox 40"/>
          <p:cNvSpPr txBox="1"/>
          <p:nvPr/>
        </p:nvSpPr>
        <p:spPr>
          <a:xfrm>
            <a:off x="2345634" y="5779298"/>
            <a:ext cx="11255082" cy="930161"/>
          </a:xfrm>
          <a:prstGeom prst="rect">
            <a:avLst/>
          </a:prstGeom>
        </p:spPr>
        <p:txBody>
          <a:bodyPr lIns="0" tIns="0" rIns="0" bIns="0" rtlCol="0" anchor="t">
            <a:spAutoFit/>
          </a:bodyPr>
          <a:lstStyle/>
          <a:p>
            <a:pPr marL="0" lvl="0" indent="0" algn="l">
              <a:lnSpc>
                <a:spcPts val="7358"/>
              </a:lnSpc>
              <a:spcBef>
                <a:spcPct val="0"/>
              </a:spcBef>
            </a:pPr>
            <a:r>
              <a:rPr lang="en-US" sz="6131" b="1" spc="220" dirty="0">
                <a:solidFill>
                  <a:srgbClr val="2A2E3A"/>
                </a:solidFill>
                <a:latin typeface="Montserrat Bold"/>
                <a:ea typeface="Montserrat Bold"/>
                <a:cs typeface="Montserrat Bold"/>
                <a:sym typeface="Montserrat Bold"/>
              </a:rPr>
              <a:t>Our</a:t>
            </a:r>
            <a:r>
              <a:rPr lang="en-US" sz="6131" b="1" u="none" strike="noStrike" spc="220" dirty="0">
                <a:solidFill>
                  <a:srgbClr val="2A2E3A"/>
                </a:solidFill>
                <a:latin typeface="Montserrat Bold"/>
                <a:ea typeface="Montserrat Bold"/>
                <a:cs typeface="Montserrat Bold"/>
                <a:sym typeface="Montserrat Bold"/>
              </a:rPr>
              <a:t> Wastewater system  </a:t>
            </a:r>
          </a:p>
        </p:txBody>
      </p:sp>
      <p:sp>
        <p:nvSpPr>
          <p:cNvPr id="41" name="TextBox 41"/>
          <p:cNvSpPr txBox="1"/>
          <p:nvPr/>
        </p:nvSpPr>
        <p:spPr>
          <a:xfrm>
            <a:off x="3118463" y="8945344"/>
            <a:ext cx="2454205" cy="1041454"/>
          </a:xfrm>
          <a:prstGeom prst="rect">
            <a:avLst/>
          </a:prstGeom>
        </p:spPr>
        <p:txBody>
          <a:bodyPr lIns="0" tIns="0" rIns="0" bIns="0" rtlCol="0" anchor="t">
            <a:spAutoFit/>
          </a:bodyPr>
          <a:lstStyle/>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MGD Wastewater Treatment</a:t>
            </a:r>
          </a:p>
        </p:txBody>
      </p:sp>
      <p:sp>
        <p:nvSpPr>
          <p:cNvPr id="42" name="Freeform 42"/>
          <p:cNvSpPr/>
          <p:nvPr/>
        </p:nvSpPr>
        <p:spPr>
          <a:xfrm>
            <a:off x="3213688" y="1562992"/>
            <a:ext cx="3343753" cy="3343753"/>
          </a:xfrm>
          <a:custGeom>
            <a:avLst/>
            <a:gdLst/>
            <a:ahLst/>
            <a:cxnLst/>
            <a:rect l="l" t="t" r="r" b="b"/>
            <a:pathLst>
              <a:path w="3343753" h="3343753">
                <a:moveTo>
                  <a:pt x="0" y="0"/>
                </a:moveTo>
                <a:lnTo>
                  <a:pt x="3343752" y="0"/>
                </a:lnTo>
                <a:lnTo>
                  <a:pt x="3343752" y="3343753"/>
                </a:lnTo>
                <a:lnTo>
                  <a:pt x="0" y="3343753"/>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43" name="Group 43"/>
          <p:cNvGrpSpPr/>
          <p:nvPr/>
        </p:nvGrpSpPr>
        <p:grpSpPr>
          <a:xfrm>
            <a:off x="3900341" y="2310160"/>
            <a:ext cx="1970446" cy="1849417"/>
            <a:chOff x="0" y="0"/>
            <a:chExt cx="962611" cy="903485"/>
          </a:xfrm>
        </p:grpSpPr>
        <p:sp>
          <p:nvSpPr>
            <p:cNvPr id="44" name="Freeform 44"/>
            <p:cNvSpPr/>
            <p:nvPr/>
          </p:nvSpPr>
          <p:spPr>
            <a:xfrm>
              <a:off x="0" y="0"/>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45" name="TextBox 45"/>
            <p:cNvSpPr txBox="1"/>
            <p:nvPr/>
          </p:nvSpPr>
          <p:spPr>
            <a:xfrm>
              <a:off x="90245" y="18027"/>
              <a:ext cx="782121" cy="800757"/>
            </a:xfrm>
            <a:prstGeom prst="rect">
              <a:avLst/>
            </a:prstGeom>
          </p:spPr>
          <p:txBody>
            <a:bodyPr lIns="50800" tIns="50800" rIns="50800" bIns="50800" rtlCol="0" anchor="ctr"/>
            <a:lstStyle/>
            <a:p>
              <a:pPr marL="0" lvl="0" indent="0" algn="ctr">
                <a:lnSpc>
                  <a:spcPts val="5599"/>
                </a:lnSpc>
                <a:spcBef>
                  <a:spcPct val="0"/>
                </a:spcBef>
              </a:pPr>
              <a:r>
                <a:rPr lang="en-US" sz="3999" dirty="0">
                  <a:solidFill>
                    <a:srgbClr val="000000"/>
                  </a:solidFill>
                  <a:latin typeface="Montserrat"/>
                  <a:ea typeface="Montserrat"/>
                  <a:cs typeface="Montserrat"/>
                  <a:sym typeface="Montserrat"/>
                </a:rPr>
                <a:t>3</a:t>
              </a:r>
            </a:p>
          </p:txBody>
        </p:sp>
      </p:grpSp>
      <p:sp>
        <p:nvSpPr>
          <p:cNvPr id="46" name="Freeform 46"/>
          <p:cNvSpPr/>
          <p:nvPr/>
        </p:nvSpPr>
        <p:spPr>
          <a:xfrm>
            <a:off x="7665482" y="6153961"/>
            <a:ext cx="3343753" cy="3343753"/>
          </a:xfrm>
          <a:custGeom>
            <a:avLst/>
            <a:gdLst/>
            <a:ahLst/>
            <a:cxnLst/>
            <a:rect l="l" t="t" r="r" b="b"/>
            <a:pathLst>
              <a:path w="3343753" h="3343753">
                <a:moveTo>
                  <a:pt x="0" y="0"/>
                </a:moveTo>
                <a:lnTo>
                  <a:pt x="3343753" y="0"/>
                </a:lnTo>
                <a:lnTo>
                  <a:pt x="3343753" y="3343752"/>
                </a:lnTo>
                <a:lnTo>
                  <a:pt x="0" y="3343752"/>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47" name="Group 47"/>
          <p:cNvGrpSpPr/>
          <p:nvPr/>
        </p:nvGrpSpPr>
        <p:grpSpPr>
          <a:xfrm>
            <a:off x="8305800" y="6896100"/>
            <a:ext cx="1970446" cy="1849417"/>
            <a:chOff x="42479" y="0"/>
            <a:chExt cx="962611" cy="903485"/>
          </a:xfrm>
        </p:grpSpPr>
        <p:sp>
          <p:nvSpPr>
            <p:cNvPr id="48" name="Freeform 48"/>
            <p:cNvSpPr/>
            <p:nvPr/>
          </p:nvSpPr>
          <p:spPr>
            <a:xfrm>
              <a:off x="42479" y="0"/>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49" name="TextBox 49"/>
            <p:cNvSpPr txBox="1"/>
            <p:nvPr/>
          </p:nvSpPr>
          <p:spPr>
            <a:xfrm>
              <a:off x="148847" y="18028"/>
              <a:ext cx="782121" cy="800757"/>
            </a:xfrm>
            <a:prstGeom prst="rect">
              <a:avLst/>
            </a:prstGeom>
          </p:spPr>
          <p:txBody>
            <a:bodyPr lIns="50800" tIns="50800" rIns="50800" bIns="50800" rtlCol="0" anchor="ctr"/>
            <a:lstStyle/>
            <a:p>
              <a:pPr marL="0" lvl="0" indent="0" algn="ctr">
                <a:lnSpc>
                  <a:spcPts val="5599"/>
                </a:lnSpc>
                <a:spcBef>
                  <a:spcPct val="0"/>
                </a:spcBef>
              </a:pPr>
              <a:r>
                <a:rPr lang="en-US" sz="3000" dirty="0">
                  <a:solidFill>
                    <a:srgbClr val="000000"/>
                  </a:solidFill>
                  <a:latin typeface="Montserrat"/>
                  <a:ea typeface="Montserrat"/>
                  <a:cs typeface="Montserrat"/>
                  <a:sym typeface="Montserrat"/>
                </a:rPr>
                <a:t>1,000+</a:t>
              </a:r>
            </a:p>
          </p:txBody>
        </p:sp>
      </p:grpSp>
      <p:sp>
        <p:nvSpPr>
          <p:cNvPr id="50" name="TextBox 50"/>
          <p:cNvSpPr txBox="1"/>
          <p:nvPr/>
        </p:nvSpPr>
        <p:spPr>
          <a:xfrm>
            <a:off x="10764777" y="9004534"/>
            <a:ext cx="2228618" cy="1060162"/>
          </a:xfrm>
          <a:prstGeom prst="rect">
            <a:avLst/>
          </a:prstGeom>
        </p:spPr>
        <p:txBody>
          <a:bodyPr wrap="square" lIns="0" tIns="0" rIns="0" bIns="0" rtlCol="0" anchor="t">
            <a:spAutoFit/>
          </a:bodyPr>
          <a:lstStyle/>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Deep Injection Wells</a:t>
            </a:r>
          </a:p>
        </p:txBody>
      </p:sp>
      <p:grpSp>
        <p:nvGrpSpPr>
          <p:cNvPr id="51" name="Group 51"/>
          <p:cNvGrpSpPr/>
          <p:nvPr/>
        </p:nvGrpSpPr>
        <p:grpSpPr>
          <a:xfrm>
            <a:off x="13226792" y="6933002"/>
            <a:ext cx="1970446" cy="1849417"/>
            <a:chOff x="22130" y="64941"/>
            <a:chExt cx="962611" cy="903485"/>
          </a:xfrm>
        </p:grpSpPr>
        <p:sp>
          <p:nvSpPr>
            <p:cNvPr id="52" name="Freeform 52"/>
            <p:cNvSpPr/>
            <p:nvPr/>
          </p:nvSpPr>
          <p:spPr>
            <a:xfrm>
              <a:off x="22130" y="64941"/>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53" name="TextBox 53"/>
            <p:cNvSpPr txBox="1"/>
            <p:nvPr/>
          </p:nvSpPr>
          <p:spPr>
            <a:xfrm>
              <a:off x="90245" y="111869"/>
              <a:ext cx="782121" cy="791232"/>
            </a:xfrm>
            <a:prstGeom prst="rect">
              <a:avLst/>
            </a:prstGeom>
          </p:spPr>
          <p:txBody>
            <a:bodyPr lIns="50800" tIns="50800" rIns="50800" bIns="50800" rtlCol="0" anchor="ctr"/>
            <a:lstStyle/>
            <a:p>
              <a:pPr marL="0" lvl="0" indent="0" algn="ctr">
                <a:lnSpc>
                  <a:spcPts val="4200"/>
                </a:lnSpc>
                <a:spcBef>
                  <a:spcPct val="0"/>
                </a:spcBef>
              </a:pPr>
              <a:r>
                <a:rPr lang="en-US" sz="3000" dirty="0">
                  <a:solidFill>
                    <a:srgbClr val="000000"/>
                  </a:solidFill>
                  <a:latin typeface="Montserrat"/>
                  <a:ea typeface="Montserrat"/>
                  <a:cs typeface="Montserrat"/>
                  <a:sym typeface="Montserrat"/>
                </a:rPr>
                <a:t>47,000</a:t>
              </a:r>
            </a:p>
          </p:txBody>
        </p:sp>
      </p:grpSp>
      <p:sp>
        <p:nvSpPr>
          <p:cNvPr id="54" name="TextBox 54"/>
          <p:cNvSpPr txBox="1"/>
          <p:nvPr/>
        </p:nvSpPr>
        <p:spPr>
          <a:xfrm>
            <a:off x="12770091" y="9005729"/>
            <a:ext cx="2647359" cy="1060162"/>
          </a:xfrm>
          <a:prstGeom prst="rect">
            <a:avLst/>
          </a:prstGeom>
        </p:spPr>
        <p:txBody>
          <a:bodyPr wrap="square" lIns="0" tIns="0" rIns="0" bIns="0" rtlCol="0" anchor="t">
            <a:spAutoFit/>
          </a:bodyPr>
          <a:lstStyle/>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Miles of collection and transmission</a:t>
            </a:r>
          </a:p>
        </p:txBody>
      </p:sp>
      <p:sp>
        <p:nvSpPr>
          <p:cNvPr id="55" name="Freeform 55"/>
          <p:cNvSpPr/>
          <p:nvPr/>
        </p:nvSpPr>
        <p:spPr>
          <a:xfrm>
            <a:off x="12582047" y="6219347"/>
            <a:ext cx="3343753" cy="3343753"/>
          </a:xfrm>
          <a:custGeom>
            <a:avLst/>
            <a:gdLst/>
            <a:ahLst/>
            <a:cxnLst/>
            <a:rect l="l" t="t" r="r" b="b"/>
            <a:pathLst>
              <a:path w="3343753" h="3343753">
                <a:moveTo>
                  <a:pt x="0" y="0"/>
                </a:moveTo>
                <a:lnTo>
                  <a:pt x="3343752" y="0"/>
                </a:lnTo>
                <a:lnTo>
                  <a:pt x="3343752" y="3343753"/>
                </a:lnTo>
                <a:lnTo>
                  <a:pt x="0" y="3343753"/>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6" name="Freeform 56"/>
          <p:cNvSpPr/>
          <p:nvPr/>
        </p:nvSpPr>
        <p:spPr>
          <a:xfrm>
            <a:off x="5190647" y="6147200"/>
            <a:ext cx="3343753" cy="3343753"/>
          </a:xfrm>
          <a:custGeom>
            <a:avLst/>
            <a:gdLst/>
            <a:ahLst/>
            <a:cxnLst/>
            <a:rect l="l" t="t" r="r" b="b"/>
            <a:pathLst>
              <a:path w="3343753" h="3343753">
                <a:moveTo>
                  <a:pt x="0" y="0"/>
                </a:moveTo>
                <a:lnTo>
                  <a:pt x="3343753" y="0"/>
                </a:lnTo>
                <a:lnTo>
                  <a:pt x="3343753" y="3343752"/>
                </a:lnTo>
                <a:lnTo>
                  <a:pt x="0" y="3343752"/>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57" name="Group 57"/>
          <p:cNvGrpSpPr/>
          <p:nvPr/>
        </p:nvGrpSpPr>
        <p:grpSpPr>
          <a:xfrm>
            <a:off x="5878154" y="6894368"/>
            <a:ext cx="1970446" cy="1849417"/>
            <a:chOff x="0" y="0"/>
            <a:chExt cx="962611" cy="903485"/>
          </a:xfrm>
        </p:grpSpPr>
        <p:sp>
          <p:nvSpPr>
            <p:cNvPr id="58" name="Freeform 58"/>
            <p:cNvSpPr/>
            <p:nvPr/>
          </p:nvSpPr>
          <p:spPr>
            <a:xfrm>
              <a:off x="0" y="0"/>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59" name="TextBox 59"/>
            <p:cNvSpPr txBox="1"/>
            <p:nvPr/>
          </p:nvSpPr>
          <p:spPr>
            <a:xfrm>
              <a:off x="90245" y="27552"/>
              <a:ext cx="782121" cy="791232"/>
            </a:xfrm>
            <a:prstGeom prst="rect">
              <a:avLst/>
            </a:prstGeom>
          </p:spPr>
          <p:txBody>
            <a:bodyPr lIns="50800" tIns="50800" rIns="50800" bIns="50800" rtlCol="0" anchor="ctr"/>
            <a:lstStyle/>
            <a:p>
              <a:pPr marL="0" lvl="0" indent="0" algn="ctr">
                <a:lnSpc>
                  <a:spcPts val="4200"/>
                </a:lnSpc>
                <a:spcBef>
                  <a:spcPct val="0"/>
                </a:spcBef>
              </a:pPr>
              <a:r>
                <a:rPr lang="en-US" sz="3600" dirty="0">
                  <a:solidFill>
                    <a:srgbClr val="000000"/>
                  </a:solidFill>
                  <a:latin typeface="Montserrat"/>
                  <a:ea typeface="Montserrat"/>
                  <a:cs typeface="Montserrat"/>
                  <a:sym typeface="Montserrat"/>
                </a:rPr>
                <a:t>3</a:t>
              </a:r>
            </a:p>
          </p:txBody>
        </p:sp>
      </p:grpSp>
      <p:sp>
        <p:nvSpPr>
          <p:cNvPr id="60" name="Freeform 60"/>
          <p:cNvSpPr/>
          <p:nvPr/>
        </p:nvSpPr>
        <p:spPr>
          <a:xfrm>
            <a:off x="15700869" y="6244379"/>
            <a:ext cx="1974195" cy="1974195"/>
          </a:xfrm>
          <a:custGeom>
            <a:avLst/>
            <a:gdLst/>
            <a:ahLst/>
            <a:cxnLst/>
            <a:rect l="l" t="t" r="r" b="b"/>
            <a:pathLst>
              <a:path w="1974195" h="1974195">
                <a:moveTo>
                  <a:pt x="0" y="0"/>
                </a:moveTo>
                <a:lnTo>
                  <a:pt x="1974195" y="0"/>
                </a:lnTo>
                <a:lnTo>
                  <a:pt x="1974195" y="1974195"/>
                </a:lnTo>
                <a:lnTo>
                  <a:pt x="0" y="1974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1" name="TextBox 61"/>
          <p:cNvSpPr txBox="1"/>
          <p:nvPr/>
        </p:nvSpPr>
        <p:spPr>
          <a:xfrm>
            <a:off x="15491680" y="8316857"/>
            <a:ext cx="2454205" cy="1060162"/>
          </a:xfrm>
          <a:prstGeom prst="rect">
            <a:avLst/>
          </a:prstGeom>
        </p:spPr>
        <p:txBody>
          <a:bodyPr lIns="0" tIns="0" rIns="0" bIns="0" rtlCol="0" anchor="t">
            <a:spAutoFit/>
          </a:bodyPr>
          <a:lstStyle/>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 Million</a:t>
            </a:r>
          </a:p>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Population Serviced</a:t>
            </a:r>
          </a:p>
        </p:txBody>
      </p:sp>
      <p:sp>
        <p:nvSpPr>
          <p:cNvPr id="62" name="TextBox 62"/>
          <p:cNvSpPr txBox="1"/>
          <p:nvPr/>
        </p:nvSpPr>
        <p:spPr>
          <a:xfrm>
            <a:off x="3658461" y="4406846"/>
            <a:ext cx="2454205" cy="1041454"/>
          </a:xfrm>
          <a:prstGeom prst="rect">
            <a:avLst/>
          </a:prstGeom>
        </p:spPr>
        <p:txBody>
          <a:bodyPr lIns="0" tIns="0" rIns="0" bIns="0" rtlCol="0" anchor="t">
            <a:spAutoFit/>
          </a:bodyPr>
          <a:lstStyle/>
          <a:p>
            <a:pPr marL="0" lvl="0" indent="0" algn="ctr">
              <a:lnSpc>
                <a:spcPts val="2754"/>
              </a:lnSpc>
              <a:spcBef>
                <a:spcPct val="0"/>
              </a:spcBef>
            </a:pPr>
            <a:r>
              <a:rPr lang="en-US" sz="2295" b="1" spc="82" dirty="0">
                <a:solidFill>
                  <a:srgbClr val="000B5D"/>
                </a:solidFill>
                <a:latin typeface="Montserrat Bold"/>
                <a:ea typeface="Montserrat Bold"/>
                <a:cs typeface="Montserrat Bold"/>
                <a:sym typeface="Montserrat Bold"/>
              </a:rPr>
              <a:t>Water Treatment Plants</a:t>
            </a:r>
          </a:p>
        </p:txBody>
      </p:sp>
      <p:sp>
        <p:nvSpPr>
          <p:cNvPr id="63" name="TextBox 63"/>
          <p:cNvSpPr txBox="1"/>
          <p:nvPr/>
        </p:nvSpPr>
        <p:spPr>
          <a:xfrm>
            <a:off x="7950802" y="8942354"/>
            <a:ext cx="2773112" cy="1057149"/>
          </a:xfrm>
          <a:prstGeom prst="rect">
            <a:avLst/>
          </a:prstGeom>
        </p:spPr>
        <p:txBody>
          <a:bodyPr wrap="square" lIns="0" tIns="0" rIns="0" bIns="0" rtlCol="0" anchor="t">
            <a:spAutoFit/>
          </a:bodyPr>
          <a:lstStyle/>
          <a:p>
            <a:pPr marL="0" lvl="0" indent="0" algn="ctr">
              <a:lnSpc>
                <a:spcPts val="2754"/>
              </a:lnSpc>
              <a:spcBef>
                <a:spcPct val="0"/>
              </a:spcBef>
            </a:pPr>
            <a:r>
              <a:rPr lang="en-US" sz="2200" b="1" spc="82" dirty="0">
                <a:solidFill>
                  <a:srgbClr val="000B5D"/>
                </a:solidFill>
                <a:latin typeface="Montserrat Bold"/>
                <a:ea typeface="Montserrat Bold"/>
                <a:cs typeface="Montserrat Bold"/>
                <a:sym typeface="Montserrat Bold"/>
              </a:rPr>
              <a:t>Pump </a:t>
            </a:r>
          </a:p>
          <a:p>
            <a:pPr marL="0" lvl="0" indent="0" algn="ctr">
              <a:lnSpc>
                <a:spcPts val="2754"/>
              </a:lnSpc>
              <a:spcBef>
                <a:spcPct val="0"/>
              </a:spcBef>
            </a:pPr>
            <a:r>
              <a:rPr lang="en-US" sz="2200" b="1" spc="82" dirty="0">
                <a:solidFill>
                  <a:srgbClr val="000B5D"/>
                </a:solidFill>
                <a:latin typeface="Montserrat Bold"/>
                <a:ea typeface="Montserrat Bold"/>
                <a:cs typeface="Montserrat Bold"/>
                <a:sym typeface="Montserrat Bold"/>
              </a:rPr>
              <a:t>Stations &amp; Booster Stations</a:t>
            </a:r>
          </a:p>
        </p:txBody>
      </p:sp>
      <p:sp>
        <p:nvSpPr>
          <p:cNvPr id="64" name="TextBox 64"/>
          <p:cNvSpPr txBox="1"/>
          <p:nvPr/>
        </p:nvSpPr>
        <p:spPr>
          <a:xfrm>
            <a:off x="16249799" y="6926528"/>
            <a:ext cx="876334" cy="655372"/>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Arimo"/>
                <a:ea typeface="Arimo"/>
                <a:cs typeface="Arimo"/>
                <a:sym typeface="Arimo"/>
              </a:rPr>
              <a:t>2.8</a:t>
            </a:r>
          </a:p>
        </p:txBody>
      </p:sp>
      <p:grpSp>
        <p:nvGrpSpPr>
          <p:cNvPr id="65" name="Group 2">
            <a:extLst>
              <a:ext uri="{FF2B5EF4-FFF2-40B4-BE49-F238E27FC236}">
                <a16:creationId xmlns:a16="http://schemas.microsoft.com/office/drawing/2014/main" id="{4E5D1152-C232-2FA4-E1EF-F0ACBD6AA61E}"/>
              </a:ext>
            </a:extLst>
          </p:cNvPr>
          <p:cNvGrpSpPr/>
          <p:nvPr/>
        </p:nvGrpSpPr>
        <p:grpSpPr>
          <a:xfrm>
            <a:off x="12115578" y="0"/>
            <a:ext cx="6247116" cy="6247116"/>
            <a:chOff x="0" y="0"/>
            <a:chExt cx="6350000" cy="6350000"/>
          </a:xfrm>
        </p:grpSpPr>
        <p:sp>
          <p:nvSpPr>
            <p:cNvPr id="66" name="Freeform 3">
              <a:extLst>
                <a:ext uri="{FF2B5EF4-FFF2-40B4-BE49-F238E27FC236}">
                  <a16:creationId xmlns:a16="http://schemas.microsoft.com/office/drawing/2014/main" id="{15AE36E4-2BE2-070E-6727-64CE276FF26D}"/>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6"/>
              <a:stretch>
                <a:fillRect l="-182141" r="-39495"/>
              </a:stretch>
            </a:blipFill>
          </p:spPr>
          <p:txBody>
            <a:bodyPr/>
            <a:lstStyle/>
            <a:p>
              <a:endParaRPr lang="en-US" dirty="0"/>
            </a:p>
          </p:txBody>
        </p:sp>
      </p:grpSp>
      <p:grpSp>
        <p:nvGrpSpPr>
          <p:cNvPr id="5" name="Group 47">
            <a:extLst>
              <a:ext uri="{FF2B5EF4-FFF2-40B4-BE49-F238E27FC236}">
                <a16:creationId xmlns:a16="http://schemas.microsoft.com/office/drawing/2014/main" id="{C93DA17F-84D5-B18C-374D-A686DAE7D465}"/>
              </a:ext>
            </a:extLst>
          </p:cNvPr>
          <p:cNvGrpSpPr/>
          <p:nvPr/>
        </p:nvGrpSpPr>
        <p:grpSpPr>
          <a:xfrm>
            <a:off x="10822962" y="6936023"/>
            <a:ext cx="1970446" cy="1849417"/>
            <a:chOff x="0" y="0"/>
            <a:chExt cx="962611" cy="903485"/>
          </a:xfrm>
        </p:grpSpPr>
        <p:sp>
          <p:nvSpPr>
            <p:cNvPr id="6" name="Freeform 48">
              <a:extLst>
                <a:ext uri="{FF2B5EF4-FFF2-40B4-BE49-F238E27FC236}">
                  <a16:creationId xmlns:a16="http://schemas.microsoft.com/office/drawing/2014/main" id="{15C309F9-BD7E-2FA9-AE6B-92ABA7C200B6}"/>
                </a:ext>
              </a:extLst>
            </p:cNvPr>
            <p:cNvSpPr/>
            <p:nvPr/>
          </p:nvSpPr>
          <p:spPr>
            <a:xfrm>
              <a:off x="0" y="0"/>
              <a:ext cx="962611" cy="903485"/>
            </a:xfrm>
            <a:custGeom>
              <a:avLst/>
              <a:gdLst/>
              <a:ahLst/>
              <a:cxnLst/>
              <a:rect l="l" t="t" r="r" b="b"/>
              <a:pathLst>
                <a:path w="962611" h="903485">
                  <a:moveTo>
                    <a:pt x="481305" y="0"/>
                  </a:moveTo>
                  <a:cubicBezTo>
                    <a:pt x="215488" y="0"/>
                    <a:pt x="0" y="202252"/>
                    <a:pt x="0" y="451743"/>
                  </a:cubicBezTo>
                  <a:cubicBezTo>
                    <a:pt x="0" y="701233"/>
                    <a:pt x="215488" y="903485"/>
                    <a:pt x="481305" y="903485"/>
                  </a:cubicBezTo>
                  <a:cubicBezTo>
                    <a:pt x="747123" y="903485"/>
                    <a:pt x="962611" y="701233"/>
                    <a:pt x="962611" y="451743"/>
                  </a:cubicBezTo>
                  <a:cubicBezTo>
                    <a:pt x="962611" y="202252"/>
                    <a:pt x="747123" y="0"/>
                    <a:pt x="481305" y="0"/>
                  </a:cubicBezTo>
                  <a:close/>
                </a:path>
              </a:pathLst>
            </a:custGeom>
            <a:solidFill>
              <a:srgbClr val="000000">
                <a:alpha val="0"/>
              </a:srgbClr>
            </a:solidFill>
            <a:ln w="104775" cap="sq">
              <a:gradFill>
                <a:gsLst>
                  <a:gs pos="0">
                    <a:srgbClr val="08377C">
                      <a:alpha val="100000"/>
                    </a:srgbClr>
                  </a:gs>
                  <a:gs pos="50000">
                    <a:srgbClr val="006BB6">
                      <a:alpha val="100000"/>
                    </a:srgbClr>
                  </a:gs>
                  <a:gs pos="100000">
                    <a:srgbClr val="C9E9FF">
                      <a:alpha val="100000"/>
                    </a:srgbClr>
                  </a:gs>
                </a:gsLst>
                <a:lin ang="2700000"/>
              </a:gradFill>
              <a:prstDash val="solid"/>
              <a:miter/>
            </a:ln>
          </p:spPr>
          <p:txBody>
            <a:bodyPr/>
            <a:lstStyle/>
            <a:p>
              <a:endParaRPr lang="en-US" dirty="0"/>
            </a:p>
          </p:txBody>
        </p:sp>
        <p:sp>
          <p:nvSpPr>
            <p:cNvPr id="7" name="TextBox 49">
              <a:extLst>
                <a:ext uri="{FF2B5EF4-FFF2-40B4-BE49-F238E27FC236}">
                  <a16:creationId xmlns:a16="http://schemas.microsoft.com/office/drawing/2014/main" id="{405087C0-A315-65BA-B8A8-8D45B607C3E8}"/>
                </a:ext>
              </a:extLst>
            </p:cNvPr>
            <p:cNvSpPr txBox="1"/>
            <p:nvPr/>
          </p:nvSpPr>
          <p:spPr>
            <a:xfrm>
              <a:off x="90245" y="18027"/>
              <a:ext cx="782121" cy="800757"/>
            </a:xfrm>
            <a:prstGeom prst="rect">
              <a:avLst/>
            </a:prstGeom>
          </p:spPr>
          <p:txBody>
            <a:bodyPr lIns="50800" tIns="50800" rIns="50800" bIns="50800" rtlCol="0" anchor="ctr"/>
            <a:lstStyle/>
            <a:p>
              <a:pPr marL="0" lvl="0" indent="0" algn="ctr">
                <a:lnSpc>
                  <a:spcPts val="5599"/>
                </a:lnSpc>
                <a:spcBef>
                  <a:spcPct val="0"/>
                </a:spcBef>
              </a:pPr>
              <a:r>
                <a:rPr lang="en-US" sz="3999" dirty="0">
                  <a:solidFill>
                    <a:srgbClr val="000000"/>
                  </a:solidFill>
                  <a:latin typeface="Montserrat"/>
                  <a:ea typeface="Montserrat"/>
                  <a:cs typeface="Montserrat"/>
                  <a:sym typeface="Montserrat"/>
                </a:rPr>
                <a:t>40</a:t>
              </a:r>
            </a:p>
          </p:txBody>
        </p:sp>
      </p:grpSp>
      <p:sp>
        <p:nvSpPr>
          <p:cNvPr id="8" name="Freeform 55">
            <a:extLst>
              <a:ext uri="{FF2B5EF4-FFF2-40B4-BE49-F238E27FC236}">
                <a16:creationId xmlns:a16="http://schemas.microsoft.com/office/drawing/2014/main" id="{76960297-5F0F-4327-9E65-D6DB62D08E88}"/>
              </a:ext>
            </a:extLst>
          </p:cNvPr>
          <p:cNvSpPr/>
          <p:nvPr/>
        </p:nvSpPr>
        <p:spPr>
          <a:xfrm>
            <a:off x="10134600" y="6219416"/>
            <a:ext cx="3343753" cy="3343753"/>
          </a:xfrm>
          <a:custGeom>
            <a:avLst/>
            <a:gdLst/>
            <a:ahLst/>
            <a:cxnLst/>
            <a:rect l="l" t="t" r="r" b="b"/>
            <a:pathLst>
              <a:path w="3343753" h="3343753">
                <a:moveTo>
                  <a:pt x="0" y="0"/>
                </a:moveTo>
                <a:lnTo>
                  <a:pt x="3343752" y="0"/>
                </a:lnTo>
                <a:lnTo>
                  <a:pt x="3343752" y="3343753"/>
                </a:lnTo>
                <a:lnTo>
                  <a:pt x="0" y="3343753"/>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9" name="TextBox 63">
            <a:extLst>
              <a:ext uri="{FF2B5EF4-FFF2-40B4-BE49-F238E27FC236}">
                <a16:creationId xmlns:a16="http://schemas.microsoft.com/office/drawing/2014/main" id="{E632E37E-8CF5-157E-BEA7-B549289D9CDB}"/>
              </a:ext>
            </a:extLst>
          </p:cNvPr>
          <p:cNvSpPr txBox="1"/>
          <p:nvPr/>
        </p:nvSpPr>
        <p:spPr>
          <a:xfrm>
            <a:off x="5457903" y="8975900"/>
            <a:ext cx="2773112" cy="1057149"/>
          </a:xfrm>
          <a:prstGeom prst="rect">
            <a:avLst/>
          </a:prstGeom>
        </p:spPr>
        <p:txBody>
          <a:bodyPr wrap="square" lIns="0" tIns="0" rIns="0" bIns="0" rtlCol="0" anchor="t">
            <a:spAutoFit/>
          </a:bodyPr>
          <a:lstStyle/>
          <a:p>
            <a:pPr marL="0" lvl="0" indent="0" algn="ctr">
              <a:lnSpc>
                <a:spcPts val="2754"/>
              </a:lnSpc>
              <a:spcBef>
                <a:spcPct val="0"/>
              </a:spcBef>
            </a:pPr>
            <a:r>
              <a:rPr lang="en-US" sz="2200" b="1" spc="82" dirty="0">
                <a:solidFill>
                  <a:srgbClr val="000B5D"/>
                </a:solidFill>
                <a:latin typeface="Montserrat Bold"/>
                <a:ea typeface="Montserrat Bold"/>
                <a:cs typeface="Montserrat Bold"/>
                <a:sym typeface="Montserrat Bold"/>
              </a:rPr>
              <a:t>Wastewater Treatment </a:t>
            </a:r>
          </a:p>
          <a:p>
            <a:pPr marL="0" lvl="0" indent="0" algn="ctr">
              <a:lnSpc>
                <a:spcPts val="2754"/>
              </a:lnSpc>
              <a:spcBef>
                <a:spcPct val="0"/>
              </a:spcBef>
            </a:pPr>
            <a:r>
              <a:rPr lang="en-US" sz="2200" b="1" spc="82" dirty="0">
                <a:solidFill>
                  <a:srgbClr val="000B5D"/>
                </a:solidFill>
                <a:latin typeface="Montserrat Bold"/>
                <a:ea typeface="Montserrat Bold"/>
                <a:cs typeface="Montserrat Bold"/>
                <a:sym typeface="Montserrat Bold"/>
              </a:rPr>
              <a:t>Plants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03799-3356-7678-9A0F-B6483CF6C2F5}"/>
            </a:ext>
          </a:extLst>
        </p:cNvPr>
        <p:cNvGrpSpPr/>
        <p:nvPr/>
      </p:nvGrpSpPr>
      <p:grpSpPr>
        <a:xfrm>
          <a:off x="0" y="0"/>
          <a:ext cx="0" cy="0"/>
          <a:chOff x="0" y="0"/>
          <a:chExt cx="0" cy="0"/>
        </a:xfrm>
      </p:grpSpPr>
      <p:pic>
        <p:nvPicPr>
          <p:cNvPr id="32" name="Picture 31" descr="An aerial view of a city&#10;&#10;AI-generated content may be incorrect.">
            <a:extLst>
              <a:ext uri="{FF2B5EF4-FFF2-40B4-BE49-F238E27FC236}">
                <a16:creationId xmlns:a16="http://schemas.microsoft.com/office/drawing/2014/main" id="{0F59FB89-57CD-2BCF-954C-825D1018E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1285" y="6682993"/>
            <a:ext cx="3948891" cy="2961668"/>
          </a:xfrm>
          <a:prstGeom prst="rect">
            <a:avLst/>
          </a:prstGeom>
        </p:spPr>
      </p:pic>
      <p:sp>
        <p:nvSpPr>
          <p:cNvPr id="4" name="TextBox 4">
            <a:extLst>
              <a:ext uri="{FF2B5EF4-FFF2-40B4-BE49-F238E27FC236}">
                <a16:creationId xmlns:a16="http://schemas.microsoft.com/office/drawing/2014/main" id="{B76EE1CA-CF9B-AF89-D65B-06D91BA334B5}"/>
              </a:ext>
            </a:extLst>
          </p:cNvPr>
          <p:cNvSpPr txBox="1"/>
          <p:nvPr/>
        </p:nvSpPr>
        <p:spPr>
          <a:xfrm>
            <a:off x="1028700" y="561975"/>
            <a:ext cx="14211300" cy="1046440"/>
          </a:xfrm>
          <a:prstGeom prst="rect">
            <a:avLst/>
          </a:prstGeom>
        </p:spPr>
        <p:txBody>
          <a:bodyPr wrap="square" lIns="0" tIns="0" rIns="0" bIns="0" rtlCol="0" anchor="t">
            <a:spAutoFit/>
          </a:bodyPr>
          <a:lstStyle/>
          <a:p>
            <a:pPr marL="0" lvl="0" indent="0" algn="l">
              <a:spcBef>
                <a:spcPct val="0"/>
              </a:spcBef>
            </a:pPr>
            <a:r>
              <a:rPr lang="en-US" sz="4000" b="1" spc="220" dirty="0">
                <a:solidFill>
                  <a:srgbClr val="2A2E3A"/>
                </a:solidFill>
                <a:latin typeface="Montserrat Bold"/>
                <a:ea typeface="Montserrat Bold"/>
                <a:cs typeface="Montserrat Bold"/>
                <a:sym typeface="Montserrat Bold"/>
              </a:rPr>
              <a:t>Resilient Florida Program </a:t>
            </a:r>
          </a:p>
          <a:p>
            <a:pPr marL="0" lvl="0" indent="0" algn="l">
              <a:spcBef>
                <a:spcPct val="0"/>
              </a:spcBef>
            </a:pPr>
            <a:r>
              <a:rPr lang="en-US" sz="2800" b="1" spc="45" dirty="0">
                <a:solidFill>
                  <a:schemeClr val="accent3">
                    <a:lumMod val="75000"/>
                  </a:schemeClr>
                </a:solidFill>
                <a:latin typeface="Montserrat"/>
                <a:sym typeface="Montserrat Bold"/>
              </a:rPr>
              <a:t>- a powerful tool for water utility challenges</a:t>
            </a:r>
          </a:p>
        </p:txBody>
      </p:sp>
      <p:grpSp>
        <p:nvGrpSpPr>
          <p:cNvPr id="5" name="Group 5">
            <a:extLst>
              <a:ext uri="{FF2B5EF4-FFF2-40B4-BE49-F238E27FC236}">
                <a16:creationId xmlns:a16="http://schemas.microsoft.com/office/drawing/2014/main" id="{8B00E7C8-ACAF-E3F3-B31F-5B6ECEF8EF0A}"/>
              </a:ext>
            </a:extLst>
          </p:cNvPr>
          <p:cNvGrpSpPr/>
          <p:nvPr/>
        </p:nvGrpSpPr>
        <p:grpSpPr>
          <a:xfrm>
            <a:off x="-2001494" y="8323039"/>
            <a:ext cx="4723978" cy="4723978"/>
            <a:chOff x="0" y="0"/>
            <a:chExt cx="812800" cy="812800"/>
          </a:xfrm>
        </p:grpSpPr>
        <p:sp>
          <p:nvSpPr>
            <p:cNvPr id="6" name="Freeform 6">
              <a:extLst>
                <a:ext uri="{FF2B5EF4-FFF2-40B4-BE49-F238E27FC236}">
                  <a16:creationId xmlns:a16="http://schemas.microsoft.com/office/drawing/2014/main" id="{A2F47BCF-4EE2-0BA8-43CD-8282F87E77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txBody>
            <a:bodyPr/>
            <a:lstStyle/>
            <a:p>
              <a:endParaRPr lang="en-US" dirty="0"/>
            </a:p>
          </p:txBody>
        </p:sp>
        <p:sp>
          <p:nvSpPr>
            <p:cNvPr id="7" name="TextBox 7">
              <a:extLst>
                <a:ext uri="{FF2B5EF4-FFF2-40B4-BE49-F238E27FC236}">
                  <a16:creationId xmlns:a16="http://schemas.microsoft.com/office/drawing/2014/main" id="{B62FAE15-E121-1302-B412-E9082C7F102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8" name="Group 8">
            <a:extLst>
              <a:ext uri="{FF2B5EF4-FFF2-40B4-BE49-F238E27FC236}">
                <a16:creationId xmlns:a16="http://schemas.microsoft.com/office/drawing/2014/main" id="{76388A3E-549F-9B37-6946-8FADF6EB4185}"/>
              </a:ext>
            </a:extLst>
          </p:cNvPr>
          <p:cNvGrpSpPr/>
          <p:nvPr/>
        </p:nvGrpSpPr>
        <p:grpSpPr>
          <a:xfrm>
            <a:off x="3408560" y="8871939"/>
            <a:ext cx="772722" cy="772722"/>
            <a:chOff x="0" y="0"/>
            <a:chExt cx="812800" cy="812800"/>
          </a:xfrm>
        </p:grpSpPr>
        <p:sp>
          <p:nvSpPr>
            <p:cNvPr id="9" name="Freeform 9">
              <a:extLst>
                <a:ext uri="{FF2B5EF4-FFF2-40B4-BE49-F238E27FC236}">
                  <a16:creationId xmlns:a16="http://schemas.microsoft.com/office/drawing/2014/main" id="{C5AA1C60-5282-5698-1F86-4342DAD28B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0" name="TextBox 10">
              <a:extLst>
                <a:ext uri="{FF2B5EF4-FFF2-40B4-BE49-F238E27FC236}">
                  <a16:creationId xmlns:a16="http://schemas.microsoft.com/office/drawing/2014/main" id="{6DE0EB53-7A3C-2546-1645-9B2AE074A6B3}"/>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5" name="Group 34">
            <a:extLst>
              <a:ext uri="{FF2B5EF4-FFF2-40B4-BE49-F238E27FC236}">
                <a16:creationId xmlns:a16="http://schemas.microsoft.com/office/drawing/2014/main" id="{CCE7DBFA-0B4C-2BFF-31F8-D3EA79046D9E}"/>
              </a:ext>
            </a:extLst>
          </p:cNvPr>
          <p:cNvGrpSpPr/>
          <p:nvPr/>
        </p:nvGrpSpPr>
        <p:grpSpPr>
          <a:xfrm>
            <a:off x="15829033" y="-1509558"/>
            <a:ext cx="3957167" cy="3957167"/>
            <a:chOff x="0" y="0"/>
            <a:chExt cx="812800" cy="812800"/>
          </a:xfrm>
        </p:grpSpPr>
        <p:sp>
          <p:nvSpPr>
            <p:cNvPr id="16" name="Freeform 35">
              <a:extLst>
                <a:ext uri="{FF2B5EF4-FFF2-40B4-BE49-F238E27FC236}">
                  <a16:creationId xmlns:a16="http://schemas.microsoft.com/office/drawing/2014/main" id="{615CC8FD-A5EE-C8B6-47A7-A572290450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7" name="TextBox 36">
              <a:extLst>
                <a:ext uri="{FF2B5EF4-FFF2-40B4-BE49-F238E27FC236}">
                  <a16:creationId xmlns:a16="http://schemas.microsoft.com/office/drawing/2014/main" id="{EA18F1DA-1768-5B16-CCA9-F0F2964B82F4}"/>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8" name="Group 47">
            <a:extLst>
              <a:ext uri="{FF2B5EF4-FFF2-40B4-BE49-F238E27FC236}">
                <a16:creationId xmlns:a16="http://schemas.microsoft.com/office/drawing/2014/main" id="{03434241-A758-DC7D-5102-FCEA7A172905}"/>
              </a:ext>
            </a:extLst>
          </p:cNvPr>
          <p:cNvGrpSpPr/>
          <p:nvPr/>
        </p:nvGrpSpPr>
        <p:grpSpPr>
          <a:xfrm>
            <a:off x="-384892" y="-572198"/>
            <a:ext cx="1490773" cy="1490773"/>
            <a:chOff x="0" y="0"/>
            <a:chExt cx="812800" cy="812800"/>
          </a:xfrm>
        </p:grpSpPr>
        <p:sp>
          <p:nvSpPr>
            <p:cNvPr id="19" name="Freeform 48">
              <a:extLst>
                <a:ext uri="{FF2B5EF4-FFF2-40B4-BE49-F238E27FC236}">
                  <a16:creationId xmlns:a16="http://schemas.microsoft.com/office/drawing/2014/main" id="{7517566C-C428-0F3A-7311-9D6691A914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21" name="TextBox 49">
              <a:extLst>
                <a:ext uri="{FF2B5EF4-FFF2-40B4-BE49-F238E27FC236}">
                  <a16:creationId xmlns:a16="http://schemas.microsoft.com/office/drawing/2014/main" id="{620432A1-77CF-237E-DCFA-4C8F743219BF}"/>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13" name="TextBox 4">
            <a:extLst>
              <a:ext uri="{FF2B5EF4-FFF2-40B4-BE49-F238E27FC236}">
                <a16:creationId xmlns:a16="http://schemas.microsoft.com/office/drawing/2014/main" id="{1C40CE82-B8DD-6633-999C-AF1A6F3D4024}"/>
              </a:ext>
            </a:extLst>
          </p:cNvPr>
          <p:cNvSpPr txBox="1"/>
          <p:nvPr/>
        </p:nvSpPr>
        <p:spPr>
          <a:xfrm>
            <a:off x="985171" y="2208242"/>
            <a:ext cx="13111762" cy="726866"/>
          </a:xfrm>
          <a:prstGeom prst="rect">
            <a:avLst/>
          </a:prstGeom>
        </p:spPr>
        <p:txBody>
          <a:bodyPr wrap="square" lIns="0" tIns="0" rIns="0" bIns="0" rtlCol="0" anchor="t">
            <a:spAutoFit/>
          </a:bodyPr>
          <a:lstStyle>
            <a:defPPr>
              <a:defRPr lang="en-US"/>
            </a:defPPr>
            <a:lvl1pPr lvl="0" indent="0">
              <a:lnSpc>
                <a:spcPts val="2891"/>
              </a:lnSpc>
              <a:spcBef>
                <a:spcPct val="0"/>
              </a:spcBef>
              <a:defRPr sz="3500" b="1" u="none" strike="noStrike" spc="45">
                <a:solidFill>
                  <a:schemeClr val="accent3">
                    <a:lumMod val="75000"/>
                  </a:schemeClr>
                </a:solidFill>
                <a:latin typeface="Montserrat"/>
                <a:ea typeface="Montserrat"/>
                <a:cs typeface="Montserrat"/>
              </a:defRPr>
            </a:lvl1pPr>
          </a:lstStyle>
          <a:p>
            <a:r>
              <a:rPr lang="en-US" sz="2400" b="0" dirty="0">
                <a:solidFill>
                  <a:schemeClr val="tx2"/>
                </a:solidFill>
              </a:rPr>
              <a:t>“The legislation will yield the largest investment in Florida’s history to prepare communities for the impacts of </a:t>
            </a:r>
            <a:r>
              <a:rPr lang="en-US" sz="2400" dirty="0">
                <a:solidFill>
                  <a:schemeClr val="tx2"/>
                </a:solidFill>
              </a:rPr>
              <a:t>sea level rise, intensified storms and flooding</a:t>
            </a:r>
            <a:r>
              <a:rPr lang="en-US" sz="2400" b="0" dirty="0">
                <a:solidFill>
                  <a:schemeClr val="tx2"/>
                </a:solidFill>
              </a:rPr>
              <a:t>.” </a:t>
            </a:r>
            <a:endParaRPr lang="en-US" sz="2000" dirty="0">
              <a:solidFill>
                <a:schemeClr val="tx2"/>
              </a:solidFill>
              <a:sym typeface="Montserrat Bold"/>
            </a:endParaRPr>
          </a:p>
        </p:txBody>
      </p:sp>
      <p:sp>
        <p:nvSpPr>
          <p:cNvPr id="2" name="TextBox 4">
            <a:extLst>
              <a:ext uri="{FF2B5EF4-FFF2-40B4-BE49-F238E27FC236}">
                <a16:creationId xmlns:a16="http://schemas.microsoft.com/office/drawing/2014/main" id="{7E2B5441-2247-C8CF-7F89-08C4A6D2B642}"/>
              </a:ext>
            </a:extLst>
          </p:cNvPr>
          <p:cNvSpPr txBox="1"/>
          <p:nvPr/>
        </p:nvSpPr>
        <p:spPr>
          <a:xfrm>
            <a:off x="1028700" y="3456916"/>
            <a:ext cx="17640300" cy="3539430"/>
          </a:xfrm>
          <a:prstGeom prst="rect">
            <a:avLst/>
          </a:prstGeom>
        </p:spPr>
        <p:txBody>
          <a:bodyPr wrap="square" lIns="0" tIns="0" rIns="0" bIns="0" rtlCol="0" anchor="t">
            <a:spAutoFit/>
          </a:bodyPr>
          <a:lstStyle>
            <a:defPPr>
              <a:defRPr lang="en-US"/>
            </a:defPPr>
            <a:lvl1pPr lvl="0" indent="0">
              <a:lnSpc>
                <a:spcPts val="2891"/>
              </a:lnSpc>
              <a:spcBef>
                <a:spcPct val="0"/>
              </a:spcBef>
              <a:defRPr sz="3500" b="1" u="none" strike="noStrike" spc="45">
                <a:solidFill>
                  <a:schemeClr val="accent3">
                    <a:lumMod val="75000"/>
                  </a:schemeClr>
                </a:solidFill>
                <a:latin typeface="Montserrat"/>
                <a:ea typeface="Montserrat"/>
                <a:cs typeface="Montserrat"/>
              </a:defRPr>
            </a:lvl1pPr>
          </a:lstStyle>
          <a:p>
            <a:pPr marL="342900" indent="-342900">
              <a:lnSpc>
                <a:spcPct val="100000"/>
              </a:lnSpc>
              <a:spcAft>
                <a:spcPts val="1800"/>
              </a:spcAft>
              <a:buFont typeface="Arial" panose="020B0604020202020204" pitchFamily="34" charset="0"/>
              <a:buChar char="•"/>
            </a:pPr>
            <a:r>
              <a:rPr lang="en-US" sz="2000" b="0" dirty="0">
                <a:solidFill>
                  <a:schemeClr val="tx1">
                    <a:lumMod val="65000"/>
                    <a:lumOff val="35000"/>
                  </a:schemeClr>
                </a:solidFill>
                <a:sym typeface="Montserrat Bold"/>
              </a:rPr>
              <a:t>Groundwater infiltration into pipes through cracks and defective joints – beyond design capacity</a:t>
            </a:r>
          </a:p>
          <a:p>
            <a:pPr marL="342900" indent="-342900">
              <a:lnSpc>
                <a:spcPct val="100000"/>
              </a:lnSpc>
              <a:spcAft>
                <a:spcPts val="1800"/>
              </a:spcAft>
              <a:buFont typeface="Arial" panose="020B0604020202020204" pitchFamily="34" charset="0"/>
              <a:buChar char="•"/>
            </a:pPr>
            <a:r>
              <a:rPr lang="en-US" sz="2000" b="0" dirty="0">
                <a:solidFill>
                  <a:schemeClr val="tx1">
                    <a:lumMod val="65000"/>
                    <a:lumOff val="35000"/>
                  </a:schemeClr>
                </a:solidFill>
                <a:sym typeface="Montserrat Bold"/>
              </a:rPr>
              <a:t>Stormwater inflow into the sewer collection system – beyond design capacity</a:t>
            </a:r>
          </a:p>
          <a:p>
            <a:pPr marL="342900" indent="-342900">
              <a:lnSpc>
                <a:spcPct val="100000"/>
              </a:lnSpc>
              <a:spcAft>
                <a:spcPts val="1800"/>
              </a:spcAft>
              <a:buFont typeface="Arial" panose="020B0604020202020204" pitchFamily="34" charset="0"/>
              <a:buChar char="•"/>
            </a:pPr>
            <a:r>
              <a:rPr lang="en-US" sz="2000" b="0" dirty="0">
                <a:solidFill>
                  <a:schemeClr val="tx1">
                    <a:lumMod val="65000"/>
                    <a:lumOff val="35000"/>
                  </a:schemeClr>
                </a:solidFill>
                <a:sym typeface="Montserrat Bold"/>
              </a:rPr>
              <a:t>Landward migration of the salt front line threatening drinking water wells</a:t>
            </a:r>
          </a:p>
          <a:p>
            <a:pPr marL="342900" indent="-342900">
              <a:lnSpc>
                <a:spcPct val="100000"/>
              </a:lnSpc>
              <a:spcAft>
                <a:spcPts val="1800"/>
              </a:spcAft>
              <a:buFont typeface="Arial" panose="020B0604020202020204" pitchFamily="34" charset="0"/>
              <a:buChar char="•"/>
            </a:pPr>
            <a:r>
              <a:rPr lang="en-US" sz="2000" b="0" dirty="0">
                <a:solidFill>
                  <a:schemeClr val="tx1">
                    <a:lumMod val="65000"/>
                    <a:lumOff val="35000"/>
                  </a:schemeClr>
                </a:solidFill>
                <a:sym typeface="Montserrat Bold"/>
              </a:rPr>
              <a:t>Infrastructure vulnerability to higher storm surge</a:t>
            </a:r>
          </a:p>
          <a:p>
            <a:pPr marL="342900" indent="-342900">
              <a:lnSpc>
                <a:spcPct val="100000"/>
              </a:lnSpc>
              <a:spcAft>
                <a:spcPts val="1800"/>
              </a:spcAft>
              <a:buFont typeface="Arial" panose="020B0604020202020204" pitchFamily="34" charset="0"/>
              <a:buChar char="•"/>
            </a:pPr>
            <a:r>
              <a:rPr lang="en-US" sz="2000" b="0" dirty="0">
                <a:solidFill>
                  <a:schemeClr val="tx1">
                    <a:lumMod val="65000"/>
                    <a:lumOff val="35000"/>
                  </a:schemeClr>
                </a:solidFill>
                <a:sym typeface="Montserrat Bold"/>
              </a:rPr>
              <a:t>Groundwater and floodwater interference with septic tank function</a:t>
            </a:r>
          </a:p>
          <a:p>
            <a:pPr>
              <a:lnSpc>
                <a:spcPct val="100000"/>
              </a:lnSpc>
              <a:spcAft>
                <a:spcPts val="1800"/>
              </a:spcAft>
            </a:pPr>
            <a:r>
              <a:rPr lang="en-US" sz="2000" b="0" dirty="0">
                <a:solidFill>
                  <a:schemeClr val="tx1">
                    <a:lumMod val="65000"/>
                    <a:lumOff val="35000"/>
                  </a:schemeClr>
                </a:solidFill>
                <a:sym typeface="Montserrat Bold"/>
              </a:rPr>
              <a:t> </a:t>
            </a:r>
          </a:p>
          <a:p>
            <a:pPr marL="342900" indent="-342900">
              <a:lnSpc>
                <a:spcPct val="100000"/>
              </a:lnSpc>
              <a:spcAft>
                <a:spcPts val="1800"/>
              </a:spcAft>
              <a:buFont typeface="Arial" panose="020B0604020202020204" pitchFamily="34" charset="0"/>
              <a:buChar char="•"/>
            </a:pPr>
            <a:endParaRPr lang="en-US" sz="2000" b="0" dirty="0">
              <a:solidFill>
                <a:schemeClr val="tx1">
                  <a:lumMod val="65000"/>
                  <a:lumOff val="35000"/>
                </a:schemeClr>
              </a:solidFill>
              <a:sym typeface="Montserrat Bold"/>
            </a:endParaRPr>
          </a:p>
        </p:txBody>
      </p:sp>
      <p:pic>
        <p:nvPicPr>
          <p:cNvPr id="26" name="Picture 25" descr="Text&#10;&#10;AI-generated content may be incorrect.">
            <a:extLst>
              <a:ext uri="{FF2B5EF4-FFF2-40B4-BE49-F238E27FC236}">
                <a16:creationId xmlns:a16="http://schemas.microsoft.com/office/drawing/2014/main" id="{A0BE1665-98CA-9BF5-8312-1BCC1158FE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357" y="6732081"/>
            <a:ext cx="2369334" cy="2961668"/>
          </a:xfrm>
          <a:prstGeom prst="rect">
            <a:avLst/>
          </a:prstGeom>
        </p:spPr>
      </p:pic>
      <p:pic>
        <p:nvPicPr>
          <p:cNvPr id="27" name="Picture 26">
            <a:extLst>
              <a:ext uri="{FF2B5EF4-FFF2-40B4-BE49-F238E27FC236}">
                <a16:creationId xmlns:a16="http://schemas.microsoft.com/office/drawing/2014/main" id="{8BFD2942-2416-A19C-314C-2A73864BED42}"/>
              </a:ext>
            </a:extLst>
          </p:cNvPr>
          <p:cNvPicPr>
            <a:picLocks noChangeAspect="1"/>
          </p:cNvPicPr>
          <p:nvPr/>
        </p:nvPicPr>
        <p:blipFill>
          <a:blip r:embed="rId5"/>
          <a:stretch>
            <a:fillRect/>
          </a:stretch>
        </p:blipFill>
        <p:spPr>
          <a:xfrm>
            <a:off x="6111154" y="6733448"/>
            <a:ext cx="2371150" cy="2960301"/>
          </a:xfrm>
          <a:prstGeom prst="rect">
            <a:avLst/>
          </a:prstGeom>
          <a:ln w="19050">
            <a:solidFill>
              <a:schemeClr val="tx2">
                <a:lumMod val="75000"/>
              </a:schemeClr>
            </a:solidFill>
          </a:ln>
        </p:spPr>
      </p:pic>
      <p:pic>
        <p:nvPicPr>
          <p:cNvPr id="28" name="Picture 27" descr="A picture containing text, sky, outdoor, building&#10;&#10;Description automatically generated">
            <a:extLst>
              <a:ext uri="{FF2B5EF4-FFF2-40B4-BE49-F238E27FC236}">
                <a16:creationId xmlns:a16="http://schemas.microsoft.com/office/drawing/2014/main" id="{6F213BFA-3A40-23C7-B806-6D3FAC79E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5023" y="6739927"/>
            <a:ext cx="1720502" cy="1145236"/>
          </a:xfrm>
          <a:prstGeom prst="rect">
            <a:avLst/>
          </a:prstGeom>
          <a:ln w="76200">
            <a:solidFill>
              <a:srgbClr val="B0CFD7"/>
            </a:solidFill>
          </a:ln>
        </p:spPr>
      </p:pic>
      <p:pic>
        <p:nvPicPr>
          <p:cNvPr id="33" name="Content Placeholder 4" descr="Diagram&#10;&#10;Description automatically generated">
            <a:extLst>
              <a:ext uri="{FF2B5EF4-FFF2-40B4-BE49-F238E27FC236}">
                <a16:creationId xmlns:a16="http://schemas.microsoft.com/office/drawing/2014/main" id="{A99335A8-0A02-1413-8E59-E7B334AA9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49158" y="6732081"/>
            <a:ext cx="4053456" cy="2977361"/>
          </a:xfrm>
          <a:prstGeom prst="rect">
            <a:avLst/>
          </a:prstGeom>
        </p:spPr>
      </p:pic>
      <p:sp>
        <p:nvSpPr>
          <p:cNvPr id="34" name="TextBox 33">
            <a:extLst>
              <a:ext uri="{FF2B5EF4-FFF2-40B4-BE49-F238E27FC236}">
                <a16:creationId xmlns:a16="http://schemas.microsoft.com/office/drawing/2014/main" id="{0F3798FC-6CCB-0FC6-BC20-8DD8309EB5E9}"/>
              </a:ext>
            </a:extLst>
          </p:cNvPr>
          <p:cNvSpPr txBox="1"/>
          <p:nvPr/>
        </p:nvSpPr>
        <p:spPr>
          <a:xfrm>
            <a:off x="3304451" y="9725025"/>
            <a:ext cx="2702594" cy="369332"/>
          </a:xfrm>
          <a:prstGeom prst="rect">
            <a:avLst/>
          </a:prstGeom>
          <a:noFill/>
        </p:spPr>
        <p:txBody>
          <a:bodyPr wrap="square" rtlCol="0">
            <a:spAutoFit/>
          </a:bodyPr>
          <a:lstStyle/>
          <a:p>
            <a:r>
              <a:rPr lang="en-US" dirty="0"/>
              <a:t>Inflow &amp; Infiltration</a:t>
            </a:r>
          </a:p>
        </p:txBody>
      </p:sp>
      <p:sp>
        <p:nvSpPr>
          <p:cNvPr id="35" name="TextBox 34">
            <a:extLst>
              <a:ext uri="{FF2B5EF4-FFF2-40B4-BE49-F238E27FC236}">
                <a16:creationId xmlns:a16="http://schemas.microsoft.com/office/drawing/2014/main" id="{72409AF3-C105-6236-B459-E14E9F314077}"/>
              </a:ext>
            </a:extLst>
          </p:cNvPr>
          <p:cNvSpPr txBox="1"/>
          <p:nvPr/>
        </p:nvSpPr>
        <p:spPr>
          <a:xfrm>
            <a:off x="14094571" y="9730264"/>
            <a:ext cx="2702594" cy="369332"/>
          </a:xfrm>
          <a:prstGeom prst="rect">
            <a:avLst/>
          </a:prstGeom>
          <a:noFill/>
        </p:spPr>
        <p:txBody>
          <a:bodyPr wrap="square" rtlCol="0">
            <a:spAutoFit/>
          </a:bodyPr>
          <a:lstStyle/>
          <a:p>
            <a:r>
              <a:rPr lang="en-US" dirty="0"/>
              <a:t>Compromised Septic Tanks</a:t>
            </a:r>
          </a:p>
        </p:txBody>
      </p:sp>
      <p:sp>
        <p:nvSpPr>
          <p:cNvPr id="36" name="TextBox 35">
            <a:extLst>
              <a:ext uri="{FF2B5EF4-FFF2-40B4-BE49-F238E27FC236}">
                <a16:creationId xmlns:a16="http://schemas.microsoft.com/office/drawing/2014/main" id="{EF3643A1-4CAE-B6C5-1C2B-9309AE1EAE8F}"/>
              </a:ext>
            </a:extLst>
          </p:cNvPr>
          <p:cNvSpPr txBox="1"/>
          <p:nvPr/>
        </p:nvSpPr>
        <p:spPr>
          <a:xfrm>
            <a:off x="9253408" y="9747766"/>
            <a:ext cx="3479472" cy="369332"/>
          </a:xfrm>
          <a:prstGeom prst="rect">
            <a:avLst/>
          </a:prstGeom>
          <a:noFill/>
        </p:spPr>
        <p:txBody>
          <a:bodyPr wrap="square" rtlCol="0">
            <a:spAutoFit/>
          </a:bodyPr>
          <a:lstStyle/>
          <a:p>
            <a:r>
              <a:rPr lang="en-US" dirty="0"/>
              <a:t>Three Coastal Wastewater Plants</a:t>
            </a:r>
          </a:p>
        </p:txBody>
      </p:sp>
      <p:sp>
        <p:nvSpPr>
          <p:cNvPr id="37" name="TextBox 36">
            <a:extLst>
              <a:ext uri="{FF2B5EF4-FFF2-40B4-BE49-F238E27FC236}">
                <a16:creationId xmlns:a16="http://schemas.microsoft.com/office/drawing/2014/main" id="{49B0965A-2170-DF8E-5666-870ED1704682}"/>
              </a:ext>
            </a:extLst>
          </p:cNvPr>
          <p:cNvSpPr txBox="1"/>
          <p:nvPr/>
        </p:nvSpPr>
        <p:spPr>
          <a:xfrm>
            <a:off x="6517606" y="9785866"/>
            <a:ext cx="2702594" cy="369332"/>
          </a:xfrm>
          <a:prstGeom prst="rect">
            <a:avLst/>
          </a:prstGeom>
          <a:noFill/>
        </p:spPr>
        <p:txBody>
          <a:bodyPr wrap="square" rtlCol="0">
            <a:spAutoFit/>
          </a:bodyPr>
          <a:lstStyle/>
          <a:p>
            <a:r>
              <a:rPr lang="en-US" dirty="0"/>
              <a:t>Salt Front Line</a:t>
            </a:r>
          </a:p>
        </p:txBody>
      </p:sp>
    </p:spTree>
    <p:extLst>
      <p:ext uri="{BB962C8B-B14F-4D97-AF65-F5344CB8AC3E}">
        <p14:creationId xmlns:p14="http://schemas.microsoft.com/office/powerpoint/2010/main" val="1504516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8C956-C0FD-D882-14B0-C67683B51A0A}"/>
            </a:ext>
          </a:extLst>
        </p:cNvPr>
        <p:cNvGrpSpPr/>
        <p:nvPr/>
      </p:nvGrpSpPr>
      <p:grpSpPr>
        <a:xfrm>
          <a:off x="0" y="0"/>
          <a:ext cx="0" cy="0"/>
          <a:chOff x="0" y="0"/>
          <a:chExt cx="0" cy="0"/>
        </a:xfrm>
      </p:grpSpPr>
      <p:grpSp>
        <p:nvGrpSpPr>
          <p:cNvPr id="32" name="Group 34">
            <a:extLst>
              <a:ext uri="{FF2B5EF4-FFF2-40B4-BE49-F238E27FC236}">
                <a16:creationId xmlns:a16="http://schemas.microsoft.com/office/drawing/2014/main" id="{7EAC489C-ADBB-8436-622B-FAF7D7379937}"/>
              </a:ext>
            </a:extLst>
          </p:cNvPr>
          <p:cNvGrpSpPr/>
          <p:nvPr/>
        </p:nvGrpSpPr>
        <p:grpSpPr>
          <a:xfrm>
            <a:off x="14502290" y="6627999"/>
            <a:ext cx="4360715" cy="4381840"/>
            <a:chOff x="0" y="0"/>
            <a:chExt cx="812800" cy="812800"/>
          </a:xfrm>
        </p:grpSpPr>
        <p:sp>
          <p:nvSpPr>
            <p:cNvPr id="33" name="Freeform 35">
              <a:extLst>
                <a:ext uri="{FF2B5EF4-FFF2-40B4-BE49-F238E27FC236}">
                  <a16:creationId xmlns:a16="http://schemas.microsoft.com/office/drawing/2014/main" id="{BECA91EF-C7A8-E22E-A99F-3FBE94455BF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34" name="TextBox 36">
              <a:extLst>
                <a:ext uri="{FF2B5EF4-FFF2-40B4-BE49-F238E27FC236}">
                  <a16:creationId xmlns:a16="http://schemas.microsoft.com/office/drawing/2014/main" id="{228EE314-CFB7-2BAE-8F07-FB7A2BC00E96}"/>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4" name="TextBox 4">
            <a:extLst>
              <a:ext uri="{FF2B5EF4-FFF2-40B4-BE49-F238E27FC236}">
                <a16:creationId xmlns:a16="http://schemas.microsoft.com/office/drawing/2014/main" id="{F542641D-9834-3D42-273F-66F3F39E5CEA}"/>
              </a:ext>
            </a:extLst>
          </p:cNvPr>
          <p:cNvSpPr txBox="1"/>
          <p:nvPr/>
        </p:nvSpPr>
        <p:spPr>
          <a:xfrm>
            <a:off x="1028700" y="561975"/>
            <a:ext cx="12915900" cy="906017"/>
          </a:xfrm>
          <a:prstGeom prst="rect">
            <a:avLst/>
          </a:prstGeom>
        </p:spPr>
        <p:txBody>
          <a:bodyPr wrap="square" lIns="0" tIns="0" rIns="0" bIns="0" rtlCol="0" anchor="t">
            <a:spAutoFit/>
          </a:bodyPr>
          <a:lstStyle/>
          <a:p>
            <a:pPr marL="0" lvl="0" indent="0" algn="l">
              <a:lnSpc>
                <a:spcPts val="7358"/>
              </a:lnSpc>
              <a:spcBef>
                <a:spcPct val="0"/>
              </a:spcBef>
            </a:pPr>
            <a:r>
              <a:rPr lang="en-US" sz="6131" b="1" spc="220" dirty="0">
                <a:solidFill>
                  <a:srgbClr val="2A2E3A"/>
                </a:solidFill>
                <a:latin typeface="Montserrat Bold"/>
                <a:ea typeface="Montserrat Bold"/>
                <a:cs typeface="Montserrat Bold"/>
                <a:sym typeface="Montserrat Bold"/>
              </a:rPr>
              <a:t>Project Overview</a:t>
            </a:r>
          </a:p>
        </p:txBody>
      </p:sp>
      <p:grpSp>
        <p:nvGrpSpPr>
          <p:cNvPr id="5" name="Group 5">
            <a:extLst>
              <a:ext uri="{FF2B5EF4-FFF2-40B4-BE49-F238E27FC236}">
                <a16:creationId xmlns:a16="http://schemas.microsoft.com/office/drawing/2014/main" id="{27EF4E87-7091-5092-5592-351EFAC5DC36}"/>
              </a:ext>
            </a:extLst>
          </p:cNvPr>
          <p:cNvGrpSpPr/>
          <p:nvPr/>
        </p:nvGrpSpPr>
        <p:grpSpPr>
          <a:xfrm>
            <a:off x="-2001494" y="8323039"/>
            <a:ext cx="4723978" cy="4723978"/>
            <a:chOff x="0" y="0"/>
            <a:chExt cx="812800" cy="812800"/>
          </a:xfrm>
        </p:grpSpPr>
        <p:sp>
          <p:nvSpPr>
            <p:cNvPr id="6" name="Freeform 6">
              <a:extLst>
                <a:ext uri="{FF2B5EF4-FFF2-40B4-BE49-F238E27FC236}">
                  <a16:creationId xmlns:a16="http://schemas.microsoft.com/office/drawing/2014/main" id="{364AE3A4-69FC-0C0F-8223-EDF0A29350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txBody>
            <a:bodyPr/>
            <a:lstStyle/>
            <a:p>
              <a:endParaRPr lang="en-US" dirty="0"/>
            </a:p>
          </p:txBody>
        </p:sp>
        <p:sp>
          <p:nvSpPr>
            <p:cNvPr id="7" name="TextBox 7">
              <a:extLst>
                <a:ext uri="{FF2B5EF4-FFF2-40B4-BE49-F238E27FC236}">
                  <a16:creationId xmlns:a16="http://schemas.microsoft.com/office/drawing/2014/main" id="{322AFDCF-5823-D472-5269-11F994EF746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15" name="Group 34">
            <a:extLst>
              <a:ext uri="{FF2B5EF4-FFF2-40B4-BE49-F238E27FC236}">
                <a16:creationId xmlns:a16="http://schemas.microsoft.com/office/drawing/2014/main" id="{77039DDF-E689-4CDB-1C97-CB51F62FC50D}"/>
              </a:ext>
            </a:extLst>
          </p:cNvPr>
          <p:cNvGrpSpPr/>
          <p:nvPr/>
        </p:nvGrpSpPr>
        <p:grpSpPr>
          <a:xfrm>
            <a:off x="15358192" y="-1060009"/>
            <a:ext cx="3957167" cy="3957167"/>
            <a:chOff x="0" y="0"/>
            <a:chExt cx="812800" cy="812800"/>
          </a:xfrm>
        </p:grpSpPr>
        <p:sp>
          <p:nvSpPr>
            <p:cNvPr id="16" name="Freeform 35">
              <a:extLst>
                <a:ext uri="{FF2B5EF4-FFF2-40B4-BE49-F238E27FC236}">
                  <a16:creationId xmlns:a16="http://schemas.microsoft.com/office/drawing/2014/main" id="{D87BB716-3633-E20F-61E1-B97D768772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7" name="TextBox 36">
              <a:extLst>
                <a:ext uri="{FF2B5EF4-FFF2-40B4-BE49-F238E27FC236}">
                  <a16:creationId xmlns:a16="http://schemas.microsoft.com/office/drawing/2014/main" id="{A0930839-4CE2-9AFF-84BA-272085870495}"/>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8" name="Group 47">
            <a:extLst>
              <a:ext uri="{FF2B5EF4-FFF2-40B4-BE49-F238E27FC236}">
                <a16:creationId xmlns:a16="http://schemas.microsoft.com/office/drawing/2014/main" id="{23D6D3F0-1099-F88F-FEE3-A932110FDDAA}"/>
              </a:ext>
            </a:extLst>
          </p:cNvPr>
          <p:cNvGrpSpPr/>
          <p:nvPr/>
        </p:nvGrpSpPr>
        <p:grpSpPr>
          <a:xfrm>
            <a:off x="-384892" y="-572198"/>
            <a:ext cx="1490773" cy="1490773"/>
            <a:chOff x="0" y="0"/>
            <a:chExt cx="812800" cy="812800"/>
          </a:xfrm>
        </p:grpSpPr>
        <p:sp>
          <p:nvSpPr>
            <p:cNvPr id="19" name="Freeform 48">
              <a:extLst>
                <a:ext uri="{FF2B5EF4-FFF2-40B4-BE49-F238E27FC236}">
                  <a16:creationId xmlns:a16="http://schemas.microsoft.com/office/drawing/2014/main" id="{BB27627C-58EE-0E4F-45D0-DF8E93B2C4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21" name="TextBox 49">
              <a:extLst>
                <a:ext uri="{FF2B5EF4-FFF2-40B4-BE49-F238E27FC236}">
                  <a16:creationId xmlns:a16="http://schemas.microsoft.com/office/drawing/2014/main" id="{98821846-72E3-E9C3-A0CF-3A58259DB4EF}"/>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13" name="TextBox 4">
            <a:extLst>
              <a:ext uri="{FF2B5EF4-FFF2-40B4-BE49-F238E27FC236}">
                <a16:creationId xmlns:a16="http://schemas.microsoft.com/office/drawing/2014/main" id="{4F689A59-52A0-2F09-F6B1-1B93040E615E}"/>
              </a:ext>
            </a:extLst>
          </p:cNvPr>
          <p:cNvSpPr txBox="1"/>
          <p:nvPr/>
        </p:nvSpPr>
        <p:spPr>
          <a:xfrm>
            <a:off x="960074" y="1737018"/>
            <a:ext cx="14868958" cy="380297"/>
          </a:xfrm>
          <a:prstGeom prst="rect">
            <a:avLst/>
          </a:prstGeom>
        </p:spPr>
        <p:txBody>
          <a:bodyPr wrap="square" lIns="0" tIns="0" rIns="0" bIns="0" rtlCol="0" anchor="t">
            <a:spAutoFit/>
          </a:bodyPr>
          <a:lstStyle>
            <a:defPPr>
              <a:defRPr lang="en-US"/>
            </a:defPPr>
            <a:lvl1pPr lvl="0" indent="0">
              <a:lnSpc>
                <a:spcPts val="2891"/>
              </a:lnSpc>
              <a:spcBef>
                <a:spcPct val="0"/>
              </a:spcBef>
              <a:defRPr sz="3500" b="1" u="none" strike="noStrike" spc="45">
                <a:solidFill>
                  <a:schemeClr val="accent3">
                    <a:lumMod val="75000"/>
                  </a:schemeClr>
                </a:solidFill>
                <a:latin typeface="Montserrat"/>
                <a:ea typeface="Montserrat"/>
                <a:cs typeface="Montserrat"/>
              </a:defRPr>
            </a:lvl1pPr>
          </a:lstStyle>
          <a:p>
            <a:r>
              <a:rPr lang="en-US" sz="3200" dirty="0">
                <a:sym typeface="Montserrat Bold"/>
              </a:rPr>
              <a:t> ​25SRP13​: Harden Vulnerable Wastewater Pump Stations</a:t>
            </a:r>
          </a:p>
        </p:txBody>
      </p:sp>
      <p:sp>
        <p:nvSpPr>
          <p:cNvPr id="14" name="Content Placeholder 2">
            <a:extLst>
              <a:ext uri="{FF2B5EF4-FFF2-40B4-BE49-F238E27FC236}">
                <a16:creationId xmlns:a16="http://schemas.microsoft.com/office/drawing/2014/main" id="{FDF59264-35EB-DFE8-F7B2-F5759C325778}"/>
              </a:ext>
            </a:extLst>
          </p:cNvPr>
          <p:cNvSpPr txBox="1">
            <a:spLocks/>
          </p:cNvSpPr>
          <p:nvPr/>
        </p:nvSpPr>
        <p:spPr>
          <a:xfrm>
            <a:off x="6085439" y="2332266"/>
            <a:ext cx="5245763" cy="4381841"/>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1800"/>
              </a:spcAft>
            </a:pPr>
            <a:r>
              <a:rPr lang="en-US" sz="2000" dirty="0"/>
              <a:t>Scope of Project: </a:t>
            </a:r>
            <a:endParaRPr lang="en-US" sz="1400" dirty="0"/>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Relocate three stations vulnerable to stormwater flooding</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Design to withstand SLR and storm surge through 2040. </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Provide flood mitigation measures including elevating electrical panels and installing floodproof hatches.</a:t>
            </a:r>
          </a:p>
          <a:p>
            <a:endParaRPr lang="en-US" sz="2000" dirty="0"/>
          </a:p>
          <a:p>
            <a:endParaRPr lang="en-US" sz="2000" dirty="0"/>
          </a:p>
        </p:txBody>
      </p:sp>
      <p:sp>
        <p:nvSpPr>
          <p:cNvPr id="20" name="Content Placeholder 2">
            <a:extLst>
              <a:ext uri="{FF2B5EF4-FFF2-40B4-BE49-F238E27FC236}">
                <a16:creationId xmlns:a16="http://schemas.microsoft.com/office/drawing/2014/main" id="{134E8BAD-650B-64A1-963A-414FE0C2F0CE}"/>
              </a:ext>
            </a:extLst>
          </p:cNvPr>
          <p:cNvSpPr txBox="1">
            <a:spLocks/>
          </p:cNvSpPr>
          <p:nvPr/>
        </p:nvSpPr>
        <p:spPr>
          <a:xfrm>
            <a:off x="12145939" y="2332266"/>
            <a:ext cx="4431349" cy="3420039"/>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spcAft>
                <a:spcPts val="1800"/>
              </a:spcAft>
            </a:pPr>
            <a:r>
              <a:rPr lang="en-US" sz="2000" dirty="0"/>
              <a:t>Funding</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Miami-Dade County </a:t>
            </a:r>
            <a:r>
              <a:rPr lang="en-US" sz="2000" dirty="0">
                <a:solidFill>
                  <a:schemeClr val="tx1">
                    <a:lumMod val="50000"/>
                    <a:lumOff val="50000"/>
                  </a:schemeClr>
                </a:solidFill>
              </a:rPr>
              <a:t>Multi-Year Capital Plan</a:t>
            </a:r>
            <a:r>
              <a:rPr lang="en-US" sz="2000" b="0" dirty="0">
                <a:solidFill>
                  <a:schemeClr val="tx1">
                    <a:lumMod val="50000"/>
                    <a:lumOff val="50000"/>
                  </a:schemeClr>
                </a:solidFill>
              </a:rPr>
              <a:t>: $3,361,000</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FDEP Resilient Florida Grant</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$3,361,000</a:t>
            </a:r>
          </a:p>
          <a:p>
            <a:pPr>
              <a:spcAft>
                <a:spcPts val="1200"/>
              </a:spcAft>
            </a:pPr>
            <a:endParaRPr lang="en-US" sz="2000" dirty="0"/>
          </a:p>
          <a:p>
            <a:endParaRPr lang="en-US" sz="2000" dirty="0"/>
          </a:p>
        </p:txBody>
      </p:sp>
      <p:sp>
        <p:nvSpPr>
          <p:cNvPr id="22" name="Content Placeholder 2">
            <a:extLst>
              <a:ext uri="{FF2B5EF4-FFF2-40B4-BE49-F238E27FC236}">
                <a16:creationId xmlns:a16="http://schemas.microsoft.com/office/drawing/2014/main" id="{43D5338B-70D5-6518-9130-7D7A7B748990}"/>
              </a:ext>
            </a:extLst>
          </p:cNvPr>
          <p:cNvSpPr txBox="1">
            <a:spLocks/>
          </p:cNvSpPr>
          <p:nvPr/>
        </p:nvSpPr>
        <p:spPr>
          <a:xfrm>
            <a:off x="954202" y="2289411"/>
            <a:ext cx="4010451" cy="1829860"/>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Needs Addressed:</a:t>
            </a:r>
          </a:p>
          <a:p>
            <a:endParaRPr lang="en-US" sz="1800" b="0" i="1" dirty="0">
              <a:solidFill>
                <a:schemeClr val="tx1">
                  <a:lumMod val="50000"/>
                  <a:lumOff val="50000"/>
                </a:schemeClr>
              </a:solidFill>
            </a:endParaRPr>
          </a:p>
          <a:p>
            <a:r>
              <a:rPr lang="en-US" sz="2000" dirty="0"/>
              <a:t> </a:t>
            </a:r>
          </a:p>
          <a:p>
            <a:endParaRPr lang="en-US" sz="2000" dirty="0"/>
          </a:p>
          <a:p>
            <a:endParaRPr lang="en-US" sz="2000" dirty="0"/>
          </a:p>
        </p:txBody>
      </p:sp>
      <p:sp>
        <p:nvSpPr>
          <p:cNvPr id="24" name="Content Placeholder 2">
            <a:extLst>
              <a:ext uri="{FF2B5EF4-FFF2-40B4-BE49-F238E27FC236}">
                <a16:creationId xmlns:a16="http://schemas.microsoft.com/office/drawing/2014/main" id="{97556450-FB2B-60BD-F320-423C24598B15}"/>
              </a:ext>
            </a:extLst>
          </p:cNvPr>
          <p:cNvSpPr txBox="1">
            <a:spLocks/>
          </p:cNvSpPr>
          <p:nvPr/>
        </p:nvSpPr>
        <p:spPr>
          <a:xfrm>
            <a:off x="12145939" y="4952442"/>
            <a:ext cx="5245763" cy="1470787"/>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nSpc>
                <a:spcPct val="100000"/>
              </a:lnSpc>
              <a:spcAft>
                <a:spcPts val="600"/>
              </a:spcAft>
            </a:pPr>
            <a:r>
              <a:rPr lang="en-US" sz="2000" dirty="0"/>
              <a:t>Status</a:t>
            </a:r>
          </a:p>
          <a:p>
            <a:pPr marL="1085850" indent="-1085850"/>
            <a:r>
              <a:rPr lang="en-US" sz="2000" b="0" dirty="0">
                <a:solidFill>
                  <a:schemeClr val="tx1">
                    <a:lumMod val="50000"/>
                    <a:lumOff val="50000"/>
                  </a:schemeClr>
                </a:solidFill>
              </a:rPr>
              <a:t>Finalizing Workplan</a:t>
            </a:r>
          </a:p>
          <a:p>
            <a:pPr marL="1085850" indent="-1085850"/>
            <a:r>
              <a:rPr lang="en-US" sz="2000" b="0" dirty="0">
                <a:solidFill>
                  <a:schemeClr val="tx1">
                    <a:lumMod val="50000"/>
                    <a:lumOff val="50000"/>
                  </a:schemeClr>
                </a:solidFill>
              </a:rPr>
              <a:t>In Procurement</a:t>
            </a:r>
          </a:p>
          <a:p>
            <a:endParaRPr lang="en-US" sz="2000" dirty="0"/>
          </a:p>
        </p:txBody>
      </p:sp>
      <p:pic>
        <p:nvPicPr>
          <p:cNvPr id="28" name="Picture 2" descr="Picture 1, Picture">
            <a:extLst>
              <a:ext uri="{FF2B5EF4-FFF2-40B4-BE49-F238E27FC236}">
                <a16:creationId xmlns:a16="http://schemas.microsoft.com/office/drawing/2014/main" id="{EF04F974-4F19-210C-AE88-3DA49033F5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92"/>
          <a:stretch>
            <a:fillRect/>
          </a:stretch>
        </p:blipFill>
        <p:spPr bwMode="auto">
          <a:xfrm>
            <a:off x="662926" y="3328788"/>
            <a:ext cx="4999915" cy="334512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9" name="Picture 4" descr="Picture 2, Picture">
            <a:extLst>
              <a:ext uri="{FF2B5EF4-FFF2-40B4-BE49-F238E27FC236}">
                <a16:creationId xmlns:a16="http://schemas.microsoft.com/office/drawing/2014/main" id="{4784A845-649E-34B1-8651-5D605F2268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5825" y="6187410"/>
            <a:ext cx="5064243" cy="379818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 name="Picture 6" descr="Picture 5, Picture">
            <a:extLst>
              <a:ext uri="{FF2B5EF4-FFF2-40B4-BE49-F238E27FC236}">
                <a16:creationId xmlns:a16="http://schemas.microsoft.com/office/drawing/2014/main" id="{46BE266D-2A59-C840-4FDD-EA1628933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2666" y="6219141"/>
            <a:ext cx="4979624" cy="373471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1" name="TextBox 6">
            <a:extLst>
              <a:ext uri="{FF2B5EF4-FFF2-40B4-BE49-F238E27FC236}">
                <a16:creationId xmlns:a16="http://schemas.microsoft.com/office/drawing/2014/main" id="{AEDCDAEF-4E04-8981-51F5-8855EB153743}"/>
              </a:ext>
            </a:extLst>
          </p:cNvPr>
          <p:cNvSpPr txBox="1"/>
          <p:nvPr/>
        </p:nvSpPr>
        <p:spPr>
          <a:xfrm>
            <a:off x="14924888" y="7262567"/>
            <a:ext cx="3215198" cy="2691293"/>
          </a:xfrm>
          <a:prstGeom prst="rect">
            <a:avLst/>
          </a:prstGeom>
        </p:spPr>
        <p:txBody>
          <a:bodyPr vert="horz" lIns="91440" tIns="45720" rIns="91440" bIns="45720" rtlCol="0" anchor="ctr">
            <a:normAutofit/>
          </a:bodyPr>
          <a:lstStyle/>
          <a:p>
            <a:pPr lvl="0" algn="ctr">
              <a:lnSpc>
                <a:spcPct val="150000"/>
              </a:lnSpc>
              <a:spcAft>
                <a:spcPts val="600"/>
              </a:spcAft>
            </a:pPr>
            <a:r>
              <a:rPr lang="en-US" i="1" u="none" strike="noStrike" kern="1200" spc="61" dirty="0">
                <a:solidFill>
                  <a:schemeClr val="bg1"/>
                </a:solidFill>
                <a:latin typeface="+mn-lt"/>
                <a:ea typeface="+mn-ea"/>
                <a:cs typeface="+mn-cs"/>
                <a:sym typeface="Montserrat"/>
              </a:rPr>
              <a:t>Prioritization: Past events, </a:t>
            </a:r>
            <a:r>
              <a:rPr lang="en-US" i="1" spc="61" dirty="0">
                <a:solidFill>
                  <a:schemeClr val="bg1"/>
                </a:solidFill>
                <a:sym typeface="Montserrat"/>
              </a:rPr>
              <a:t>p</a:t>
            </a:r>
            <a:r>
              <a:rPr lang="en-US" i="1" u="none" strike="noStrike" kern="1200" spc="61" dirty="0">
                <a:solidFill>
                  <a:schemeClr val="bg1"/>
                </a:solidFill>
                <a:latin typeface="+mn-lt"/>
                <a:ea typeface="+mn-ea"/>
                <a:cs typeface="+mn-cs"/>
                <a:sym typeface="Montserrat"/>
              </a:rPr>
              <a:t>hotos </a:t>
            </a:r>
            <a:r>
              <a:rPr lang="en-US" i="1" spc="61" dirty="0">
                <a:solidFill>
                  <a:schemeClr val="bg1"/>
                </a:solidFill>
                <a:sym typeface="Montserrat"/>
              </a:rPr>
              <a:t>of impacts from </a:t>
            </a:r>
          </a:p>
          <a:p>
            <a:pPr lvl="0" algn="ctr">
              <a:lnSpc>
                <a:spcPct val="150000"/>
              </a:lnSpc>
              <a:spcAft>
                <a:spcPts val="600"/>
              </a:spcAft>
            </a:pPr>
            <a:r>
              <a:rPr lang="en-US" i="1" u="none" strike="noStrike" kern="1200" spc="61" dirty="0">
                <a:solidFill>
                  <a:schemeClr val="bg1"/>
                </a:solidFill>
                <a:latin typeface="+mn-lt"/>
                <a:ea typeface="+mn-ea"/>
                <a:cs typeface="+mn-cs"/>
                <a:sym typeface="Montserrat"/>
              </a:rPr>
              <a:t>Tropical Storm Eta (‘20) </a:t>
            </a:r>
            <a:r>
              <a:rPr lang="en-US" i="1" spc="61" dirty="0">
                <a:solidFill>
                  <a:schemeClr val="bg1"/>
                </a:solidFill>
                <a:sym typeface="Montserrat"/>
              </a:rPr>
              <a:t>and</a:t>
            </a:r>
            <a:r>
              <a:rPr lang="en-US" i="1" u="none" strike="noStrike" kern="1200" spc="61" dirty="0">
                <a:solidFill>
                  <a:schemeClr val="bg1"/>
                </a:solidFill>
                <a:latin typeface="+mn-lt"/>
                <a:ea typeface="+mn-ea"/>
                <a:cs typeface="+mn-cs"/>
                <a:sym typeface="Montserrat"/>
              </a:rPr>
              <a:t> Tropical Storm Alex (‘22) </a:t>
            </a:r>
          </a:p>
          <a:p>
            <a:pPr lvl="0" algn="ctr">
              <a:lnSpc>
                <a:spcPct val="150000"/>
              </a:lnSpc>
              <a:spcAft>
                <a:spcPts val="600"/>
              </a:spcAft>
            </a:pPr>
            <a:r>
              <a:rPr lang="en-US" i="1" spc="61" dirty="0">
                <a:solidFill>
                  <a:schemeClr val="bg1"/>
                </a:solidFill>
                <a:sym typeface="Montserrat"/>
              </a:rPr>
              <a:t>Flood vulnerability analysis of ~1,000 pump stations</a:t>
            </a:r>
            <a:endParaRPr lang="en-US" i="1" u="none" strike="noStrike" kern="1200" spc="61" dirty="0">
              <a:solidFill>
                <a:schemeClr val="bg1"/>
              </a:solidFill>
              <a:latin typeface="+mn-lt"/>
              <a:ea typeface="+mn-ea"/>
              <a:cs typeface="+mn-cs"/>
              <a:sym typeface="Montserrat"/>
            </a:endParaRPr>
          </a:p>
        </p:txBody>
      </p:sp>
    </p:spTree>
    <p:extLst>
      <p:ext uri="{BB962C8B-B14F-4D97-AF65-F5344CB8AC3E}">
        <p14:creationId xmlns:p14="http://schemas.microsoft.com/office/powerpoint/2010/main" val="4064543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57AEE-91FF-8F5D-91E4-4CBFC698D629}"/>
            </a:ext>
          </a:extLst>
        </p:cNvPr>
        <p:cNvGrpSpPr/>
        <p:nvPr/>
      </p:nvGrpSpPr>
      <p:grpSpPr>
        <a:xfrm>
          <a:off x="0" y="0"/>
          <a:ext cx="0" cy="0"/>
          <a:chOff x="0" y="0"/>
          <a:chExt cx="0" cy="0"/>
        </a:xfrm>
      </p:grpSpPr>
      <p:grpSp>
        <p:nvGrpSpPr>
          <p:cNvPr id="15" name="Group 34">
            <a:extLst>
              <a:ext uri="{FF2B5EF4-FFF2-40B4-BE49-F238E27FC236}">
                <a16:creationId xmlns:a16="http://schemas.microsoft.com/office/drawing/2014/main" id="{6AFE4D93-2068-D716-33F7-C3DA51E14EC4}"/>
              </a:ext>
            </a:extLst>
          </p:cNvPr>
          <p:cNvGrpSpPr/>
          <p:nvPr/>
        </p:nvGrpSpPr>
        <p:grpSpPr>
          <a:xfrm>
            <a:off x="14649052" y="-800184"/>
            <a:ext cx="3957167" cy="3957167"/>
            <a:chOff x="0" y="0"/>
            <a:chExt cx="812800" cy="812800"/>
          </a:xfrm>
        </p:grpSpPr>
        <p:sp>
          <p:nvSpPr>
            <p:cNvPr id="16" name="Freeform 35">
              <a:extLst>
                <a:ext uri="{FF2B5EF4-FFF2-40B4-BE49-F238E27FC236}">
                  <a16:creationId xmlns:a16="http://schemas.microsoft.com/office/drawing/2014/main" id="{F0E3653F-CC4B-342A-9DED-D62D475677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7" name="TextBox 36">
              <a:extLst>
                <a:ext uri="{FF2B5EF4-FFF2-40B4-BE49-F238E27FC236}">
                  <a16:creationId xmlns:a16="http://schemas.microsoft.com/office/drawing/2014/main" id="{AE6A6190-CE07-603D-E8CB-FE7DF10588DC}"/>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32" name="Group 34">
            <a:extLst>
              <a:ext uri="{FF2B5EF4-FFF2-40B4-BE49-F238E27FC236}">
                <a16:creationId xmlns:a16="http://schemas.microsoft.com/office/drawing/2014/main" id="{1BAF0660-CD5C-3B7D-3891-1D853DB5B1AA}"/>
              </a:ext>
            </a:extLst>
          </p:cNvPr>
          <p:cNvGrpSpPr/>
          <p:nvPr/>
        </p:nvGrpSpPr>
        <p:grpSpPr>
          <a:xfrm>
            <a:off x="14799279" y="7152748"/>
            <a:ext cx="3957167" cy="3957167"/>
            <a:chOff x="0" y="0"/>
            <a:chExt cx="812800" cy="812800"/>
          </a:xfrm>
        </p:grpSpPr>
        <p:sp>
          <p:nvSpPr>
            <p:cNvPr id="33" name="Freeform 35">
              <a:extLst>
                <a:ext uri="{FF2B5EF4-FFF2-40B4-BE49-F238E27FC236}">
                  <a16:creationId xmlns:a16="http://schemas.microsoft.com/office/drawing/2014/main" id="{051D60FE-D513-77AE-89AC-0D08ED7D01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34" name="TextBox 36">
              <a:extLst>
                <a:ext uri="{FF2B5EF4-FFF2-40B4-BE49-F238E27FC236}">
                  <a16:creationId xmlns:a16="http://schemas.microsoft.com/office/drawing/2014/main" id="{05F1839C-B4AF-94C6-638C-2477C4376A61}"/>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4" name="TextBox 4">
            <a:extLst>
              <a:ext uri="{FF2B5EF4-FFF2-40B4-BE49-F238E27FC236}">
                <a16:creationId xmlns:a16="http://schemas.microsoft.com/office/drawing/2014/main" id="{535B708C-8FD1-085E-93F7-32BBC2B5E05B}"/>
              </a:ext>
            </a:extLst>
          </p:cNvPr>
          <p:cNvSpPr txBox="1"/>
          <p:nvPr/>
        </p:nvSpPr>
        <p:spPr>
          <a:xfrm>
            <a:off x="1028700" y="561975"/>
            <a:ext cx="12915900" cy="906017"/>
          </a:xfrm>
          <a:prstGeom prst="rect">
            <a:avLst/>
          </a:prstGeom>
        </p:spPr>
        <p:txBody>
          <a:bodyPr wrap="square" lIns="0" tIns="0" rIns="0" bIns="0" rtlCol="0" anchor="t">
            <a:spAutoFit/>
          </a:bodyPr>
          <a:lstStyle/>
          <a:p>
            <a:pPr marL="0" lvl="0" indent="0" algn="l">
              <a:lnSpc>
                <a:spcPts val="7358"/>
              </a:lnSpc>
              <a:spcBef>
                <a:spcPct val="0"/>
              </a:spcBef>
            </a:pPr>
            <a:r>
              <a:rPr lang="en-US" sz="6131" b="1" spc="220" dirty="0">
                <a:solidFill>
                  <a:srgbClr val="2A2E3A"/>
                </a:solidFill>
                <a:latin typeface="Montserrat Bold"/>
                <a:ea typeface="Montserrat Bold"/>
                <a:cs typeface="Montserrat Bold"/>
                <a:sym typeface="Montserrat Bold"/>
              </a:rPr>
              <a:t>Project Overview</a:t>
            </a:r>
          </a:p>
        </p:txBody>
      </p:sp>
      <p:grpSp>
        <p:nvGrpSpPr>
          <p:cNvPr id="5" name="Group 5">
            <a:extLst>
              <a:ext uri="{FF2B5EF4-FFF2-40B4-BE49-F238E27FC236}">
                <a16:creationId xmlns:a16="http://schemas.microsoft.com/office/drawing/2014/main" id="{45A19D16-4F34-2159-B1C8-A5593E037058}"/>
              </a:ext>
            </a:extLst>
          </p:cNvPr>
          <p:cNvGrpSpPr/>
          <p:nvPr/>
        </p:nvGrpSpPr>
        <p:grpSpPr>
          <a:xfrm>
            <a:off x="-2001494" y="8323039"/>
            <a:ext cx="4723978" cy="4723978"/>
            <a:chOff x="0" y="0"/>
            <a:chExt cx="812800" cy="812800"/>
          </a:xfrm>
        </p:grpSpPr>
        <p:sp>
          <p:nvSpPr>
            <p:cNvPr id="6" name="Freeform 6">
              <a:extLst>
                <a:ext uri="{FF2B5EF4-FFF2-40B4-BE49-F238E27FC236}">
                  <a16:creationId xmlns:a16="http://schemas.microsoft.com/office/drawing/2014/main" id="{18B2AC2F-8FC1-CC55-7AC8-A3F9A7879D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txBody>
            <a:bodyPr/>
            <a:lstStyle/>
            <a:p>
              <a:endParaRPr lang="en-US" dirty="0"/>
            </a:p>
          </p:txBody>
        </p:sp>
        <p:sp>
          <p:nvSpPr>
            <p:cNvPr id="7" name="TextBox 7">
              <a:extLst>
                <a:ext uri="{FF2B5EF4-FFF2-40B4-BE49-F238E27FC236}">
                  <a16:creationId xmlns:a16="http://schemas.microsoft.com/office/drawing/2014/main" id="{2DABBD6D-B579-2BAC-F4B8-52B8EC099F34}"/>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18" name="Group 47">
            <a:extLst>
              <a:ext uri="{FF2B5EF4-FFF2-40B4-BE49-F238E27FC236}">
                <a16:creationId xmlns:a16="http://schemas.microsoft.com/office/drawing/2014/main" id="{31C2950B-79E6-FC7D-A79B-F769F1E54DC0}"/>
              </a:ext>
            </a:extLst>
          </p:cNvPr>
          <p:cNvGrpSpPr/>
          <p:nvPr/>
        </p:nvGrpSpPr>
        <p:grpSpPr>
          <a:xfrm>
            <a:off x="-384892" y="-572198"/>
            <a:ext cx="1490773" cy="1490773"/>
            <a:chOff x="0" y="0"/>
            <a:chExt cx="812800" cy="812800"/>
          </a:xfrm>
        </p:grpSpPr>
        <p:sp>
          <p:nvSpPr>
            <p:cNvPr id="19" name="Freeform 48">
              <a:extLst>
                <a:ext uri="{FF2B5EF4-FFF2-40B4-BE49-F238E27FC236}">
                  <a16:creationId xmlns:a16="http://schemas.microsoft.com/office/drawing/2014/main" id="{06DCC910-8F44-A8C9-406D-9A1069CD4DD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21" name="TextBox 49">
              <a:extLst>
                <a:ext uri="{FF2B5EF4-FFF2-40B4-BE49-F238E27FC236}">
                  <a16:creationId xmlns:a16="http://schemas.microsoft.com/office/drawing/2014/main" id="{8028A1E7-C50F-472C-7119-32D79BDEDEE2}"/>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13" name="TextBox 4">
            <a:extLst>
              <a:ext uri="{FF2B5EF4-FFF2-40B4-BE49-F238E27FC236}">
                <a16:creationId xmlns:a16="http://schemas.microsoft.com/office/drawing/2014/main" id="{53E67F00-0E6A-7090-BB24-791C924BE164}"/>
              </a:ext>
            </a:extLst>
          </p:cNvPr>
          <p:cNvSpPr txBox="1"/>
          <p:nvPr/>
        </p:nvSpPr>
        <p:spPr>
          <a:xfrm>
            <a:off x="797558" y="1736512"/>
            <a:ext cx="14868958" cy="371897"/>
          </a:xfrm>
          <a:prstGeom prst="rect">
            <a:avLst/>
          </a:prstGeom>
        </p:spPr>
        <p:txBody>
          <a:bodyPr wrap="square" lIns="0" tIns="0" rIns="0" bIns="0" rtlCol="0" anchor="t">
            <a:spAutoFit/>
          </a:bodyPr>
          <a:lstStyle>
            <a:defPPr>
              <a:defRPr lang="en-US"/>
            </a:defPPr>
            <a:lvl1pPr lvl="0" indent="0">
              <a:lnSpc>
                <a:spcPts val="2891"/>
              </a:lnSpc>
              <a:spcBef>
                <a:spcPct val="0"/>
              </a:spcBef>
              <a:defRPr sz="3500" b="1" u="none" strike="noStrike" spc="45">
                <a:solidFill>
                  <a:schemeClr val="accent3">
                    <a:lumMod val="75000"/>
                  </a:schemeClr>
                </a:solidFill>
                <a:latin typeface="Montserrat"/>
                <a:ea typeface="Montserrat"/>
                <a:cs typeface="Montserrat"/>
              </a:defRPr>
            </a:lvl1pPr>
          </a:lstStyle>
          <a:p>
            <a:r>
              <a:rPr lang="en-US" sz="2800" dirty="0">
                <a:sym typeface="Montserrat Bold"/>
              </a:rPr>
              <a:t> ​25SRP13​:  Real-time Flow Metering of the Sewer Collection System </a:t>
            </a:r>
          </a:p>
        </p:txBody>
      </p:sp>
      <p:sp>
        <p:nvSpPr>
          <p:cNvPr id="14" name="Content Placeholder 2">
            <a:extLst>
              <a:ext uri="{FF2B5EF4-FFF2-40B4-BE49-F238E27FC236}">
                <a16:creationId xmlns:a16="http://schemas.microsoft.com/office/drawing/2014/main" id="{974F03E5-6A64-87E7-932F-545FB1513FC3}"/>
              </a:ext>
            </a:extLst>
          </p:cNvPr>
          <p:cNvSpPr txBox="1">
            <a:spLocks/>
          </p:cNvSpPr>
          <p:nvPr/>
        </p:nvSpPr>
        <p:spPr>
          <a:xfrm>
            <a:off x="5705703" y="2376706"/>
            <a:ext cx="5245763" cy="1560555"/>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1800"/>
              </a:spcAft>
            </a:pPr>
            <a:r>
              <a:rPr lang="en-US" sz="2000" dirty="0"/>
              <a:t>Scope of Project: </a:t>
            </a:r>
            <a:endParaRPr lang="en-US" sz="1400" dirty="0"/>
          </a:p>
          <a:p>
            <a:pPr marL="342900" indent="-342900">
              <a:lnSpc>
                <a:spcPct val="100000"/>
              </a:lnSpc>
              <a:buFont typeface="Arial" panose="020B0604020202020204" pitchFamily="34" charset="0"/>
              <a:buChar char="•"/>
            </a:pPr>
            <a:r>
              <a:rPr lang="en-US" sz="2000" b="0" dirty="0">
                <a:solidFill>
                  <a:schemeClr val="tx1">
                    <a:lumMod val="50000"/>
                    <a:lumOff val="50000"/>
                  </a:schemeClr>
                </a:solidFill>
                <a:sym typeface="Montserrat Bold"/>
              </a:rPr>
              <a:t>Install ~50 additional flow meters to a network of 240 meters</a:t>
            </a:r>
          </a:p>
          <a:p>
            <a:endParaRPr lang="en-US" sz="2000" dirty="0"/>
          </a:p>
        </p:txBody>
      </p:sp>
      <p:sp>
        <p:nvSpPr>
          <p:cNvPr id="20" name="Content Placeholder 2">
            <a:extLst>
              <a:ext uri="{FF2B5EF4-FFF2-40B4-BE49-F238E27FC236}">
                <a16:creationId xmlns:a16="http://schemas.microsoft.com/office/drawing/2014/main" id="{DCB54E44-90C8-61DE-677D-4E99BB16931B}"/>
              </a:ext>
            </a:extLst>
          </p:cNvPr>
          <p:cNvSpPr txBox="1">
            <a:spLocks/>
          </p:cNvSpPr>
          <p:nvPr/>
        </p:nvSpPr>
        <p:spPr>
          <a:xfrm>
            <a:off x="11918676" y="2464736"/>
            <a:ext cx="4431349" cy="3266151"/>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spcAft>
                <a:spcPts val="1800"/>
              </a:spcAft>
            </a:pPr>
            <a:r>
              <a:rPr lang="en-US" sz="2000" dirty="0"/>
              <a:t>Funding</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Miami-Dade County </a:t>
            </a:r>
            <a:r>
              <a:rPr lang="en-US" sz="2000" dirty="0">
                <a:solidFill>
                  <a:schemeClr val="tx1">
                    <a:lumMod val="50000"/>
                    <a:lumOff val="50000"/>
                  </a:schemeClr>
                </a:solidFill>
              </a:rPr>
              <a:t>Multi-Year Capital Plan</a:t>
            </a:r>
            <a:r>
              <a:rPr lang="en-US" sz="2000" b="0" dirty="0">
                <a:solidFill>
                  <a:schemeClr val="tx1">
                    <a:lumMod val="50000"/>
                    <a:lumOff val="50000"/>
                  </a:schemeClr>
                </a:solidFill>
              </a:rPr>
              <a:t>: $500,000</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FDEP Resilient Florida Grant: $500,000</a:t>
            </a:r>
          </a:p>
          <a:p>
            <a:pPr>
              <a:spcAft>
                <a:spcPts val="1200"/>
              </a:spcAft>
            </a:pPr>
            <a:endParaRPr lang="en-US" sz="2000" dirty="0"/>
          </a:p>
          <a:p>
            <a:endParaRPr lang="en-US" sz="2000" dirty="0"/>
          </a:p>
        </p:txBody>
      </p:sp>
      <p:sp>
        <p:nvSpPr>
          <p:cNvPr id="22" name="Content Placeholder 2">
            <a:extLst>
              <a:ext uri="{FF2B5EF4-FFF2-40B4-BE49-F238E27FC236}">
                <a16:creationId xmlns:a16="http://schemas.microsoft.com/office/drawing/2014/main" id="{7EC5E511-F256-9C5D-8EDB-F229375F2942}"/>
              </a:ext>
            </a:extLst>
          </p:cNvPr>
          <p:cNvSpPr txBox="1">
            <a:spLocks/>
          </p:cNvSpPr>
          <p:nvPr/>
        </p:nvSpPr>
        <p:spPr>
          <a:xfrm>
            <a:off x="915372" y="2363184"/>
            <a:ext cx="4576492" cy="7036413"/>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Needs Addressed:</a:t>
            </a:r>
          </a:p>
          <a:p>
            <a:endParaRPr lang="en-US" sz="1800" b="0" i="1" dirty="0">
              <a:solidFill>
                <a:schemeClr val="tx1">
                  <a:lumMod val="50000"/>
                  <a:lumOff val="50000"/>
                </a:schemeClr>
              </a:solidFill>
            </a:endParaRPr>
          </a:p>
          <a:p>
            <a:pPr marL="285750" indent="-285750">
              <a:buFont typeface="Arial" panose="020B0604020202020204" pitchFamily="34" charset="0"/>
              <a:buChar char="•"/>
            </a:pPr>
            <a:r>
              <a:rPr lang="en-US" sz="1800" b="0" i="1" dirty="0">
                <a:solidFill>
                  <a:schemeClr val="tx1">
                    <a:lumMod val="50000"/>
                    <a:lumOff val="50000"/>
                  </a:schemeClr>
                </a:solidFill>
              </a:rPr>
              <a:t>Stormwater enters the sewer collection system exceeding design capacities, which can cause sanitary sewer overflows.</a:t>
            </a:r>
          </a:p>
          <a:p>
            <a:pPr marL="285750" indent="-285750">
              <a:buFont typeface="Arial" panose="020B0604020202020204" pitchFamily="34" charset="0"/>
              <a:buChar char="•"/>
            </a:pPr>
            <a:r>
              <a:rPr lang="en-US" sz="1800" b="0" i="1" dirty="0">
                <a:solidFill>
                  <a:schemeClr val="tx1">
                    <a:lumMod val="50000"/>
                    <a:lumOff val="50000"/>
                  </a:schemeClr>
                </a:solidFill>
              </a:rPr>
              <a:t>Flow meters monitor levels to prevent overflows and optimize pump operations.</a:t>
            </a:r>
          </a:p>
          <a:p>
            <a:pPr marL="285750" indent="-285750">
              <a:buFont typeface="Arial" panose="020B0604020202020204" pitchFamily="34" charset="0"/>
              <a:buChar char="•"/>
            </a:pPr>
            <a:r>
              <a:rPr lang="en-US" sz="1800" b="0" i="1" dirty="0">
                <a:solidFill>
                  <a:schemeClr val="tx1">
                    <a:lumMod val="50000"/>
                    <a:lumOff val="50000"/>
                  </a:schemeClr>
                </a:solidFill>
              </a:rPr>
              <a:t>The system alerts staff to flow anomalies or equipment failures</a:t>
            </a:r>
          </a:p>
          <a:p>
            <a:pPr marL="285750" indent="-285750">
              <a:buFont typeface="Arial" panose="020B0604020202020204" pitchFamily="34" charset="0"/>
              <a:buChar char="•"/>
            </a:pPr>
            <a:r>
              <a:rPr lang="en-US" sz="1800" b="0" dirty="0">
                <a:solidFill>
                  <a:schemeClr val="tx1">
                    <a:lumMod val="50000"/>
                    <a:lumOff val="50000"/>
                  </a:schemeClr>
                </a:solidFill>
                <a:sym typeface="Montserrat Bold"/>
              </a:rPr>
              <a:t>Data characterizes the inflow and infiltration (I&amp;I) in basins to understand capacities and conditions</a:t>
            </a:r>
            <a:endParaRPr lang="en-US" sz="1800" b="0" i="1" dirty="0">
              <a:solidFill>
                <a:schemeClr val="tx1">
                  <a:lumMod val="50000"/>
                  <a:lumOff val="50000"/>
                </a:schemeClr>
              </a:solidFill>
            </a:endParaRPr>
          </a:p>
          <a:p>
            <a:endParaRPr lang="en-US" sz="1800" b="0" i="1" dirty="0">
              <a:solidFill>
                <a:schemeClr val="tx1">
                  <a:lumMod val="50000"/>
                  <a:lumOff val="50000"/>
                </a:schemeClr>
              </a:solidFill>
            </a:endParaRPr>
          </a:p>
          <a:p>
            <a:r>
              <a:rPr lang="en-US" sz="2000" dirty="0"/>
              <a:t> </a:t>
            </a:r>
          </a:p>
          <a:p>
            <a:endParaRPr lang="en-US" sz="2000" dirty="0"/>
          </a:p>
          <a:p>
            <a:endParaRPr lang="en-US" sz="2000" dirty="0"/>
          </a:p>
        </p:txBody>
      </p:sp>
      <p:sp>
        <p:nvSpPr>
          <p:cNvPr id="24" name="Content Placeholder 2">
            <a:extLst>
              <a:ext uri="{FF2B5EF4-FFF2-40B4-BE49-F238E27FC236}">
                <a16:creationId xmlns:a16="http://schemas.microsoft.com/office/drawing/2014/main" id="{15C4980F-F73A-023B-4A2C-BD5D347D7A5D}"/>
              </a:ext>
            </a:extLst>
          </p:cNvPr>
          <p:cNvSpPr txBox="1">
            <a:spLocks/>
          </p:cNvSpPr>
          <p:nvPr/>
        </p:nvSpPr>
        <p:spPr>
          <a:xfrm>
            <a:off x="11918676" y="4912077"/>
            <a:ext cx="5245763" cy="1252779"/>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nSpc>
                <a:spcPct val="100000"/>
              </a:lnSpc>
              <a:spcAft>
                <a:spcPts val="1800"/>
              </a:spcAft>
            </a:pPr>
            <a:r>
              <a:rPr lang="en-US" sz="2000" dirty="0"/>
              <a:t>Status</a:t>
            </a:r>
          </a:p>
          <a:p>
            <a:pPr marL="1085850" indent="-1085850"/>
            <a:r>
              <a:rPr lang="en-US" sz="2000" b="0" dirty="0">
                <a:solidFill>
                  <a:schemeClr val="tx1">
                    <a:lumMod val="50000"/>
                    <a:lumOff val="50000"/>
                  </a:schemeClr>
                </a:solidFill>
              </a:rPr>
              <a:t>Finalizing Workplan</a:t>
            </a:r>
          </a:p>
          <a:p>
            <a:endParaRPr lang="en-US" sz="2000" dirty="0"/>
          </a:p>
        </p:txBody>
      </p:sp>
      <p:pic>
        <p:nvPicPr>
          <p:cNvPr id="10" name="Picture 1">
            <a:extLst>
              <a:ext uri="{FF2B5EF4-FFF2-40B4-BE49-F238E27FC236}">
                <a16:creationId xmlns:a16="http://schemas.microsoft.com/office/drawing/2014/main" id="{EE6A20D4-35CF-BB25-093A-7A5BFEF49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52" t="24962" r="42"/>
          <a:stretch/>
        </p:blipFill>
        <p:spPr bwMode="auto">
          <a:xfrm>
            <a:off x="5665895" y="3742419"/>
            <a:ext cx="6038942" cy="526158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FEE82B0F-1BD4-78CE-B94D-B88A73EEB903}"/>
              </a:ext>
            </a:extLst>
          </p:cNvPr>
          <p:cNvSpPr txBox="1"/>
          <p:nvPr/>
        </p:nvSpPr>
        <p:spPr>
          <a:xfrm>
            <a:off x="14827972" y="8246738"/>
            <a:ext cx="3498631" cy="236988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1200"/>
              </a:spcAft>
              <a:buClrTx/>
              <a:buSzTx/>
              <a:tabLst/>
              <a:defRPr/>
            </a:pPr>
            <a:r>
              <a:rPr kumimoji="0" lang="en-US" sz="2400" b="0" i="1" u="none" strike="noStrike" kern="1200" cap="none" spc="0" normalizeH="0" baseline="0" noProof="0" dirty="0">
                <a:ln>
                  <a:noFill/>
                </a:ln>
                <a:solidFill>
                  <a:schemeClr val="bg1"/>
                </a:solidFill>
                <a:effectLst/>
                <a:uLnTx/>
                <a:uFillTx/>
                <a:latin typeface="Calibri"/>
                <a:ea typeface="+mn-ea"/>
                <a:cs typeface="+mn-cs"/>
              </a:rPr>
              <a:t>Responded to over 900 alerts since 2024</a:t>
            </a:r>
          </a:p>
          <a:p>
            <a:pPr algn="ctr">
              <a:spcAft>
                <a:spcPts val="1200"/>
              </a:spcAft>
              <a:defRPr/>
            </a:pPr>
            <a:r>
              <a:rPr lang="en-US" sz="2400" i="1" dirty="0">
                <a:solidFill>
                  <a:schemeClr val="bg1"/>
                </a:solidFill>
              </a:rPr>
              <a:t>Significant reduction in SSO</a:t>
            </a:r>
            <a:r>
              <a:rPr lang="en-US" sz="2800" i="1" dirty="0">
                <a:solidFill>
                  <a:schemeClr val="bg1"/>
                </a:solidFill>
              </a:rPr>
              <a:t>s </a:t>
            </a: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800" b="0" i="1" u="none" strike="noStrike" kern="1200" cap="none" spc="0" normalizeH="0" baseline="0" noProof="0" dirty="0">
              <a:ln>
                <a:noFill/>
              </a:ln>
              <a:solidFill>
                <a:schemeClr val="bg1"/>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2DB797CB-4406-3E58-D316-BCDE8FD01D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7" t="28904" r="61411" b="28523"/>
          <a:stretch/>
        </p:blipFill>
        <p:spPr bwMode="auto">
          <a:xfrm>
            <a:off x="10477532" y="6148352"/>
            <a:ext cx="3641964" cy="380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8B040A3E-270B-7160-3A7D-003341138C22}"/>
              </a:ext>
            </a:extLst>
          </p:cNvPr>
          <p:cNvPicPr>
            <a:picLocks noChangeAspect="1"/>
          </p:cNvPicPr>
          <p:nvPr/>
        </p:nvPicPr>
        <p:blipFill>
          <a:blip r:embed="rId4"/>
          <a:srcRect b="79606"/>
          <a:stretch/>
        </p:blipFill>
        <p:spPr>
          <a:xfrm>
            <a:off x="8118654" y="8323039"/>
            <a:ext cx="3957167" cy="1756459"/>
          </a:xfrm>
          <a:prstGeom prst="rect">
            <a:avLst/>
          </a:prstGeom>
        </p:spPr>
      </p:pic>
      <p:grpSp>
        <p:nvGrpSpPr>
          <p:cNvPr id="42" name="Group 41">
            <a:extLst>
              <a:ext uri="{FF2B5EF4-FFF2-40B4-BE49-F238E27FC236}">
                <a16:creationId xmlns:a16="http://schemas.microsoft.com/office/drawing/2014/main" id="{886A4A02-E5C2-130F-5F94-BF31A6B1ADFD}"/>
              </a:ext>
            </a:extLst>
          </p:cNvPr>
          <p:cNvGrpSpPr/>
          <p:nvPr/>
        </p:nvGrpSpPr>
        <p:grpSpPr>
          <a:xfrm>
            <a:off x="15042959" y="321610"/>
            <a:ext cx="3068655" cy="1917910"/>
            <a:chOff x="15042959" y="321610"/>
            <a:chExt cx="3068655" cy="1917910"/>
          </a:xfrm>
        </p:grpSpPr>
        <p:pic>
          <p:nvPicPr>
            <p:cNvPr id="1026" name="Picture 2" descr="Equipment in a Steel Mill. Metal Smelting Stock Vector - Illustration ...">
              <a:extLst>
                <a:ext uri="{FF2B5EF4-FFF2-40B4-BE49-F238E27FC236}">
                  <a16:creationId xmlns:a16="http://schemas.microsoft.com/office/drawing/2014/main" id="{11E4876F-6288-C4CC-E5CB-F03DD123FD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42959" y="321610"/>
              <a:ext cx="3068655" cy="191791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Sewer meter: purpose, types, selection criteria and price">
              <a:extLst>
                <a:ext uri="{FF2B5EF4-FFF2-40B4-BE49-F238E27FC236}">
                  <a16:creationId xmlns:a16="http://schemas.microsoft.com/office/drawing/2014/main" id="{D8887863-A4DE-3832-0638-596ED7A1741D}"/>
                </a:ext>
              </a:extLst>
            </p:cNvPr>
            <p:cNvPicPr>
              <a:picLocks noChangeAspect="1"/>
            </p:cNvPicPr>
            <p:nvPr/>
          </p:nvPicPr>
          <p:blipFill rotWithShape="1">
            <a:blip r:embed="rId6">
              <a:extLst>
                <a:ext uri="{28A0092B-C50C-407E-A947-70E740481C1C}">
                  <a14:useLocalDpi xmlns:a14="http://schemas.microsoft.com/office/drawing/2010/main" val="0"/>
                </a:ext>
              </a:extLst>
            </a:blip>
            <a:srcRect l="38439" t="69986" r="49768" b="18795"/>
            <a:stretch>
              <a:fillRect/>
            </a:stretch>
          </p:blipFill>
          <p:spPr bwMode="auto">
            <a:xfrm>
              <a:off x="15944669" y="1416358"/>
              <a:ext cx="1265234" cy="535902"/>
            </a:xfrm>
            <a:prstGeom prst="rect">
              <a:avLst/>
            </a:prstGeom>
            <a:noFill/>
            <a:extLst>
              <a:ext uri="{909E8E84-426E-40DD-AFC4-6F175D3DCCD1}">
                <a14:hiddenFill xmlns:a14="http://schemas.microsoft.com/office/drawing/2010/main">
                  <a:solidFill>
                    <a:srgbClr val="FFFFFF"/>
                  </a:solidFill>
                </a14:hiddenFill>
              </a:ext>
            </a:extLst>
          </p:spPr>
        </p:pic>
        <p:pic>
          <p:nvPicPr>
            <p:cNvPr id="41" name="Graphic 40" descr="Speedometer Low with solid fill">
              <a:extLst>
                <a:ext uri="{FF2B5EF4-FFF2-40B4-BE49-F238E27FC236}">
                  <a16:creationId xmlns:a16="http://schemas.microsoft.com/office/drawing/2014/main" id="{B2971CAB-DF04-B5CE-8E97-C548034544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70435" y="727856"/>
              <a:ext cx="914400" cy="914400"/>
            </a:xfrm>
            <a:prstGeom prst="rect">
              <a:avLst/>
            </a:prstGeom>
          </p:spPr>
        </p:pic>
      </p:grpSp>
    </p:spTree>
    <p:extLst>
      <p:ext uri="{BB962C8B-B14F-4D97-AF65-F5344CB8AC3E}">
        <p14:creationId xmlns:p14="http://schemas.microsoft.com/office/powerpoint/2010/main" val="2722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3615-D37A-28F2-7766-9EDD5DE4168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19E1CD0-4F82-1B63-0ECE-AF20EFC71885}"/>
              </a:ext>
            </a:extLst>
          </p:cNvPr>
          <p:cNvPicPr>
            <a:picLocks noChangeAspect="1"/>
          </p:cNvPicPr>
          <p:nvPr/>
        </p:nvPicPr>
        <p:blipFill>
          <a:blip r:embed="rId3"/>
          <a:srcRect l="33947"/>
          <a:stretch>
            <a:fillRect/>
          </a:stretch>
        </p:blipFill>
        <p:spPr>
          <a:xfrm>
            <a:off x="1686705" y="6908543"/>
            <a:ext cx="4723978" cy="3111197"/>
          </a:xfrm>
          <a:prstGeom prst="rect">
            <a:avLst/>
          </a:prstGeom>
          <a:effectLst>
            <a:softEdge rad="63500"/>
          </a:effectLst>
        </p:spPr>
      </p:pic>
      <p:sp>
        <p:nvSpPr>
          <p:cNvPr id="4" name="TextBox 4">
            <a:extLst>
              <a:ext uri="{FF2B5EF4-FFF2-40B4-BE49-F238E27FC236}">
                <a16:creationId xmlns:a16="http://schemas.microsoft.com/office/drawing/2014/main" id="{67FFBCEB-697F-6D4A-7960-2B6C22F6910E}"/>
              </a:ext>
            </a:extLst>
          </p:cNvPr>
          <p:cNvSpPr txBox="1"/>
          <p:nvPr/>
        </p:nvSpPr>
        <p:spPr>
          <a:xfrm>
            <a:off x="1028700" y="561975"/>
            <a:ext cx="12915900" cy="906017"/>
          </a:xfrm>
          <a:prstGeom prst="rect">
            <a:avLst/>
          </a:prstGeom>
        </p:spPr>
        <p:txBody>
          <a:bodyPr wrap="square" lIns="0" tIns="0" rIns="0" bIns="0" rtlCol="0" anchor="t">
            <a:spAutoFit/>
          </a:bodyPr>
          <a:lstStyle/>
          <a:p>
            <a:pPr marL="0" lvl="0" indent="0" algn="l">
              <a:lnSpc>
                <a:spcPts val="7358"/>
              </a:lnSpc>
              <a:spcBef>
                <a:spcPct val="0"/>
              </a:spcBef>
            </a:pPr>
            <a:r>
              <a:rPr lang="en-US" sz="6131" b="1" spc="220" dirty="0">
                <a:solidFill>
                  <a:srgbClr val="2A2E3A"/>
                </a:solidFill>
                <a:latin typeface="Montserrat Bold"/>
                <a:ea typeface="Montserrat Bold"/>
                <a:cs typeface="Montserrat Bold"/>
                <a:sym typeface="Montserrat Bold"/>
              </a:rPr>
              <a:t>Project Overview</a:t>
            </a:r>
          </a:p>
        </p:txBody>
      </p:sp>
      <p:grpSp>
        <p:nvGrpSpPr>
          <p:cNvPr id="5" name="Group 5">
            <a:extLst>
              <a:ext uri="{FF2B5EF4-FFF2-40B4-BE49-F238E27FC236}">
                <a16:creationId xmlns:a16="http://schemas.microsoft.com/office/drawing/2014/main" id="{C950C30D-BF5F-1776-A2E7-AAC79AD419EA}"/>
              </a:ext>
            </a:extLst>
          </p:cNvPr>
          <p:cNvGrpSpPr/>
          <p:nvPr/>
        </p:nvGrpSpPr>
        <p:grpSpPr>
          <a:xfrm>
            <a:off x="-2001494" y="8323039"/>
            <a:ext cx="4723978" cy="4723978"/>
            <a:chOff x="0" y="0"/>
            <a:chExt cx="812800" cy="812800"/>
          </a:xfrm>
        </p:grpSpPr>
        <p:sp>
          <p:nvSpPr>
            <p:cNvPr id="6" name="Freeform 6">
              <a:extLst>
                <a:ext uri="{FF2B5EF4-FFF2-40B4-BE49-F238E27FC236}">
                  <a16:creationId xmlns:a16="http://schemas.microsoft.com/office/drawing/2014/main" id="{415560E1-6E5C-55FB-C266-182408A369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txBody>
            <a:bodyPr/>
            <a:lstStyle/>
            <a:p>
              <a:endParaRPr lang="en-US" dirty="0"/>
            </a:p>
          </p:txBody>
        </p:sp>
        <p:sp>
          <p:nvSpPr>
            <p:cNvPr id="7" name="TextBox 7">
              <a:extLst>
                <a:ext uri="{FF2B5EF4-FFF2-40B4-BE49-F238E27FC236}">
                  <a16:creationId xmlns:a16="http://schemas.microsoft.com/office/drawing/2014/main" id="{CD681A33-9F4D-29CC-75BC-C1441E64DDA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15" name="Group 34">
            <a:extLst>
              <a:ext uri="{FF2B5EF4-FFF2-40B4-BE49-F238E27FC236}">
                <a16:creationId xmlns:a16="http://schemas.microsoft.com/office/drawing/2014/main" id="{4F0CDCA0-9ECF-B555-1B6A-F946A21E5490}"/>
              </a:ext>
            </a:extLst>
          </p:cNvPr>
          <p:cNvGrpSpPr/>
          <p:nvPr/>
        </p:nvGrpSpPr>
        <p:grpSpPr>
          <a:xfrm>
            <a:off x="15668341" y="-1253916"/>
            <a:ext cx="3957167" cy="3957167"/>
            <a:chOff x="0" y="0"/>
            <a:chExt cx="812800" cy="812800"/>
          </a:xfrm>
        </p:grpSpPr>
        <p:sp>
          <p:nvSpPr>
            <p:cNvPr id="16" name="Freeform 35">
              <a:extLst>
                <a:ext uri="{FF2B5EF4-FFF2-40B4-BE49-F238E27FC236}">
                  <a16:creationId xmlns:a16="http://schemas.microsoft.com/office/drawing/2014/main" id="{3F6CC609-041F-D28A-E909-5836AD2283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7" name="TextBox 36">
              <a:extLst>
                <a:ext uri="{FF2B5EF4-FFF2-40B4-BE49-F238E27FC236}">
                  <a16:creationId xmlns:a16="http://schemas.microsoft.com/office/drawing/2014/main" id="{4F14E69D-600D-F028-FB65-62F33B1FD2CF}"/>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8" name="Group 47">
            <a:extLst>
              <a:ext uri="{FF2B5EF4-FFF2-40B4-BE49-F238E27FC236}">
                <a16:creationId xmlns:a16="http://schemas.microsoft.com/office/drawing/2014/main" id="{66532954-70E4-E18E-B067-4195009BF0D5}"/>
              </a:ext>
            </a:extLst>
          </p:cNvPr>
          <p:cNvGrpSpPr/>
          <p:nvPr/>
        </p:nvGrpSpPr>
        <p:grpSpPr>
          <a:xfrm>
            <a:off x="-384892" y="-572198"/>
            <a:ext cx="1490773" cy="1490773"/>
            <a:chOff x="0" y="0"/>
            <a:chExt cx="812800" cy="812800"/>
          </a:xfrm>
        </p:grpSpPr>
        <p:sp>
          <p:nvSpPr>
            <p:cNvPr id="19" name="Freeform 48">
              <a:extLst>
                <a:ext uri="{FF2B5EF4-FFF2-40B4-BE49-F238E27FC236}">
                  <a16:creationId xmlns:a16="http://schemas.microsoft.com/office/drawing/2014/main" id="{AEA7DFA2-6E16-626E-7B7C-FD3B7E10EA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21" name="TextBox 49">
              <a:extLst>
                <a:ext uri="{FF2B5EF4-FFF2-40B4-BE49-F238E27FC236}">
                  <a16:creationId xmlns:a16="http://schemas.microsoft.com/office/drawing/2014/main" id="{15644A57-C4AA-D926-AAAC-E795DC921E17}"/>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13" name="TextBox 4">
            <a:extLst>
              <a:ext uri="{FF2B5EF4-FFF2-40B4-BE49-F238E27FC236}">
                <a16:creationId xmlns:a16="http://schemas.microsoft.com/office/drawing/2014/main" id="{69447257-70E1-0EFC-D2D3-7B412009D405}"/>
              </a:ext>
            </a:extLst>
          </p:cNvPr>
          <p:cNvSpPr txBox="1"/>
          <p:nvPr/>
        </p:nvSpPr>
        <p:spPr>
          <a:xfrm>
            <a:off x="960074" y="1737018"/>
            <a:ext cx="14868958" cy="380297"/>
          </a:xfrm>
          <a:prstGeom prst="rect">
            <a:avLst/>
          </a:prstGeom>
        </p:spPr>
        <p:txBody>
          <a:bodyPr wrap="square" lIns="0" tIns="0" rIns="0" bIns="0" rtlCol="0" anchor="t">
            <a:spAutoFit/>
          </a:bodyPr>
          <a:lstStyle>
            <a:defPPr>
              <a:defRPr lang="en-US"/>
            </a:defPPr>
            <a:lvl1pPr lvl="0" indent="0">
              <a:lnSpc>
                <a:spcPts val="2891"/>
              </a:lnSpc>
              <a:spcBef>
                <a:spcPct val="0"/>
              </a:spcBef>
              <a:defRPr sz="3500" b="1" u="none" strike="noStrike" spc="45">
                <a:solidFill>
                  <a:schemeClr val="accent3">
                    <a:lumMod val="75000"/>
                  </a:schemeClr>
                </a:solidFill>
                <a:latin typeface="Montserrat"/>
                <a:ea typeface="Montserrat"/>
                <a:cs typeface="Montserrat"/>
              </a:defRPr>
            </a:lvl1pPr>
          </a:lstStyle>
          <a:p>
            <a:r>
              <a:rPr lang="en-US" sz="3200" dirty="0">
                <a:sym typeface="Montserrat Bold"/>
              </a:rPr>
              <a:t>22FRP60:  Connect 2 Protect Sewer Conversion</a:t>
            </a:r>
          </a:p>
        </p:txBody>
      </p:sp>
      <p:sp>
        <p:nvSpPr>
          <p:cNvPr id="2" name="Speech Bubble: Oval 1">
            <a:extLst>
              <a:ext uri="{FF2B5EF4-FFF2-40B4-BE49-F238E27FC236}">
                <a16:creationId xmlns:a16="http://schemas.microsoft.com/office/drawing/2014/main" id="{7C8D7981-F77F-C9FD-5CEC-F21075F392F7}"/>
              </a:ext>
            </a:extLst>
          </p:cNvPr>
          <p:cNvSpPr/>
          <p:nvPr/>
        </p:nvSpPr>
        <p:spPr>
          <a:xfrm>
            <a:off x="1766702" y="2703251"/>
            <a:ext cx="4236426" cy="2544575"/>
          </a:xfrm>
          <a:prstGeom prst="wedgeEllipseCallout">
            <a:avLst>
              <a:gd name="adj1" fmla="val -55302"/>
              <a:gd name="adj2" fmla="val -446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bg1"/>
                </a:solidFill>
              </a:rPr>
              <a:t>When it rains, we have to go stay with our aunt.  The plumbing backs up into the house and the shower every time – so we just leave.”</a:t>
            </a:r>
            <a:endParaRPr lang="en-US" sz="2000" dirty="0">
              <a:solidFill>
                <a:schemeClr val="bg1"/>
              </a:solidFill>
            </a:endParaRPr>
          </a:p>
        </p:txBody>
      </p:sp>
      <p:sp>
        <p:nvSpPr>
          <p:cNvPr id="3" name="Speech Bubble: Oval 2">
            <a:extLst>
              <a:ext uri="{FF2B5EF4-FFF2-40B4-BE49-F238E27FC236}">
                <a16:creationId xmlns:a16="http://schemas.microsoft.com/office/drawing/2014/main" id="{F0165DCA-51D2-9545-583F-C8EBB92501AD}"/>
              </a:ext>
            </a:extLst>
          </p:cNvPr>
          <p:cNvSpPr/>
          <p:nvPr/>
        </p:nvSpPr>
        <p:spPr>
          <a:xfrm>
            <a:off x="399757" y="5174186"/>
            <a:ext cx="4367215" cy="2504059"/>
          </a:xfrm>
          <a:prstGeom prst="wedgeEllipseCallout">
            <a:avLst>
              <a:gd name="adj1" fmla="val 47930"/>
              <a:gd name="adj2" fmla="val 47029"/>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bg1"/>
                </a:solidFill>
              </a:rPr>
              <a:t>“We spend $275 at least twice a year to have our septic system pumped out.  It works for a few days but then the problems come right back.”</a:t>
            </a:r>
          </a:p>
        </p:txBody>
      </p:sp>
      <p:sp>
        <p:nvSpPr>
          <p:cNvPr id="14" name="Content Placeholder 2">
            <a:extLst>
              <a:ext uri="{FF2B5EF4-FFF2-40B4-BE49-F238E27FC236}">
                <a16:creationId xmlns:a16="http://schemas.microsoft.com/office/drawing/2014/main" id="{AF9D8508-139C-21D4-CDE9-2C5DB21AE967}"/>
              </a:ext>
            </a:extLst>
          </p:cNvPr>
          <p:cNvSpPr txBox="1">
            <a:spLocks/>
          </p:cNvSpPr>
          <p:nvPr/>
        </p:nvSpPr>
        <p:spPr>
          <a:xfrm>
            <a:off x="6208565" y="2419235"/>
            <a:ext cx="5731937" cy="3702167"/>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1800"/>
              </a:spcAft>
            </a:pPr>
            <a:r>
              <a:rPr lang="en-US" sz="2000" dirty="0"/>
              <a:t>Scope of Project: </a:t>
            </a:r>
            <a:endParaRPr lang="en-US" sz="1400" dirty="0"/>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Sewer expansion to ~370 homes in the </a:t>
            </a:r>
            <a:r>
              <a:rPr lang="en-US" sz="2000" dirty="0">
                <a:solidFill>
                  <a:schemeClr val="tx1">
                    <a:lumMod val="50000"/>
                    <a:lumOff val="50000"/>
                  </a:schemeClr>
                </a:solidFill>
              </a:rPr>
              <a:t>Little River Adaptation Action Area </a:t>
            </a:r>
            <a:r>
              <a:rPr lang="en-US" sz="2000" b="0" dirty="0">
                <a:solidFill>
                  <a:schemeClr val="tx1">
                    <a:lumMod val="50000"/>
                    <a:lumOff val="50000"/>
                  </a:schemeClr>
                </a:solidFill>
              </a:rPr>
              <a:t>Connect the private properties</a:t>
            </a:r>
          </a:p>
          <a:p>
            <a:pPr marL="342900" indent="-342900">
              <a:buFont typeface="Arial" panose="020B0604020202020204" pitchFamily="34" charset="0"/>
              <a:buChar char="•"/>
            </a:pPr>
            <a:r>
              <a:rPr lang="en-US" sz="2000" b="0" dirty="0">
                <a:solidFill>
                  <a:schemeClr val="tx1">
                    <a:lumMod val="50000"/>
                    <a:lumOff val="50000"/>
                  </a:schemeClr>
                </a:solidFill>
              </a:rPr>
              <a:t>Sewer expansion to key commercial corridors</a:t>
            </a:r>
          </a:p>
          <a:p>
            <a:pPr marL="342900" indent="-342900">
              <a:buFont typeface="Arial" panose="020B0604020202020204" pitchFamily="34" charset="0"/>
              <a:buChar char="•"/>
            </a:pPr>
            <a:endParaRPr lang="en-US" sz="2000" dirty="0">
              <a:solidFill>
                <a:schemeClr val="tx1">
                  <a:lumMod val="50000"/>
                  <a:lumOff val="50000"/>
                </a:schemeClr>
              </a:solidFill>
            </a:endParaRPr>
          </a:p>
          <a:p>
            <a:endParaRPr lang="en-US" sz="2000" dirty="0"/>
          </a:p>
          <a:p>
            <a:endParaRPr lang="en-US" sz="2000" dirty="0"/>
          </a:p>
        </p:txBody>
      </p:sp>
      <p:sp>
        <p:nvSpPr>
          <p:cNvPr id="20" name="Content Placeholder 2">
            <a:extLst>
              <a:ext uri="{FF2B5EF4-FFF2-40B4-BE49-F238E27FC236}">
                <a16:creationId xmlns:a16="http://schemas.microsoft.com/office/drawing/2014/main" id="{ED1F1DC4-BBA4-EB7C-8CCC-290A0B2248A7}"/>
              </a:ext>
            </a:extLst>
          </p:cNvPr>
          <p:cNvSpPr txBox="1">
            <a:spLocks/>
          </p:cNvSpPr>
          <p:nvPr/>
        </p:nvSpPr>
        <p:spPr>
          <a:xfrm>
            <a:off x="12145939" y="2332266"/>
            <a:ext cx="4431349" cy="4907626"/>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spcAft>
                <a:spcPts val="1800"/>
              </a:spcAft>
            </a:pPr>
            <a:r>
              <a:rPr lang="en-US" sz="2000" dirty="0"/>
              <a:t>Funding</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Miami-Dade County Building Better Communities  General Obligation Bond - $27.5M</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FDEP Resilient Florida Grant - $27.5M</a:t>
            </a:r>
          </a:p>
          <a:p>
            <a:pPr marL="342900" indent="-342900">
              <a:spcAft>
                <a:spcPts val="1200"/>
              </a:spcAft>
              <a:buFont typeface="Arial" panose="020B0604020202020204" pitchFamily="34" charset="0"/>
              <a:buChar char="•"/>
            </a:pPr>
            <a:r>
              <a:rPr lang="en-US" sz="2000" b="0" dirty="0">
                <a:solidFill>
                  <a:schemeClr val="tx1">
                    <a:lumMod val="50000"/>
                    <a:lumOff val="50000"/>
                  </a:schemeClr>
                </a:solidFill>
              </a:rPr>
              <a:t>FDEP Biscayne Bay Water Quality Improvement Grant – private connections</a:t>
            </a:r>
          </a:p>
          <a:p>
            <a:pPr>
              <a:spcAft>
                <a:spcPts val="1200"/>
              </a:spcAft>
            </a:pPr>
            <a:endParaRPr lang="en-US" sz="2000" dirty="0"/>
          </a:p>
          <a:p>
            <a:endParaRPr lang="en-US" sz="2000" dirty="0"/>
          </a:p>
        </p:txBody>
      </p:sp>
      <p:sp>
        <p:nvSpPr>
          <p:cNvPr id="22" name="Content Placeholder 2">
            <a:extLst>
              <a:ext uri="{FF2B5EF4-FFF2-40B4-BE49-F238E27FC236}">
                <a16:creationId xmlns:a16="http://schemas.microsoft.com/office/drawing/2014/main" id="{335B27C5-B614-AFEB-31A2-3B1BC62ABD8B}"/>
              </a:ext>
            </a:extLst>
          </p:cNvPr>
          <p:cNvSpPr txBox="1">
            <a:spLocks/>
          </p:cNvSpPr>
          <p:nvPr/>
        </p:nvSpPr>
        <p:spPr>
          <a:xfrm>
            <a:off x="954202" y="2289411"/>
            <a:ext cx="4010451" cy="1829860"/>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Needs Addressed:</a:t>
            </a:r>
          </a:p>
          <a:p>
            <a:endParaRPr lang="en-US" sz="1800" b="0" i="1" dirty="0">
              <a:solidFill>
                <a:schemeClr val="tx1">
                  <a:lumMod val="50000"/>
                  <a:lumOff val="50000"/>
                </a:schemeClr>
              </a:solidFill>
            </a:endParaRPr>
          </a:p>
          <a:p>
            <a:r>
              <a:rPr lang="en-US" sz="2000" dirty="0"/>
              <a:t> </a:t>
            </a:r>
          </a:p>
          <a:p>
            <a:endParaRPr lang="en-US" sz="2000" dirty="0"/>
          </a:p>
          <a:p>
            <a:endParaRPr lang="en-US" sz="2000" dirty="0"/>
          </a:p>
        </p:txBody>
      </p:sp>
      <p:sp>
        <p:nvSpPr>
          <p:cNvPr id="24" name="Content Placeholder 2">
            <a:extLst>
              <a:ext uri="{FF2B5EF4-FFF2-40B4-BE49-F238E27FC236}">
                <a16:creationId xmlns:a16="http://schemas.microsoft.com/office/drawing/2014/main" id="{AD760FA9-2071-9394-899B-ED28248AE00A}"/>
              </a:ext>
            </a:extLst>
          </p:cNvPr>
          <p:cNvSpPr txBox="1">
            <a:spLocks/>
          </p:cNvSpPr>
          <p:nvPr/>
        </p:nvSpPr>
        <p:spPr>
          <a:xfrm>
            <a:off x="6193057" y="5339137"/>
            <a:ext cx="5245763" cy="1175835"/>
          </a:xfrm>
          <a:prstGeom prst="rect">
            <a:avLst/>
          </a:prstGeom>
        </p:spPr>
        <p:txBody>
          <a:bodyPr wrap="square" lIns="0" tIns="0" rIns="0" bIns="0" rtlCol="0" anchor="t">
            <a:spAutoFit/>
          </a:bodyPr>
          <a:lstStyle>
            <a:defPPr>
              <a:defRPr lang="en-US"/>
            </a:defPPr>
            <a:lvl1pPr lvl="0" indent="0">
              <a:lnSpc>
                <a:spcPts val="2891"/>
              </a:lnSpc>
              <a:spcBef>
                <a:spcPct val="0"/>
              </a:spcBef>
              <a:defRPr sz="3200" b="1" u="none" strike="noStrike" spc="45">
                <a:solidFill>
                  <a:schemeClr val="accent3">
                    <a:lumMod val="75000"/>
                  </a:schemeClr>
                </a:solidFill>
                <a:latin typeface="Montserrat"/>
                <a:ea typeface="Montserrat"/>
                <a:cs typeface="Montserrat"/>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nSpc>
                <a:spcPct val="100000"/>
              </a:lnSpc>
              <a:spcAft>
                <a:spcPts val="600"/>
              </a:spcAft>
            </a:pPr>
            <a:r>
              <a:rPr lang="en-US" sz="2000" dirty="0"/>
              <a:t>Status</a:t>
            </a:r>
          </a:p>
          <a:p>
            <a:pPr marL="1085850" indent="-1085850">
              <a:spcAft>
                <a:spcPts val="600"/>
              </a:spcAft>
            </a:pPr>
            <a:r>
              <a:rPr lang="en-US" sz="2000" b="0" dirty="0">
                <a:solidFill>
                  <a:schemeClr val="tx1">
                    <a:lumMod val="50000"/>
                    <a:lumOff val="50000"/>
                  </a:schemeClr>
                </a:solidFill>
              </a:rPr>
              <a:t>In construction – 37 homes connected</a:t>
            </a:r>
          </a:p>
          <a:p>
            <a:pPr>
              <a:spcAft>
                <a:spcPts val="600"/>
              </a:spcAft>
            </a:pPr>
            <a:endParaRPr lang="en-US" sz="2000" dirty="0"/>
          </a:p>
        </p:txBody>
      </p:sp>
      <p:pic>
        <p:nvPicPr>
          <p:cNvPr id="25" name="Picture 24">
            <a:extLst>
              <a:ext uri="{FF2B5EF4-FFF2-40B4-BE49-F238E27FC236}">
                <a16:creationId xmlns:a16="http://schemas.microsoft.com/office/drawing/2014/main" id="{548F91A5-8F58-B57C-B0BD-5C3D01D6FD01}"/>
              </a:ext>
            </a:extLst>
          </p:cNvPr>
          <p:cNvPicPr>
            <a:picLocks noChangeAspect="1"/>
          </p:cNvPicPr>
          <p:nvPr/>
        </p:nvPicPr>
        <p:blipFill>
          <a:blip r:embed="rId4"/>
          <a:stretch>
            <a:fillRect/>
          </a:stretch>
        </p:blipFill>
        <p:spPr>
          <a:xfrm>
            <a:off x="6510764" y="6500181"/>
            <a:ext cx="10051016" cy="3722599"/>
          </a:xfrm>
          <a:prstGeom prst="rect">
            <a:avLst/>
          </a:prstGeom>
          <a:effectLst>
            <a:softEdge rad="317500"/>
          </a:effectLst>
        </p:spPr>
      </p:pic>
      <p:sp>
        <p:nvSpPr>
          <p:cNvPr id="26" name="Minus Sign 25">
            <a:extLst>
              <a:ext uri="{FF2B5EF4-FFF2-40B4-BE49-F238E27FC236}">
                <a16:creationId xmlns:a16="http://schemas.microsoft.com/office/drawing/2014/main" id="{23DF62CE-0E84-2DCF-B029-EC8457FFD98C}"/>
              </a:ext>
            </a:extLst>
          </p:cNvPr>
          <p:cNvSpPr/>
          <p:nvPr/>
        </p:nvSpPr>
        <p:spPr>
          <a:xfrm rot="216232">
            <a:off x="6722305" y="6756680"/>
            <a:ext cx="10669030" cy="697671"/>
          </a:xfrm>
          <a:prstGeom prst="mathMinus">
            <a:avLst>
              <a:gd name="adj1" fmla="val 201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4382AFA-E19C-842A-6606-0C27A54726A0}"/>
              </a:ext>
            </a:extLst>
          </p:cNvPr>
          <p:cNvSpPr txBox="1"/>
          <p:nvPr/>
        </p:nvSpPr>
        <p:spPr>
          <a:xfrm rot="207235">
            <a:off x="9748293" y="6845367"/>
            <a:ext cx="2530499" cy="338554"/>
          </a:xfrm>
          <a:prstGeom prst="rect">
            <a:avLst/>
          </a:prstGeom>
          <a:noFill/>
        </p:spPr>
        <p:txBody>
          <a:bodyPr wrap="square" rtlCol="0">
            <a:spAutoFit/>
          </a:bodyPr>
          <a:lstStyle/>
          <a:p>
            <a:r>
              <a:rPr lang="en-US" sz="1600" b="1" dirty="0">
                <a:solidFill>
                  <a:schemeClr val="bg1"/>
                </a:solidFill>
              </a:rPr>
              <a:t>C-7 Little River Canal</a:t>
            </a:r>
          </a:p>
        </p:txBody>
      </p:sp>
      <p:grpSp>
        <p:nvGrpSpPr>
          <p:cNvPr id="8" name="Group 34">
            <a:extLst>
              <a:ext uri="{FF2B5EF4-FFF2-40B4-BE49-F238E27FC236}">
                <a16:creationId xmlns:a16="http://schemas.microsoft.com/office/drawing/2014/main" id="{64028D49-2482-8F42-E979-B27ADD000C6C}"/>
              </a:ext>
            </a:extLst>
          </p:cNvPr>
          <p:cNvGrpSpPr/>
          <p:nvPr/>
        </p:nvGrpSpPr>
        <p:grpSpPr>
          <a:xfrm>
            <a:off x="14783359" y="6963427"/>
            <a:ext cx="3957167" cy="3957167"/>
            <a:chOff x="0" y="0"/>
            <a:chExt cx="812800" cy="812800"/>
          </a:xfrm>
        </p:grpSpPr>
        <p:sp>
          <p:nvSpPr>
            <p:cNvPr id="9" name="Freeform 35">
              <a:extLst>
                <a:ext uri="{FF2B5EF4-FFF2-40B4-BE49-F238E27FC236}">
                  <a16:creationId xmlns:a16="http://schemas.microsoft.com/office/drawing/2014/main" id="{1CC04D75-9BBF-3AA1-EABF-5AEE055AA1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0" name="TextBox 36">
              <a:extLst>
                <a:ext uri="{FF2B5EF4-FFF2-40B4-BE49-F238E27FC236}">
                  <a16:creationId xmlns:a16="http://schemas.microsoft.com/office/drawing/2014/main" id="{9A251833-1E73-2D5A-4EA7-F88519D0F1A7}"/>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11" name="TextBox 10">
            <a:extLst>
              <a:ext uri="{FF2B5EF4-FFF2-40B4-BE49-F238E27FC236}">
                <a16:creationId xmlns:a16="http://schemas.microsoft.com/office/drawing/2014/main" id="{CC401685-B4AA-EEDC-C78F-6FE8658ED913}"/>
              </a:ext>
            </a:extLst>
          </p:cNvPr>
          <p:cNvSpPr txBox="1"/>
          <p:nvPr/>
        </p:nvSpPr>
        <p:spPr>
          <a:xfrm>
            <a:off x="14912545" y="7703138"/>
            <a:ext cx="3498631" cy="276998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1200"/>
              </a:spcAft>
              <a:buClrTx/>
              <a:buSzTx/>
              <a:tabLst/>
              <a:defRPr/>
            </a:pPr>
            <a:r>
              <a:rPr lang="en-US" sz="2000" i="1" dirty="0">
                <a:solidFill>
                  <a:schemeClr val="bg1"/>
                </a:solidFill>
                <a:latin typeface="Calibri"/>
              </a:rPr>
              <a:t>Prioritization &amp; Innovation: groundwater modeling performed to identify compromised systems </a:t>
            </a:r>
          </a:p>
          <a:p>
            <a:pPr marR="0" lvl="0" algn="ctr" defTabSz="914400" rtl="0" eaLnBrk="1" fontAlgn="auto" latinLnBrk="0" hangingPunct="1">
              <a:lnSpc>
                <a:spcPct val="100000"/>
              </a:lnSpc>
              <a:spcBef>
                <a:spcPts val="0"/>
              </a:spcBef>
              <a:spcAft>
                <a:spcPts val="1200"/>
              </a:spcAft>
              <a:buClrTx/>
              <a:buSzTx/>
              <a:tabLst/>
              <a:defRPr/>
            </a:pPr>
            <a:r>
              <a:rPr lang="en-US" sz="2000" i="1" dirty="0">
                <a:solidFill>
                  <a:schemeClr val="bg1"/>
                </a:solidFill>
                <a:latin typeface="Calibri"/>
              </a:rPr>
              <a:t>9,000 currently</a:t>
            </a:r>
          </a:p>
          <a:p>
            <a:pPr marR="0" lvl="0" algn="ctr" defTabSz="914400" rtl="0" eaLnBrk="1" fontAlgn="auto" latinLnBrk="0" hangingPunct="1">
              <a:lnSpc>
                <a:spcPct val="100000"/>
              </a:lnSpc>
              <a:spcBef>
                <a:spcPts val="0"/>
              </a:spcBef>
              <a:spcAft>
                <a:spcPts val="1200"/>
              </a:spcAft>
              <a:buClrTx/>
              <a:buSzTx/>
              <a:tabLst/>
              <a:defRPr/>
            </a:pPr>
            <a:r>
              <a:rPr lang="en-US" sz="2000" i="1" dirty="0">
                <a:solidFill>
                  <a:schemeClr val="bg1"/>
                </a:solidFill>
                <a:latin typeface="Calibri"/>
              </a:rPr>
              <a:t>14,000 by 2040 w/ SLR</a:t>
            </a:r>
            <a:endParaRPr lang="en-US" sz="2400" i="1" dirty="0">
              <a:solidFill>
                <a:schemeClr val="bg1"/>
              </a:solidFill>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2400" b="0" i="1"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745764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F52DB-927B-2248-91CC-DF1621AA5ED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675A1B7-0982-2294-6B85-AC6FDB37B96C}"/>
              </a:ext>
            </a:extLst>
          </p:cNvPr>
          <p:cNvSpPr txBox="1"/>
          <p:nvPr/>
        </p:nvSpPr>
        <p:spPr>
          <a:xfrm>
            <a:off x="1105881" y="672155"/>
            <a:ext cx="15963900" cy="1379993"/>
          </a:xfrm>
          <a:prstGeom prst="rect">
            <a:avLst/>
          </a:prstGeom>
        </p:spPr>
        <p:txBody>
          <a:bodyPr wrap="square" lIns="0" tIns="0" rIns="0" bIns="0" rtlCol="0" anchor="t">
            <a:spAutoFit/>
          </a:bodyPr>
          <a:lstStyle/>
          <a:p>
            <a:pPr marL="0" lvl="0" indent="0" algn="l">
              <a:lnSpc>
                <a:spcPts val="7358"/>
              </a:lnSpc>
              <a:spcBef>
                <a:spcPct val="0"/>
              </a:spcBef>
            </a:pPr>
            <a:r>
              <a:rPr lang="en-US" sz="4800" b="1" spc="220" dirty="0">
                <a:solidFill>
                  <a:srgbClr val="2A2E3A"/>
                </a:solidFill>
                <a:latin typeface="Montserrat Bold"/>
                <a:ea typeface="Montserrat Bold"/>
                <a:cs typeface="Montserrat Bold"/>
                <a:sym typeface="Montserrat Bold"/>
              </a:rPr>
              <a:t>Strategic Alignment </a:t>
            </a:r>
          </a:p>
          <a:p>
            <a:pPr lvl="0">
              <a:lnSpc>
                <a:spcPts val="2891"/>
              </a:lnSpc>
              <a:spcBef>
                <a:spcPct val="0"/>
              </a:spcBef>
            </a:pPr>
            <a:r>
              <a:rPr lang="en-US" sz="3200" b="1" spc="45" dirty="0">
                <a:solidFill>
                  <a:schemeClr val="accent3">
                    <a:lumMod val="75000"/>
                  </a:schemeClr>
                </a:solidFill>
                <a:latin typeface="Montserrat"/>
                <a:sym typeface="Montserrat Bold"/>
              </a:rPr>
              <a:t>- Regional Climate Action Plan</a:t>
            </a:r>
          </a:p>
        </p:txBody>
      </p:sp>
      <p:grpSp>
        <p:nvGrpSpPr>
          <p:cNvPr id="5" name="Group 5">
            <a:extLst>
              <a:ext uri="{FF2B5EF4-FFF2-40B4-BE49-F238E27FC236}">
                <a16:creationId xmlns:a16="http://schemas.microsoft.com/office/drawing/2014/main" id="{6614BF70-4ABF-3156-01D4-1EB9AF586E95}"/>
              </a:ext>
            </a:extLst>
          </p:cNvPr>
          <p:cNvGrpSpPr/>
          <p:nvPr/>
        </p:nvGrpSpPr>
        <p:grpSpPr>
          <a:xfrm>
            <a:off x="-2001494" y="8323039"/>
            <a:ext cx="4723978" cy="4723978"/>
            <a:chOff x="0" y="0"/>
            <a:chExt cx="812800" cy="812800"/>
          </a:xfrm>
        </p:grpSpPr>
        <p:sp>
          <p:nvSpPr>
            <p:cNvPr id="6" name="Freeform 6">
              <a:extLst>
                <a:ext uri="{FF2B5EF4-FFF2-40B4-BE49-F238E27FC236}">
                  <a16:creationId xmlns:a16="http://schemas.microsoft.com/office/drawing/2014/main" id="{631A5618-8FB2-7F7B-6F55-F685319C5CD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txBody>
            <a:bodyPr/>
            <a:lstStyle/>
            <a:p>
              <a:endParaRPr lang="en-US" dirty="0"/>
            </a:p>
          </p:txBody>
        </p:sp>
        <p:sp>
          <p:nvSpPr>
            <p:cNvPr id="7" name="TextBox 7">
              <a:extLst>
                <a:ext uri="{FF2B5EF4-FFF2-40B4-BE49-F238E27FC236}">
                  <a16:creationId xmlns:a16="http://schemas.microsoft.com/office/drawing/2014/main" id="{F08CA7DE-A9E9-8526-8528-30E800B896E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8" name="Group 8">
            <a:extLst>
              <a:ext uri="{FF2B5EF4-FFF2-40B4-BE49-F238E27FC236}">
                <a16:creationId xmlns:a16="http://schemas.microsoft.com/office/drawing/2014/main" id="{5C808B69-93F8-0FF7-E40A-E7C22A8C2A12}"/>
              </a:ext>
            </a:extLst>
          </p:cNvPr>
          <p:cNvGrpSpPr/>
          <p:nvPr/>
        </p:nvGrpSpPr>
        <p:grpSpPr>
          <a:xfrm>
            <a:off x="3408560" y="8871939"/>
            <a:ext cx="772722" cy="772722"/>
            <a:chOff x="0" y="0"/>
            <a:chExt cx="812800" cy="812800"/>
          </a:xfrm>
        </p:grpSpPr>
        <p:sp>
          <p:nvSpPr>
            <p:cNvPr id="9" name="Freeform 9">
              <a:extLst>
                <a:ext uri="{FF2B5EF4-FFF2-40B4-BE49-F238E27FC236}">
                  <a16:creationId xmlns:a16="http://schemas.microsoft.com/office/drawing/2014/main" id="{C6253336-359D-0944-91CC-C475709DE0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0" name="TextBox 10">
              <a:extLst>
                <a:ext uri="{FF2B5EF4-FFF2-40B4-BE49-F238E27FC236}">
                  <a16:creationId xmlns:a16="http://schemas.microsoft.com/office/drawing/2014/main" id="{F6008D43-A12E-7C61-A538-6A33417D95D5}"/>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5" name="Group 34">
            <a:extLst>
              <a:ext uri="{FF2B5EF4-FFF2-40B4-BE49-F238E27FC236}">
                <a16:creationId xmlns:a16="http://schemas.microsoft.com/office/drawing/2014/main" id="{5CB7BE47-4618-D43F-D8C3-166994264329}"/>
              </a:ext>
            </a:extLst>
          </p:cNvPr>
          <p:cNvGrpSpPr/>
          <p:nvPr/>
        </p:nvGrpSpPr>
        <p:grpSpPr>
          <a:xfrm>
            <a:off x="15829033" y="-1509558"/>
            <a:ext cx="3957167" cy="3957167"/>
            <a:chOff x="0" y="0"/>
            <a:chExt cx="812800" cy="812800"/>
          </a:xfrm>
        </p:grpSpPr>
        <p:sp>
          <p:nvSpPr>
            <p:cNvPr id="16" name="Freeform 35">
              <a:extLst>
                <a:ext uri="{FF2B5EF4-FFF2-40B4-BE49-F238E27FC236}">
                  <a16:creationId xmlns:a16="http://schemas.microsoft.com/office/drawing/2014/main" id="{0FA19561-5BA6-9DEE-5362-04CB04C806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17" name="TextBox 36">
              <a:extLst>
                <a:ext uri="{FF2B5EF4-FFF2-40B4-BE49-F238E27FC236}">
                  <a16:creationId xmlns:a16="http://schemas.microsoft.com/office/drawing/2014/main" id="{38FF0761-5BA6-9038-62D6-DC0C2BAF7197}"/>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18" name="Group 47">
            <a:extLst>
              <a:ext uri="{FF2B5EF4-FFF2-40B4-BE49-F238E27FC236}">
                <a16:creationId xmlns:a16="http://schemas.microsoft.com/office/drawing/2014/main" id="{9008D749-E25F-FFF9-1DE2-08CB750FCDEE}"/>
              </a:ext>
            </a:extLst>
          </p:cNvPr>
          <p:cNvGrpSpPr/>
          <p:nvPr/>
        </p:nvGrpSpPr>
        <p:grpSpPr>
          <a:xfrm>
            <a:off x="-384892" y="-572198"/>
            <a:ext cx="1490773" cy="1490773"/>
            <a:chOff x="0" y="0"/>
            <a:chExt cx="812800" cy="812800"/>
          </a:xfrm>
        </p:grpSpPr>
        <p:sp>
          <p:nvSpPr>
            <p:cNvPr id="19" name="Freeform 48">
              <a:extLst>
                <a:ext uri="{FF2B5EF4-FFF2-40B4-BE49-F238E27FC236}">
                  <a16:creationId xmlns:a16="http://schemas.microsoft.com/office/drawing/2014/main" id="{A1C6EB3E-D90B-98DA-2B54-1C4A52DC00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21" name="TextBox 49">
              <a:extLst>
                <a:ext uri="{FF2B5EF4-FFF2-40B4-BE49-F238E27FC236}">
                  <a16:creationId xmlns:a16="http://schemas.microsoft.com/office/drawing/2014/main" id="{652D9ED5-BC69-9B23-3F5C-8B8F5E0A5620}"/>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pic>
        <p:nvPicPr>
          <p:cNvPr id="3" name="Picture 2">
            <a:extLst>
              <a:ext uri="{FF2B5EF4-FFF2-40B4-BE49-F238E27FC236}">
                <a16:creationId xmlns:a16="http://schemas.microsoft.com/office/drawing/2014/main" id="{88A152A4-327B-1B43-672E-D5371CAD95BB}"/>
              </a:ext>
            </a:extLst>
          </p:cNvPr>
          <p:cNvPicPr>
            <a:picLocks noChangeAspect="1"/>
          </p:cNvPicPr>
          <p:nvPr/>
        </p:nvPicPr>
        <p:blipFill>
          <a:blip r:embed="rId3"/>
          <a:stretch>
            <a:fillRect/>
          </a:stretch>
        </p:blipFill>
        <p:spPr>
          <a:xfrm>
            <a:off x="855194" y="7069890"/>
            <a:ext cx="7020189" cy="883211"/>
          </a:xfrm>
          <a:prstGeom prst="rect">
            <a:avLst/>
          </a:prstGeom>
        </p:spPr>
      </p:pic>
      <p:pic>
        <p:nvPicPr>
          <p:cNvPr id="24" name="Picture 23">
            <a:extLst>
              <a:ext uri="{FF2B5EF4-FFF2-40B4-BE49-F238E27FC236}">
                <a16:creationId xmlns:a16="http://schemas.microsoft.com/office/drawing/2014/main" id="{7F0D3A88-1295-A20C-F468-DC61006374F3}"/>
              </a:ext>
            </a:extLst>
          </p:cNvPr>
          <p:cNvPicPr>
            <a:picLocks noChangeAspect="1"/>
          </p:cNvPicPr>
          <p:nvPr/>
        </p:nvPicPr>
        <p:blipFill>
          <a:blip r:embed="rId4"/>
          <a:stretch>
            <a:fillRect/>
          </a:stretch>
        </p:blipFill>
        <p:spPr>
          <a:xfrm>
            <a:off x="842104" y="2399076"/>
            <a:ext cx="7012215" cy="814605"/>
          </a:xfrm>
          <a:prstGeom prst="rect">
            <a:avLst/>
          </a:prstGeom>
        </p:spPr>
      </p:pic>
      <p:pic>
        <p:nvPicPr>
          <p:cNvPr id="26" name="Picture 25">
            <a:extLst>
              <a:ext uri="{FF2B5EF4-FFF2-40B4-BE49-F238E27FC236}">
                <a16:creationId xmlns:a16="http://schemas.microsoft.com/office/drawing/2014/main" id="{F3317AFE-4D51-253B-BB27-F52099BE2BD7}"/>
              </a:ext>
            </a:extLst>
          </p:cNvPr>
          <p:cNvPicPr>
            <a:picLocks noChangeAspect="1"/>
          </p:cNvPicPr>
          <p:nvPr/>
        </p:nvPicPr>
        <p:blipFill>
          <a:blip r:embed="rId5"/>
          <a:stretch>
            <a:fillRect/>
          </a:stretch>
        </p:blipFill>
        <p:spPr>
          <a:xfrm>
            <a:off x="843060" y="3970290"/>
            <a:ext cx="7011259" cy="864102"/>
          </a:xfrm>
          <a:prstGeom prst="rect">
            <a:avLst/>
          </a:prstGeom>
        </p:spPr>
      </p:pic>
      <p:pic>
        <p:nvPicPr>
          <p:cNvPr id="30" name="Picture 29">
            <a:extLst>
              <a:ext uri="{FF2B5EF4-FFF2-40B4-BE49-F238E27FC236}">
                <a16:creationId xmlns:a16="http://schemas.microsoft.com/office/drawing/2014/main" id="{1B8D16E1-65E5-FC13-2A8B-44DAE32B87CE}"/>
              </a:ext>
            </a:extLst>
          </p:cNvPr>
          <p:cNvPicPr>
            <a:picLocks noChangeAspect="1"/>
          </p:cNvPicPr>
          <p:nvPr/>
        </p:nvPicPr>
        <p:blipFill>
          <a:blip r:embed="rId6"/>
          <a:stretch>
            <a:fillRect/>
          </a:stretch>
        </p:blipFill>
        <p:spPr>
          <a:xfrm>
            <a:off x="851034" y="5449179"/>
            <a:ext cx="7003285" cy="1033906"/>
          </a:xfrm>
          <a:prstGeom prst="rect">
            <a:avLst/>
          </a:prstGeom>
        </p:spPr>
      </p:pic>
      <p:pic>
        <p:nvPicPr>
          <p:cNvPr id="46" name="Picture 45">
            <a:extLst>
              <a:ext uri="{FF2B5EF4-FFF2-40B4-BE49-F238E27FC236}">
                <a16:creationId xmlns:a16="http://schemas.microsoft.com/office/drawing/2014/main" id="{1B0E16F4-F826-86DA-A6D3-D94CE477112A}"/>
              </a:ext>
            </a:extLst>
          </p:cNvPr>
          <p:cNvPicPr>
            <a:picLocks noChangeAspect="1"/>
          </p:cNvPicPr>
          <p:nvPr/>
        </p:nvPicPr>
        <p:blipFill>
          <a:blip r:embed="rId7"/>
          <a:stretch>
            <a:fillRect/>
          </a:stretch>
        </p:blipFill>
        <p:spPr>
          <a:xfrm>
            <a:off x="14522651" y="7565212"/>
            <a:ext cx="2491758" cy="927668"/>
          </a:xfrm>
          <a:prstGeom prst="rect">
            <a:avLst/>
          </a:prstGeom>
        </p:spPr>
      </p:pic>
      <p:sp>
        <p:nvSpPr>
          <p:cNvPr id="2" name="TextBox 1">
            <a:extLst>
              <a:ext uri="{FF2B5EF4-FFF2-40B4-BE49-F238E27FC236}">
                <a16:creationId xmlns:a16="http://schemas.microsoft.com/office/drawing/2014/main" id="{8260BC1A-3087-F417-205B-0FF0729535DC}"/>
              </a:ext>
            </a:extLst>
          </p:cNvPr>
          <p:cNvSpPr txBox="1"/>
          <p:nvPr/>
        </p:nvSpPr>
        <p:spPr>
          <a:xfrm>
            <a:off x="8035364" y="2337341"/>
            <a:ext cx="643763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75000"/>
                  </a:schemeClr>
                </a:solidFill>
              </a:rPr>
              <a:t>County resolution requiring consideration of Unified SLR Projection in all infrastructure project phases. Results in projects that already include flood mitigation measures – potential grant projects.</a:t>
            </a:r>
          </a:p>
        </p:txBody>
      </p:sp>
      <p:sp>
        <p:nvSpPr>
          <p:cNvPr id="11" name="TextBox 10">
            <a:extLst>
              <a:ext uri="{FF2B5EF4-FFF2-40B4-BE49-F238E27FC236}">
                <a16:creationId xmlns:a16="http://schemas.microsoft.com/office/drawing/2014/main" id="{4A170DDE-7998-C385-4D23-1D1E2CF9FF76}"/>
              </a:ext>
            </a:extLst>
          </p:cNvPr>
          <p:cNvSpPr txBox="1"/>
          <p:nvPr/>
        </p:nvSpPr>
        <p:spPr>
          <a:xfrm>
            <a:off x="8045940" y="4048369"/>
            <a:ext cx="643763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75000"/>
                  </a:schemeClr>
                </a:solidFill>
              </a:rPr>
              <a:t>Vulnerability assessments of water and sewer assets including storm surge, SLR, and future precipitation (rain-derived I&amp;I)</a:t>
            </a:r>
          </a:p>
        </p:txBody>
      </p:sp>
      <p:sp>
        <p:nvSpPr>
          <p:cNvPr id="12" name="TextBox 11">
            <a:extLst>
              <a:ext uri="{FF2B5EF4-FFF2-40B4-BE49-F238E27FC236}">
                <a16:creationId xmlns:a16="http://schemas.microsoft.com/office/drawing/2014/main" id="{A0FB4B80-789E-7F42-A064-1E7546A5C0EE}"/>
              </a:ext>
            </a:extLst>
          </p:cNvPr>
          <p:cNvSpPr txBox="1"/>
          <p:nvPr/>
        </p:nvSpPr>
        <p:spPr>
          <a:xfrm>
            <a:off x="8084040" y="5612189"/>
            <a:ext cx="6437630"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75000"/>
                  </a:schemeClr>
                </a:solidFill>
              </a:rPr>
              <a:t>Established design flood elevations and hardening guidance for use in all infrastructure design projects.</a:t>
            </a:r>
          </a:p>
        </p:txBody>
      </p:sp>
      <p:sp>
        <p:nvSpPr>
          <p:cNvPr id="13" name="TextBox 12">
            <a:extLst>
              <a:ext uri="{FF2B5EF4-FFF2-40B4-BE49-F238E27FC236}">
                <a16:creationId xmlns:a16="http://schemas.microsoft.com/office/drawing/2014/main" id="{089A2E5C-2875-3B7B-935F-E621D75117CF}"/>
              </a:ext>
            </a:extLst>
          </p:cNvPr>
          <p:cNvSpPr txBox="1"/>
          <p:nvPr/>
        </p:nvSpPr>
        <p:spPr>
          <a:xfrm>
            <a:off x="7999252" y="7079303"/>
            <a:ext cx="643763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75000"/>
                  </a:schemeClr>
                </a:solidFill>
              </a:rPr>
              <a:t>County resolution requiring application of sustainability rating systems (Envision and LEED) in all infrastructure project phases – criteria requires consideration of green infrastructure and net zero strategies.</a:t>
            </a:r>
          </a:p>
        </p:txBody>
      </p:sp>
      <p:pic>
        <p:nvPicPr>
          <p:cNvPr id="14" name="Picture 13">
            <a:extLst>
              <a:ext uri="{FF2B5EF4-FFF2-40B4-BE49-F238E27FC236}">
                <a16:creationId xmlns:a16="http://schemas.microsoft.com/office/drawing/2014/main" id="{2BAF1F94-8523-2E20-33BA-5F80FD9BA8ED}"/>
              </a:ext>
            </a:extLst>
          </p:cNvPr>
          <p:cNvPicPr>
            <a:picLocks noChangeAspect="1"/>
          </p:cNvPicPr>
          <p:nvPr/>
        </p:nvPicPr>
        <p:blipFill>
          <a:blip r:embed="rId8"/>
          <a:stretch>
            <a:fillRect/>
          </a:stretch>
        </p:blipFill>
        <p:spPr>
          <a:xfrm>
            <a:off x="14502620" y="1425060"/>
            <a:ext cx="1731465" cy="2078306"/>
          </a:xfrm>
          <a:prstGeom prst="rect">
            <a:avLst/>
          </a:prstGeom>
        </p:spPr>
      </p:pic>
      <p:pic>
        <p:nvPicPr>
          <p:cNvPr id="29" name="Picture 28">
            <a:extLst>
              <a:ext uri="{FF2B5EF4-FFF2-40B4-BE49-F238E27FC236}">
                <a16:creationId xmlns:a16="http://schemas.microsoft.com/office/drawing/2014/main" id="{EA4B654B-CEE1-33A8-A3AD-C2C7757E5274}"/>
              </a:ext>
            </a:extLst>
          </p:cNvPr>
          <p:cNvPicPr>
            <a:picLocks noChangeAspect="1"/>
          </p:cNvPicPr>
          <p:nvPr/>
        </p:nvPicPr>
        <p:blipFill>
          <a:blip r:embed="rId9"/>
          <a:stretch>
            <a:fillRect/>
          </a:stretch>
        </p:blipFill>
        <p:spPr>
          <a:xfrm>
            <a:off x="16638294" y="7223412"/>
            <a:ext cx="994919" cy="968388"/>
          </a:xfrm>
          <a:prstGeom prst="rect">
            <a:avLst/>
          </a:prstGeom>
        </p:spPr>
      </p:pic>
      <p:pic>
        <p:nvPicPr>
          <p:cNvPr id="33" name="Picture 32">
            <a:extLst>
              <a:ext uri="{FF2B5EF4-FFF2-40B4-BE49-F238E27FC236}">
                <a16:creationId xmlns:a16="http://schemas.microsoft.com/office/drawing/2014/main" id="{EC8FA8DB-A97F-0580-FE8F-93B943BC72C9}"/>
              </a:ext>
            </a:extLst>
          </p:cNvPr>
          <p:cNvPicPr>
            <a:picLocks noChangeAspect="1"/>
          </p:cNvPicPr>
          <p:nvPr/>
        </p:nvPicPr>
        <p:blipFill>
          <a:blip r:embed="rId10"/>
          <a:stretch>
            <a:fillRect/>
          </a:stretch>
        </p:blipFill>
        <p:spPr>
          <a:xfrm>
            <a:off x="14359764" y="5385653"/>
            <a:ext cx="3680506" cy="1808574"/>
          </a:xfrm>
          <a:prstGeom prst="rect">
            <a:avLst/>
          </a:prstGeom>
        </p:spPr>
      </p:pic>
      <p:pic>
        <p:nvPicPr>
          <p:cNvPr id="34" name="Picture 33">
            <a:extLst>
              <a:ext uri="{FF2B5EF4-FFF2-40B4-BE49-F238E27FC236}">
                <a16:creationId xmlns:a16="http://schemas.microsoft.com/office/drawing/2014/main" id="{56E0A523-7559-7028-CAAE-8F04A516319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5548023" y="2831317"/>
            <a:ext cx="1918726" cy="24830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02407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BD7BD-1209-E46A-BE23-9CB585648BC9}"/>
            </a:ext>
          </a:extLst>
        </p:cNvPr>
        <p:cNvGrpSpPr/>
        <p:nvPr/>
      </p:nvGrpSpPr>
      <p:grpSpPr>
        <a:xfrm>
          <a:off x="0" y="0"/>
          <a:ext cx="0" cy="0"/>
          <a:chOff x="0" y="0"/>
          <a:chExt cx="0" cy="0"/>
        </a:xfrm>
      </p:grpSpPr>
      <p:sp>
        <p:nvSpPr>
          <p:cNvPr id="44" name="Freeform 16">
            <a:extLst>
              <a:ext uri="{FF2B5EF4-FFF2-40B4-BE49-F238E27FC236}">
                <a16:creationId xmlns:a16="http://schemas.microsoft.com/office/drawing/2014/main" id="{F1F44C89-80BB-A7C6-1D73-8A89A393AB55}"/>
              </a:ext>
            </a:extLst>
          </p:cNvPr>
          <p:cNvSpPr/>
          <p:nvPr/>
        </p:nvSpPr>
        <p:spPr>
          <a:xfrm>
            <a:off x="1130455" y="2073265"/>
            <a:ext cx="3050827" cy="1011829"/>
          </a:xfrm>
          <a:custGeom>
            <a:avLst/>
            <a:gdLst/>
            <a:ahLst/>
            <a:cxnLst/>
            <a:rect l="l" t="t" r="r" b="b"/>
            <a:pathLst>
              <a:path w="5697387" h="2069876">
                <a:moveTo>
                  <a:pt x="0" y="0"/>
                </a:moveTo>
                <a:lnTo>
                  <a:pt x="5697387" y="0"/>
                </a:lnTo>
                <a:lnTo>
                  <a:pt x="5697387" y="2069877"/>
                </a:lnTo>
                <a:lnTo>
                  <a:pt x="0" y="2069877"/>
                </a:lnTo>
                <a:lnTo>
                  <a:pt x="0" y="0"/>
                </a:lnTo>
                <a:close/>
              </a:path>
            </a:pathLst>
          </a:custGeom>
          <a:blipFill>
            <a:blip r:embed="rId2"/>
            <a:stretch>
              <a:fillRect/>
            </a:stretch>
          </a:blipFill>
        </p:spPr>
        <p:txBody>
          <a:bodyPr/>
          <a:lstStyle/>
          <a:p>
            <a:endParaRPr lang="en-US" dirty="0"/>
          </a:p>
        </p:txBody>
      </p:sp>
      <p:pic>
        <p:nvPicPr>
          <p:cNvPr id="40" name="Picture 2">
            <a:extLst>
              <a:ext uri="{FF2B5EF4-FFF2-40B4-BE49-F238E27FC236}">
                <a16:creationId xmlns:a16="http://schemas.microsoft.com/office/drawing/2014/main" id="{0B57AE7D-E14D-5C33-90BB-44C165D58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60" y="3192104"/>
            <a:ext cx="4426596" cy="273465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29">
            <a:extLst>
              <a:ext uri="{FF2B5EF4-FFF2-40B4-BE49-F238E27FC236}">
                <a16:creationId xmlns:a16="http://schemas.microsoft.com/office/drawing/2014/main" id="{EDFCE9F2-2BBC-C219-73AC-A21B0845BC62}"/>
              </a:ext>
            </a:extLst>
          </p:cNvPr>
          <p:cNvSpPr txBox="1"/>
          <p:nvPr/>
        </p:nvSpPr>
        <p:spPr>
          <a:xfrm>
            <a:off x="6238289" y="2435959"/>
            <a:ext cx="7851836" cy="389850"/>
          </a:xfrm>
          <a:prstGeom prst="rect">
            <a:avLst/>
          </a:prstGeom>
        </p:spPr>
        <p:txBody>
          <a:bodyPr lIns="0" tIns="0" rIns="0" bIns="0" rtlCol="0" anchor="t">
            <a:spAutoFit/>
          </a:bodyPr>
          <a:lstStyle/>
          <a:p>
            <a:pPr marL="0" lvl="0" indent="0" algn="l">
              <a:lnSpc>
                <a:spcPts val="2891"/>
              </a:lnSpc>
              <a:spcBef>
                <a:spcPct val="0"/>
              </a:spcBef>
            </a:pPr>
            <a:r>
              <a:rPr lang="en-US" sz="3500" b="1" u="none" strike="noStrike" spc="45" dirty="0">
                <a:solidFill>
                  <a:srgbClr val="62A06D"/>
                </a:solidFill>
                <a:latin typeface="Montserrat"/>
                <a:ea typeface="Montserrat"/>
                <a:cs typeface="Montserrat"/>
                <a:sym typeface="Montserrat"/>
              </a:rPr>
              <a:t>Future-Ready Utility</a:t>
            </a:r>
          </a:p>
        </p:txBody>
      </p:sp>
      <p:sp>
        <p:nvSpPr>
          <p:cNvPr id="3" name="Freeform 10">
            <a:extLst>
              <a:ext uri="{FF2B5EF4-FFF2-40B4-BE49-F238E27FC236}">
                <a16:creationId xmlns:a16="http://schemas.microsoft.com/office/drawing/2014/main" id="{32D6C9C2-3FA6-08C1-97B7-3781FF032076}"/>
              </a:ext>
            </a:extLst>
          </p:cNvPr>
          <p:cNvSpPr/>
          <p:nvPr/>
        </p:nvSpPr>
        <p:spPr>
          <a:xfrm>
            <a:off x="6133029" y="5926757"/>
            <a:ext cx="3802762" cy="3359147"/>
          </a:xfrm>
          <a:custGeom>
            <a:avLst/>
            <a:gdLst/>
            <a:ahLst/>
            <a:cxnLst/>
            <a:rect l="l" t="t" r="r" b="b"/>
            <a:pathLst>
              <a:path w="5342601" h="3819960">
                <a:moveTo>
                  <a:pt x="0" y="0"/>
                </a:moveTo>
                <a:lnTo>
                  <a:pt x="5342602" y="0"/>
                </a:lnTo>
                <a:lnTo>
                  <a:pt x="5342602" y="3819960"/>
                </a:lnTo>
                <a:lnTo>
                  <a:pt x="0" y="3819960"/>
                </a:lnTo>
                <a:lnTo>
                  <a:pt x="0" y="0"/>
                </a:lnTo>
                <a:close/>
              </a:path>
            </a:pathLst>
          </a:custGeom>
          <a:blipFill>
            <a:blip r:embed="rId4">
              <a:alphaModFix amt="40000"/>
            </a:blip>
            <a:stretch>
              <a:fillRect/>
            </a:stretch>
          </a:blipFill>
        </p:spPr>
        <p:txBody>
          <a:bodyPr/>
          <a:lstStyle/>
          <a:p>
            <a:endParaRPr lang="en-US" dirty="0"/>
          </a:p>
        </p:txBody>
      </p:sp>
      <p:sp>
        <p:nvSpPr>
          <p:cNvPr id="4" name="Freeform 11">
            <a:extLst>
              <a:ext uri="{FF2B5EF4-FFF2-40B4-BE49-F238E27FC236}">
                <a16:creationId xmlns:a16="http://schemas.microsoft.com/office/drawing/2014/main" id="{CE92BC7A-EC10-5BBF-ADE6-768C443EEFA0}"/>
              </a:ext>
            </a:extLst>
          </p:cNvPr>
          <p:cNvSpPr/>
          <p:nvPr/>
        </p:nvSpPr>
        <p:spPr>
          <a:xfrm>
            <a:off x="9807039" y="5954254"/>
            <a:ext cx="3965712" cy="3331650"/>
          </a:xfrm>
          <a:custGeom>
            <a:avLst/>
            <a:gdLst/>
            <a:ahLst/>
            <a:cxnLst/>
            <a:rect l="l" t="t" r="r" b="b"/>
            <a:pathLst>
              <a:path w="5342601" h="3819960">
                <a:moveTo>
                  <a:pt x="0" y="0"/>
                </a:moveTo>
                <a:lnTo>
                  <a:pt x="5342601" y="0"/>
                </a:lnTo>
                <a:lnTo>
                  <a:pt x="5342601" y="3819960"/>
                </a:lnTo>
                <a:lnTo>
                  <a:pt x="0" y="3819960"/>
                </a:lnTo>
                <a:lnTo>
                  <a:pt x="0" y="0"/>
                </a:lnTo>
                <a:close/>
              </a:path>
            </a:pathLst>
          </a:custGeom>
          <a:blipFill>
            <a:blip r:embed="rId4">
              <a:alphaModFix amt="40000"/>
            </a:blip>
            <a:stretch>
              <a:fillRect/>
            </a:stretch>
          </a:blipFill>
        </p:spPr>
        <p:txBody>
          <a:bodyPr/>
          <a:lstStyle/>
          <a:p>
            <a:endParaRPr lang="en-US" dirty="0"/>
          </a:p>
        </p:txBody>
      </p:sp>
      <p:sp>
        <p:nvSpPr>
          <p:cNvPr id="5" name="Freeform 12">
            <a:extLst>
              <a:ext uri="{FF2B5EF4-FFF2-40B4-BE49-F238E27FC236}">
                <a16:creationId xmlns:a16="http://schemas.microsoft.com/office/drawing/2014/main" id="{6258A725-12BE-DE32-E50E-99B554BDEEA3}"/>
              </a:ext>
            </a:extLst>
          </p:cNvPr>
          <p:cNvSpPr/>
          <p:nvPr/>
        </p:nvSpPr>
        <p:spPr>
          <a:xfrm>
            <a:off x="13531785" y="6015783"/>
            <a:ext cx="4079834" cy="3270121"/>
          </a:xfrm>
          <a:custGeom>
            <a:avLst/>
            <a:gdLst/>
            <a:ahLst/>
            <a:cxnLst/>
            <a:rect l="l" t="t" r="r" b="b"/>
            <a:pathLst>
              <a:path w="5342601" h="3819960">
                <a:moveTo>
                  <a:pt x="0" y="0"/>
                </a:moveTo>
                <a:lnTo>
                  <a:pt x="5342601" y="0"/>
                </a:lnTo>
                <a:lnTo>
                  <a:pt x="5342601" y="3819960"/>
                </a:lnTo>
                <a:lnTo>
                  <a:pt x="0" y="3819960"/>
                </a:lnTo>
                <a:lnTo>
                  <a:pt x="0" y="0"/>
                </a:lnTo>
                <a:close/>
              </a:path>
            </a:pathLst>
          </a:custGeom>
          <a:blipFill>
            <a:blip r:embed="rId4">
              <a:alphaModFix amt="40000"/>
            </a:blip>
            <a:stretch>
              <a:fillRect/>
            </a:stretch>
          </a:blipFill>
        </p:spPr>
        <p:txBody>
          <a:bodyPr/>
          <a:lstStyle/>
          <a:p>
            <a:endParaRPr lang="en-US" dirty="0"/>
          </a:p>
        </p:txBody>
      </p:sp>
      <p:grpSp>
        <p:nvGrpSpPr>
          <p:cNvPr id="6" name="Group 5">
            <a:extLst>
              <a:ext uri="{FF2B5EF4-FFF2-40B4-BE49-F238E27FC236}">
                <a16:creationId xmlns:a16="http://schemas.microsoft.com/office/drawing/2014/main" id="{97FB22BB-9B50-3BF0-FA86-84F92D72AF00}"/>
              </a:ext>
            </a:extLst>
          </p:cNvPr>
          <p:cNvGrpSpPr/>
          <p:nvPr/>
        </p:nvGrpSpPr>
        <p:grpSpPr>
          <a:xfrm>
            <a:off x="6165754" y="4321613"/>
            <a:ext cx="3315128" cy="2068988"/>
            <a:chOff x="0" y="-38100"/>
            <a:chExt cx="1185167" cy="775347"/>
          </a:xfrm>
        </p:grpSpPr>
        <p:sp>
          <p:nvSpPr>
            <p:cNvPr id="25" name="Freeform 14">
              <a:extLst>
                <a:ext uri="{FF2B5EF4-FFF2-40B4-BE49-F238E27FC236}">
                  <a16:creationId xmlns:a16="http://schemas.microsoft.com/office/drawing/2014/main" id="{39569FFE-21C8-5279-AECD-4E6A720114E0}"/>
                </a:ext>
              </a:extLst>
            </p:cNvPr>
            <p:cNvSpPr/>
            <p:nvPr/>
          </p:nvSpPr>
          <p:spPr>
            <a:xfrm>
              <a:off x="0" y="0"/>
              <a:ext cx="1185167" cy="737247"/>
            </a:xfrm>
            <a:custGeom>
              <a:avLst/>
              <a:gdLst/>
              <a:ahLst/>
              <a:cxnLst/>
              <a:rect l="l" t="t" r="r" b="b"/>
              <a:pathLst>
                <a:path w="1185167" h="737247">
                  <a:moveTo>
                    <a:pt x="83344" y="0"/>
                  </a:moveTo>
                  <a:lnTo>
                    <a:pt x="1101823" y="0"/>
                  </a:lnTo>
                  <a:cubicBezTo>
                    <a:pt x="1147853" y="0"/>
                    <a:pt x="1185167" y="37314"/>
                    <a:pt x="1185167" y="83344"/>
                  </a:cubicBezTo>
                  <a:lnTo>
                    <a:pt x="1185167" y="653903"/>
                  </a:lnTo>
                  <a:cubicBezTo>
                    <a:pt x="1185167" y="676007"/>
                    <a:pt x="1176387" y="697206"/>
                    <a:pt x="1160756" y="712836"/>
                  </a:cubicBezTo>
                  <a:cubicBezTo>
                    <a:pt x="1145126" y="728466"/>
                    <a:pt x="1123927" y="737247"/>
                    <a:pt x="1101823" y="737247"/>
                  </a:cubicBezTo>
                  <a:lnTo>
                    <a:pt x="83344" y="737247"/>
                  </a:lnTo>
                  <a:cubicBezTo>
                    <a:pt x="61240" y="737247"/>
                    <a:pt x="40041" y="728466"/>
                    <a:pt x="24411" y="712836"/>
                  </a:cubicBezTo>
                  <a:cubicBezTo>
                    <a:pt x="8781" y="697206"/>
                    <a:pt x="0" y="676007"/>
                    <a:pt x="0" y="653903"/>
                  </a:cubicBezTo>
                  <a:lnTo>
                    <a:pt x="0" y="83344"/>
                  </a:lnTo>
                  <a:cubicBezTo>
                    <a:pt x="0" y="61240"/>
                    <a:pt x="8781" y="40041"/>
                    <a:pt x="24411" y="24411"/>
                  </a:cubicBezTo>
                  <a:cubicBezTo>
                    <a:pt x="40041" y="8781"/>
                    <a:pt x="61240" y="0"/>
                    <a:pt x="83344" y="0"/>
                  </a:cubicBezTo>
                  <a:close/>
                </a:path>
              </a:pathLst>
            </a:custGeom>
            <a:solidFill>
              <a:srgbClr val="16599D"/>
            </a:solidFill>
          </p:spPr>
          <p:txBody>
            <a:bodyPr/>
            <a:lstStyle/>
            <a:p>
              <a:endParaRPr lang="en-US" dirty="0"/>
            </a:p>
          </p:txBody>
        </p:sp>
        <p:sp>
          <p:nvSpPr>
            <p:cNvPr id="26" name="TextBox 15">
              <a:extLst>
                <a:ext uri="{FF2B5EF4-FFF2-40B4-BE49-F238E27FC236}">
                  <a16:creationId xmlns:a16="http://schemas.microsoft.com/office/drawing/2014/main" id="{42A626FE-B67A-B7F4-33BF-A71A9A025D96}"/>
                </a:ext>
              </a:extLst>
            </p:cNvPr>
            <p:cNvSpPr txBox="1"/>
            <p:nvPr/>
          </p:nvSpPr>
          <p:spPr>
            <a:xfrm>
              <a:off x="0" y="-38100"/>
              <a:ext cx="1185167" cy="775347"/>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dirty="0"/>
            </a:p>
          </p:txBody>
        </p:sp>
      </p:grpSp>
      <p:grpSp>
        <p:nvGrpSpPr>
          <p:cNvPr id="7" name="Group 6">
            <a:extLst>
              <a:ext uri="{FF2B5EF4-FFF2-40B4-BE49-F238E27FC236}">
                <a16:creationId xmlns:a16="http://schemas.microsoft.com/office/drawing/2014/main" id="{5EFC4012-2859-81EE-5373-397950474DE6}"/>
              </a:ext>
            </a:extLst>
          </p:cNvPr>
          <p:cNvGrpSpPr/>
          <p:nvPr/>
        </p:nvGrpSpPr>
        <p:grpSpPr>
          <a:xfrm>
            <a:off x="9989374" y="4321613"/>
            <a:ext cx="3315128" cy="2068988"/>
            <a:chOff x="0" y="-38100"/>
            <a:chExt cx="1185167" cy="775347"/>
          </a:xfrm>
        </p:grpSpPr>
        <p:sp>
          <p:nvSpPr>
            <p:cNvPr id="23" name="Freeform 17">
              <a:extLst>
                <a:ext uri="{FF2B5EF4-FFF2-40B4-BE49-F238E27FC236}">
                  <a16:creationId xmlns:a16="http://schemas.microsoft.com/office/drawing/2014/main" id="{844E32FD-05BC-A770-7C31-D85E9B9EA356}"/>
                </a:ext>
              </a:extLst>
            </p:cNvPr>
            <p:cNvSpPr/>
            <p:nvPr/>
          </p:nvSpPr>
          <p:spPr>
            <a:xfrm>
              <a:off x="0" y="0"/>
              <a:ext cx="1185167" cy="737247"/>
            </a:xfrm>
            <a:custGeom>
              <a:avLst/>
              <a:gdLst/>
              <a:ahLst/>
              <a:cxnLst/>
              <a:rect l="l" t="t" r="r" b="b"/>
              <a:pathLst>
                <a:path w="1185167" h="737247">
                  <a:moveTo>
                    <a:pt x="83344" y="0"/>
                  </a:moveTo>
                  <a:lnTo>
                    <a:pt x="1101823" y="0"/>
                  </a:lnTo>
                  <a:cubicBezTo>
                    <a:pt x="1147853" y="0"/>
                    <a:pt x="1185167" y="37314"/>
                    <a:pt x="1185167" y="83344"/>
                  </a:cubicBezTo>
                  <a:lnTo>
                    <a:pt x="1185167" y="653903"/>
                  </a:lnTo>
                  <a:cubicBezTo>
                    <a:pt x="1185167" y="676007"/>
                    <a:pt x="1176387" y="697206"/>
                    <a:pt x="1160756" y="712836"/>
                  </a:cubicBezTo>
                  <a:cubicBezTo>
                    <a:pt x="1145126" y="728466"/>
                    <a:pt x="1123927" y="737247"/>
                    <a:pt x="1101823" y="737247"/>
                  </a:cubicBezTo>
                  <a:lnTo>
                    <a:pt x="83344" y="737247"/>
                  </a:lnTo>
                  <a:cubicBezTo>
                    <a:pt x="61240" y="737247"/>
                    <a:pt x="40041" y="728466"/>
                    <a:pt x="24411" y="712836"/>
                  </a:cubicBezTo>
                  <a:cubicBezTo>
                    <a:pt x="8781" y="697206"/>
                    <a:pt x="0" y="676007"/>
                    <a:pt x="0" y="653903"/>
                  </a:cubicBezTo>
                  <a:lnTo>
                    <a:pt x="0" y="83344"/>
                  </a:lnTo>
                  <a:cubicBezTo>
                    <a:pt x="0" y="61240"/>
                    <a:pt x="8781" y="40041"/>
                    <a:pt x="24411" y="24411"/>
                  </a:cubicBezTo>
                  <a:cubicBezTo>
                    <a:pt x="40041" y="8781"/>
                    <a:pt x="61240" y="0"/>
                    <a:pt x="83344" y="0"/>
                  </a:cubicBezTo>
                  <a:close/>
                </a:path>
              </a:pathLst>
            </a:custGeom>
            <a:solidFill>
              <a:srgbClr val="16599D"/>
            </a:solidFill>
          </p:spPr>
          <p:txBody>
            <a:bodyPr/>
            <a:lstStyle/>
            <a:p>
              <a:endParaRPr lang="en-US" dirty="0"/>
            </a:p>
          </p:txBody>
        </p:sp>
        <p:sp>
          <p:nvSpPr>
            <p:cNvPr id="24" name="TextBox 18">
              <a:extLst>
                <a:ext uri="{FF2B5EF4-FFF2-40B4-BE49-F238E27FC236}">
                  <a16:creationId xmlns:a16="http://schemas.microsoft.com/office/drawing/2014/main" id="{813FDDB3-5B7D-E1C7-B4B8-1126B05851FB}"/>
                </a:ext>
              </a:extLst>
            </p:cNvPr>
            <p:cNvSpPr txBox="1"/>
            <p:nvPr/>
          </p:nvSpPr>
          <p:spPr>
            <a:xfrm>
              <a:off x="0" y="-38100"/>
              <a:ext cx="1185167" cy="775347"/>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dirty="0"/>
            </a:p>
          </p:txBody>
        </p:sp>
      </p:grpSp>
      <p:grpSp>
        <p:nvGrpSpPr>
          <p:cNvPr id="8" name="Group 7">
            <a:extLst>
              <a:ext uri="{FF2B5EF4-FFF2-40B4-BE49-F238E27FC236}">
                <a16:creationId xmlns:a16="http://schemas.microsoft.com/office/drawing/2014/main" id="{FC5741A1-CB88-F97F-5DD0-73C0B0D020BF}"/>
              </a:ext>
            </a:extLst>
          </p:cNvPr>
          <p:cNvGrpSpPr/>
          <p:nvPr/>
        </p:nvGrpSpPr>
        <p:grpSpPr>
          <a:xfrm>
            <a:off x="13772751" y="4383144"/>
            <a:ext cx="3315128" cy="2068988"/>
            <a:chOff x="0" y="-38100"/>
            <a:chExt cx="1185167" cy="775347"/>
          </a:xfrm>
        </p:grpSpPr>
        <p:sp>
          <p:nvSpPr>
            <p:cNvPr id="21" name="Freeform 20">
              <a:extLst>
                <a:ext uri="{FF2B5EF4-FFF2-40B4-BE49-F238E27FC236}">
                  <a16:creationId xmlns:a16="http://schemas.microsoft.com/office/drawing/2014/main" id="{E496CCFD-90B4-0A15-D106-55B180D15EA2}"/>
                </a:ext>
              </a:extLst>
            </p:cNvPr>
            <p:cNvSpPr/>
            <p:nvPr/>
          </p:nvSpPr>
          <p:spPr>
            <a:xfrm>
              <a:off x="0" y="0"/>
              <a:ext cx="1185167" cy="737247"/>
            </a:xfrm>
            <a:custGeom>
              <a:avLst/>
              <a:gdLst/>
              <a:ahLst/>
              <a:cxnLst/>
              <a:rect l="l" t="t" r="r" b="b"/>
              <a:pathLst>
                <a:path w="1185167" h="737247">
                  <a:moveTo>
                    <a:pt x="83344" y="0"/>
                  </a:moveTo>
                  <a:lnTo>
                    <a:pt x="1101823" y="0"/>
                  </a:lnTo>
                  <a:cubicBezTo>
                    <a:pt x="1147853" y="0"/>
                    <a:pt x="1185167" y="37314"/>
                    <a:pt x="1185167" y="83344"/>
                  </a:cubicBezTo>
                  <a:lnTo>
                    <a:pt x="1185167" y="653903"/>
                  </a:lnTo>
                  <a:cubicBezTo>
                    <a:pt x="1185167" y="676007"/>
                    <a:pt x="1176387" y="697206"/>
                    <a:pt x="1160756" y="712836"/>
                  </a:cubicBezTo>
                  <a:cubicBezTo>
                    <a:pt x="1145126" y="728466"/>
                    <a:pt x="1123927" y="737247"/>
                    <a:pt x="1101823" y="737247"/>
                  </a:cubicBezTo>
                  <a:lnTo>
                    <a:pt x="83344" y="737247"/>
                  </a:lnTo>
                  <a:cubicBezTo>
                    <a:pt x="61240" y="737247"/>
                    <a:pt x="40041" y="728466"/>
                    <a:pt x="24411" y="712836"/>
                  </a:cubicBezTo>
                  <a:cubicBezTo>
                    <a:pt x="8781" y="697206"/>
                    <a:pt x="0" y="676007"/>
                    <a:pt x="0" y="653903"/>
                  </a:cubicBezTo>
                  <a:lnTo>
                    <a:pt x="0" y="83344"/>
                  </a:lnTo>
                  <a:cubicBezTo>
                    <a:pt x="0" y="61240"/>
                    <a:pt x="8781" y="40041"/>
                    <a:pt x="24411" y="24411"/>
                  </a:cubicBezTo>
                  <a:cubicBezTo>
                    <a:pt x="40041" y="8781"/>
                    <a:pt x="61240" y="0"/>
                    <a:pt x="83344" y="0"/>
                  </a:cubicBezTo>
                  <a:close/>
                </a:path>
              </a:pathLst>
            </a:custGeom>
            <a:solidFill>
              <a:srgbClr val="16599D"/>
            </a:solidFill>
          </p:spPr>
          <p:txBody>
            <a:bodyPr/>
            <a:lstStyle/>
            <a:p>
              <a:endParaRPr lang="en-US" dirty="0"/>
            </a:p>
          </p:txBody>
        </p:sp>
        <p:sp>
          <p:nvSpPr>
            <p:cNvPr id="22" name="TextBox 21">
              <a:extLst>
                <a:ext uri="{FF2B5EF4-FFF2-40B4-BE49-F238E27FC236}">
                  <a16:creationId xmlns:a16="http://schemas.microsoft.com/office/drawing/2014/main" id="{E3D3C250-6237-E179-C21C-CD429A436117}"/>
                </a:ext>
              </a:extLst>
            </p:cNvPr>
            <p:cNvSpPr txBox="1"/>
            <p:nvPr/>
          </p:nvSpPr>
          <p:spPr>
            <a:xfrm>
              <a:off x="0" y="-38100"/>
              <a:ext cx="1185167" cy="775347"/>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dirty="0"/>
            </a:p>
          </p:txBody>
        </p:sp>
      </p:grpSp>
      <p:grpSp>
        <p:nvGrpSpPr>
          <p:cNvPr id="9" name="Group 8">
            <a:extLst>
              <a:ext uri="{FF2B5EF4-FFF2-40B4-BE49-F238E27FC236}">
                <a16:creationId xmlns:a16="http://schemas.microsoft.com/office/drawing/2014/main" id="{A118584A-CC50-81D9-09F8-9EA65E853038}"/>
              </a:ext>
            </a:extLst>
          </p:cNvPr>
          <p:cNvGrpSpPr/>
          <p:nvPr/>
        </p:nvGrpSpPr>
        <p:grpSpPr>
          <a:xfrm>
            <a:off x="6544830" y="4637306"/>
            <a:ext cx="2386184" cy="1455672"/>
            <a:chOff x="0" y="0"/>
            <a:chExt cx="4987704" cy="2878545"/>
          </a:xfrm>
        </p:grpSpPr>
        <p:pic>
          <p:nvPicPr>
            <p:cNvPr id="20" name="Picture 19">
              <a:extLst>
                <a:ext uri="{FF2B5EF4-FFF2-40B4-BE49-F238E27FC236}">
                  <a16:creationId xmlns:a16="http://schemas.microsoft.com/office/drawing/2014/main" id="{4489BECC-ABE6-D102-01CF-96431A89F159}"/>
                </a:ext>
              </a:extLst>
            </p:cNvPr>
            <p:cNvPicPr>
              <a:picLocks noChangeAspect="1"/>
            </p:cNvPicPr>
            <p:nvPr/>
          </p:nvPicPr>
          <p:blipFill>
            <a:blip r:embed="rId5"/>
            <a:srcRect t="6754" b="6754"/>
            <a:stretch>
              <a:fillRect/>
            </a:stretch>
          </p:blipFill>
          <p:spPr>
            <a:xfrm>
              <a:off x="0" y="0"/>
              <a:ext cx="4987704" cy="2878545"/>
            </a:xfrm>
            <a:prstGeom prst="rect">
              <a:avLst/>
            </a:prstGeom>
          </p:spPr>
        </p:pic>
      </p:grpSp>
      <p:grpSp>
        <p:nvGrpSpPr>
          <p:cNvPr id="10" name="Group 9">
            <a:extLst>
              <a:ext uri="{FF2B5EF4-FFF2-40B4-BE49-F238E27FC236}">
                <a16:creationId xmlns:a16="http://schemas.microsoft.com/office/drawing/2014/main" id="{C07278E6-78C9-A9BB-D687-E0FC0DE9AB62}"/>
              </a:ext>
            </a:extLst>
          </p:cNvPr>
          <p:cNvGrpSpPr/>
          <p:nvPr/>
        </p:nvGrpSpPr>
        <p:grpSpPr>
          <a:xfrm>
            <a:off x="10118127" y="4536528"/>
            <a:ext cx="2386184" cy="1455672"/>
            <a:chOff x="0" y="0"/>
            <a:chExt cx="4987704" cy="2878545"/>
          </a:xfrm>
        </p:grpSpPr>
        <p:pic>
          <p:nvPicPr>
            <p:cNvPr id="19" name="Picture 18">
              <a:extLst>
                <a:ext uri="{FF2B5EF4-FFF2-40B4-BE49-F238E27FC236}">
                  <a16:creationId xmlns:a16="http://schemas.microsoft.com/office/drawing/2014/main" id="{77C13EFE-F3C4-0BAB-550E-8E9BC104C522}"/>
                </a:ext>
              </a:extLst>
            </p:cNvPr>
            <p:cNvPicPr>
              <a:picLocks noChangeAspect="1"/>
            </p:cNvPicPr>
            <p:nvPr/>
          </p:nvPicPr>
          <p:blipFill>
            <a:blip r:embed="rId6"/>
            <a:srcRect t="6688" b="6688"/>
            <a:stretch>
              <a:fillRect/>
            </a:stretch>
          </p:blipFill>
          <p:spPr>
            <a:xfrm>
              <a:off x="0" y="0"/>
              <a:ext cx="4987704" cy="2878545"/>
            </a:xfrm>
            <a:prstGeom prst="rect">
              <a:avLst/>
            </a:prstGeom>
          </p:spPr>
        </p:pic>
      </p:grpSp>
      <p:grpSp>
        <p:nvGrpSpPr>
          <p:cNvPr id="11" name="Group 10">
            <a:extLst>
              <a:ext uri="{FF2B5EF4-FFF2-40B4-BE49-F238E27FC236}">
                <a16:creationId xmlns:a16="http://schemas.microsoft.com/office/drawing/2014/main" id="{7DFBEE08-BCE0-2EAF-06AE-D338FDDB0B33}"/>
              </a:ext>
            </a:extLst>
          </p:cNvPr>
          <p:cNvGrpSpPr/>
          <p:nvPr/>
        </p:nvGrpSpPr>
        <p:grpSpPr>
          <a:xfrm>
            <a:off x="13901504" y="4598059"/>
            <a:ext cx="2386184" cy="1455672"/>
            <a:chOff x="0" y="0"/>
            <a:chExt cx="4987704" cy="2878545"/>
          </a:xfrm>
        </p:grpSpPr>
        <p:pic>
          <p:nvPicPr>
            <p:cNvPr id="18" name="Picture 17">
              <a:extLst>
                <a:ext uri="{FF2B5EF4-FFF2-40B4-BE49-F238E27FC236}">
                  <a16:creationId xmlns:a16="http://schemas.microsoft.com/office/drawing/2014/main" id="{330A6078-F1E1-67F4-C6BB-8483E1242AE1}"/>
                </a:ext>
              </a:extLst>
            </p:cNvPr>
            <p:cNvPicPr>
              <a:picLocks noChangeAspect="1"/>
            </p:cNvPicPr>
            <p:nvPr/>
          </p:nvPicPr>
          <p:blipFill>
            <a:blip r:embed="rId7"/>
            <a:srcRect l="10265" r="15563" b="1069"/>
            <a:stretch>
              <a:fillRect/>
            </a:stretch>
          </p:blipFill>
          <p:spPr>
            <a:xfrm>
              <a:off x="0" y="0"/>
              <a:ext cx="4987704" cy="2878545"/>
            </a:xfrm>
            <a:prstGeom prst="rect">
              <a:avLst/>
            </a:prstGeom>
          </p:spPr>
        </p:pic>
      </p:grpSp>
      <p:sp>
        <p:nvSpPr>
          <p:cNvPr id="12" name="TextBox 29">
            <a:extLst>
              <a:ext uri="{FF2B5EF4-FFF2-40B4-BE49-F238E27FC236}">
                <a16:creationId xmlns:a16="http://schemas.microsoft.com/office/drawing/2014/main" id="{63A592E9-8446-6665-21E2-CB59E63944CD}"/>
              </a:ext>
            </a:extLst>
          </p:cNvPr>
          <p:cNvSpPr txBox="1"/>
          <p:nvPr/>
        </p:nvSpPr>
        <p:spPr>
          <a:xfrm>
            <a:off x="6542261" y="6911577"/>
            <a:ext cx="2562114" cy="156953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70"/>
              </a:lnSpc>
              <a:spcBef>
                <a:spcPct val="0"/>
              </a:spcBef>
            </a:pPr>
            <a:r>
              <a:rPr lang="en-US" sz="1600" dirty="0">
                <a:solidFill>
                  <a:srgbClr val="000000"/>
                </a:solidFill>
                <a:latin typeface="Helios"/>
                <a:ea typeface="Helios"/>
                <a:cs typeface="Helios"/>
                <a:sym typeface="Helios"/>
              </a:rPr>
              <a:t>Maintain essential levels of service in the face of emergencies and dynamic future conditions.</a:t>
            </a:r>
          </a:p>
          <a:p>
            <a:pPr>
              <a:lnSpc>
                <a:spcPts val="2470"/>
              </a:lnSpc>
              <a:spcBef>
                <a:spcPct val="0"/>
              </a:spcBef>
            </a:pPr>
            <a:endParaRPr lang="en-US" sz="1600" dirty="0">
              <a:solidFill>
                <a:srgbClr val="000000"/>
              </a:solidFill>
              <a:latin typeface="Helios"/>
              <a:ea typeface="Helios"/>
              <a:cs typeface="Helios"/>
              <a:sym typeface="Helios"/>
            </a:endParaRPr>
          </a:p>
        </p:txBody>
      </p:sp>
      <p:sp>
        <p:nvSpPr>
          <p:cNvPr id="13" name="TextBox 30">
            <a:extLst>
              <a:ext uri="{FF2B5EF4-FFF2-40B4-BE49-F238E27FC236}">
                <a16:creationId xmlns:a16="http://schemas.microsoft.com/office/drawing/2014/main" id="{8EE88BD3-F5D5-9821-DBBA-889F53E05708}"/>
              </a:ext>
            </a:extLst>
          </p:cNvPr>
          <p:cNvSpPr txBox="1"/>
          <p:nvPr/>
        </p:nvSpPr>
        <p:spPr>
          <a:xfrm>
            <a:off x="10129012" y="6923910"/>
            <a:ext cx="2648836" cy="189494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70"/>
              </a:lnSpc>
              <a:spcBef>
                <a:spcPct val="0"/>
              </a:spcBef>
            </a:pPr>
            <a:r>
              <a:rPr lang="en-US" sz="1600" dirty="0">
                <a:solidFill>
                  <a:srgbClr val="000000"/>
                </a:solidFill>
                <a:latin typeface="Helios"/>
                <a:ea typeface="Helios"/>
                <a:cs typeface="Helios"/>
                <a:sym typeface="Helios"/>
              </a:rPr>
              <a:t>Build nimble and robust financial systems to support changing community needs and diversify revenue sources.</a:t>
            </a:r>
          </a:p>
          <a:p>
            <a:pPr>
              <a:lnSpc>
                <a:spcPts val="2470"/>
              </a:lnSpc>
              <a:spcBef>
                <a:spcPct val="0"/>
              </a:spcBef>
            </a:pPr>
            <a:endParaRPr lang="en-US" sz="1600" dirty="0">
              <a:solidFill>
                <a:srgbClr val="000000"/>
              </a:solidFill>
              <a:latin typeface="Helios"/>
              <a:ea typeface="Helios"/>
              <a:cs typeface="Helios"/>
              <a:sym typeface="Helios"/>
            </a:endParaRPr>
          </a:p>
        </p:txBody>
      </p:sp>
      <p:sp>
        <p:nvSpPr>
          <p:cNvPr id="14" name="TextBox 31">
            <a:extLst>
              <a:ext uri="{FF2B5EF4-FFF2-40B4-BE49-F238E27FC236}">
                <a16:creationId xmlns:a16="http://schemas.microsoft.com/office/drawing/2014/main" id="{AA237A6C-9809-1C07-4EAE-F14BF01CEF88}"/>
              </a:ext>
            </a:extLst>
          </p:cNvPr>
          <p:cNvSpPr txBox="1"/>
          <p:nvPr/>
        </p:nvSpPr>
        <p:spPr>
          <a:xfrm>
            <a:off x="13975940" y="6985441"/>
            <a:ext cx="2659201" cy="189494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70"/>
              </a:lnSpc>
              <a:spcBef>
                <a:spcPct val="0"/>
              </a:spcBef>
            </a:pPr>
            <a:r>
              <a:rPr lang="en-US" sz="1600" dirty="0">
                <a:solidFill>
                  <a:srgbClr val="000000"/>
                </a:solidFill>
                <a:latin typeface="Helios"/>
                <a:ea typeface="Helios"/>
                <a:cs typeface="Helios"/>
                <a:sym typeface="Helios"/>
              </a:rPr>
              <a:t>Utilize a “One Water” approach to sustainability, environmental stewardship, and regional partnerships and policies.</a:t>
            </a:r>
          </a:p>
          <a:p>
            <a:pPr>
              <a:lnSpc>
                <a:spcPts val="2470"/>
              </a:lnSpc>
              <a:spcBef>
                <a:spcPct val="0"/>
              </a:spcBef>
            </a:pPr>
            <a:endParaRPr lang="en-US" sz="1600" dirty="0">
              <a:solidFill>
                <a:srgbClr val="000000"/>
              </a:solidFill>
              <a:latin typeface="Helios"/>
              <a:ea typeface="Helios"/>
              <a:cs typeface="Helios"/>
              <a:sym typeface="Helios"/>
            </a:endParaRPr>
          </a:p>
        </p:txBody>
      </p:sp>
      <p:sp>
        <p:nvSpPr>
          <p:cNvPr id="15" name="TextBox 32">
            <a:extLst>
              <a:ext uri="{FF2B5EF4-FFF2-40B4-BE49-F238E27FC236}">
                <a16:creationId xmlns:a16="http://schemas.microsoft.com/office/drawing/2014/main" id="{EE8A50B8-CFE1-1343-6D38-A35B80055EA4}"/>
              </a:ext>
            </a:extLst>
          </p:cNvPr>
          <p:cNvSpPr txBox="1"/>
          <p:nvPr/>
        </p:nvSpPr>
        <p:spPr>
          <a:xfrm>
            <a:off x="6538627" y="6571521"/>
            <a:ext cx="2191855" cy="36324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3121"/>
              </a:lnSpc>
              <a:spcBef>
                <a:spcPct val="0"/>
              </a:spcBef>
            </a:pPr>
            <a:r>
              <a:rPr lang="en-US" sz="2229" b="1" dirty="0">
                <a:solidFill>
                  <a:srgbClr val="000000"/>
                </a:solidFill>
                <a:latin typeface="Helios Bold"/>
                <a:ea typeface="Helios Bold"/>
                <a:cs typeface="Helios Bold"/>
                <a:sym typeface="Helios Bold"/>
              </a:rPr>
              <a:t>GOAL #1</a:t>
            </a:r>
          </a:p>
        </p:txBody>
      </p:sp>
      <p:sp>
        <p:nvSpPr>
          <p:cNvPr id="16" name="TextBox 33">
            <a:extLst>
              <a:ext uri="{FF2B5EF4-FFF2-40B4-BE49-F238E27FC236}">
                <a16:creationId xmlns:a16="http://schemas.microsoft.com/office/drawing/2014/main" id="{A9828F89-9F0B-7CF5-2AEB-4D5A269D42FB}"/>
              </a:ext>
            </a:extLst>
          </p:cNvPr>
          <p:cNvSpPr txBox="1"/>
          <p:nvPr/>
        </p:nvSpPr>
        <p:spPr>
          <a:xfrm>
            <a:off x="10118126" y="6528882"/>
            <a:ext cx="2191855" cy="36324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3121"/>
              </a:lnSpc>
              <a:spcBef>
                <a:spcPct val="0"/>
              </a:spcBef>
            </a:pPr>
            <a:r>
              <a:rPr lang="en-US" sz="2229" b="1" dirty="0">
                <a:solidFill>
                  <a:srgbClr val="000000"/>
                </a:solidFill>
                <a:latin typeface="Helios Bold"/>
                <a:ea typeface="Helios Bold"/>
                <a:cs typeface="Helios Bold"/>
                <a:sym typeface="Helios Bold"/>
              </a:rPr>
              <a:t>GOAL #2</a:t>
            </a:r>
          </a:p>
        </p:txBody>
      </p:sp>
      <p:sp>
        <p:nvSpPr>
          <p:cNvPr id="17" name="TextBox 34">
            <a:extLst>
              <a:ext uri="{FF2B5EF4-FFF2-40B4-BE49-F238E27FC236}">
                <a16:creationId xmlns:a16="http://schemas.microsoft.com/office/drawing/2014/main" id="{C1829B06-4905-6EB4-D9FF-5AFBBB885399}"/>
              </a:ext>
            </a:extLst>
          </p:cNvPr>
          <p:cNvSpPr txBox="1"/>
          <p:nvPr/>
        </p:nvSpPr>
        <p:spPr>
          <a:xfrm>
            <a:off x="13868847" y="6560669"/>
            <a:ext cx="2191855" cy="36324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3121"/>
              </a:lnSpc>
              <a:spcBef>
                <a:spcPct val="0"/>
              </a:spcBef>
            </a:pPr>
            <a:r>
              <a:rPr lang="en-US" sz="2229" b="1" dirty="0">
                <a:solidFill>
                  <a:srgbClr val="000000"/>
                </a:solidFill>
                <a:latin typeface="Helios Bold"/>
                <a:ea typeface="Helios Bold"/>
                <a:cs typeface="Helios Bold"/>
                <a:sym typeface="Helios Bold"/>
              </a:rPr>
              <a:t>GOAL #3</a:t>
            </a:r>
          </a:p>
        </p:txBody>
      </p:sp>
      <p:grpSp>
        <p:nvGrpSpPr>
          <p:cNvPr id="27" name="Group 5">
            <a:extLst>
              <a:ext uri="{FF2B5EF4-FFF2-40B4-BE49-F238E27FC236}">
                <a16:creationId xmlns:a16="http://schemas.microsoft.com/office/drawing/2014/main" id="{6B9D37B3-BF09-672A-355B-FB1B68AF59B6}"/>
              </a:ext>
            </a:extLst>
          </p:cNvPr>
          <p:cNvGrpSpPr/>
          <p:nvPr/>
        </p:nvGrpSpPr>
        <p:grpSpPr>
          <a:xfrm>
            <a:off x="-2001494" y="8323039"/>
            <a:ext cx="4723978" cy="4723978"/>
            <a:chOff x="0" y="0"/>
            <a:chExt cx="812800" cy="812800"/>
          </a:xfrm>
        </p:grpSpPr>
        <p:sp>
          <p:nvSpPr>
            <p:cNvPr id="28" name="Freeform 6">
              <a:extLst>
                <a:ext uri="{FF2B5EF4-FFF2-40B4-BE49-F238E27FC236}">
                  <a16:creationId xmlns:a16="http://schemas.microsoft.com/office/drawing/2014/main" id="{0B98C210-1E46-C639-E807-17C75633F0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8377C"/>
              </a:solidFill>
              <a:prstDash val="solid"/>
              <a:miter/>
            </a:ln>
          </p:spPr>
          <p:txBody>
            <a:bodyPr/>
            <a:lstStyle/>
            <a:p>
              <a:endParaRPr lang="en-US" dirty="0"/>
            </a:p>
          </p:txBody>
        </p:sp>
        <p:sp>
          <p:nvSpPr>
            <p:cNvPr id="29" name="TextBox 7">
              <a:extLst>
                <a:ext uri="{FF2B5EF4-FFF2-40B4-BE49-F238E27FC236}">
                  <a16:creationId xmlns:a16="http://schemas.microsoft.com/office/drawing/2014/main" id="{7D55C224-B870-C4FA-B690-A4217D26FADD}"/>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dirty="0"/>
            </a:p>
          </p:txBody>
        </p:sp>
      </p:grpSp>
      <p:grpSp>
        <p:nvGrpSpPr>
          <p:cNvPr id="30" name="Group 8">
            <a:extLst>
              <a:ext uri="{FF2B5EF4-FFF2-40B4-BE49-F238E27FC236}">
                <a16:creationId xmlns:a16="http://schemas.microsoft.com/office/drawing/2014/main" id="{A32BA3D8-EFA2-76ED-2BE4-08C900BCC74A}"/>
              </a:ext>
            </a:extLst>
          </p:cNvPr>
          <p:cNvGrpSpPr/>
          <p:nvPr/>
        </p:nvGrpSpPr>
        <p:grpSpPr>
          <a:xfrm>
            <a:off x="3408560" y="8871939"/>
            <a:ext cx="772722" cy="772722"/>
            <a:chOff x="0" y="0"/>
            <a:chExt cx="812800" cy="812800"/>
          </a:xfrm>
        </p:grpSpPr>
        <p:sp>
          <p:nvSpPr>
            <p:cNvPr id="31" name="Freeform 9">
              <a:extLst>
                <a:ext uri="{FF2B5EF4-FFF2-40B4-BE49-F238E27FC236}">
                  <a16:creationId xmlns:a16="http://schemas.microsoft.com/office/drawing/2014/main" id="{E55CFDC9-50F0-4B07-5F66-46A6D2D986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32" name="TextBox 10">
              <a:extLst>
                <a:ext uri="{FF2B5EF4-FFF2-40B4-BE49-F238E27FC236}">
                  <a16:creationId xmlns:a16="http://schemas.microsoft.com/office/drawing/2014/main" id="{0C7E6346-1263-4202-7777-35D2DEF9E533}"/>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33" name="Group 34">
            <a:extLst>
              <a:ext uri="{FF2B5EF4-FFF2-40B4-BE49-F238E27FC236}">
                <a16:creationId xmlns:a16="http://schemas.microsoft.com/office/drawing/2014/main" id="{EBCABFD6-659C-1E52-B331-03925F9F1EAA}"/>
              </a:ext>
            </a:extLst>
          </p:cNvPr>
          <p:cNvGrpSpPr/>
          <p:nvPr/>
        </p:nvGrpSpPr>
        <p:grpSpPr>
          <a:xfrm>
            <a:off x="14800492" y="-1322286"/>
            <a:ext cx="4574774" cy="4594652"/>
            <a:chOff x="0" y="0"/>
            <a:chExt cx="812800" cy="812800"/>
          </a:xfrm>
        </p:grpSpPr>
        <p:sp>
          <p:nvSpPr>
            <p:cNvPr id="34" name="Freeform 35">
              <a:extLst>
                <a:ext uri="{FF2B5EF4-FFF2-40B4-BE49-F238E27FC236}">
                  <a16:creationId xmlns:a16="http://schemas.microsoft.com/office/drawing/2014/main" id="{26FF6533-85AA-F329-C5BF-3D7AC1ECE2D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35" name="TextBox 36">
              <a:extLst>
                <a:ext uri="{FF2B5EF4-FFF2-40B4-BE49-F238E27FC236}">
                  <a16:creationId xmlns:a16="http://schemas.microsoft.com/office/drawing/2014/main" id="{5095AE5B-2886-2231-35FD-08AF7966429B}"/>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grpSp>
        <p:nvGrpSpPr>
          <p:cNvPr id="37" name="Group 47">
            <a:extLst>
              <a:ext uri="{FF2B5EF4-FFF2-40B4-BE49-F238E27FC236}">
                <a16:creationId xmlns:a16="http://schemas.microsoft.com/office/drawing/2014/main" id="{EB2EF3C7-4438-66C3-3710-77720090A4B9}"/>
              </a:ext>
            </a:extLst>
          </p:cNvPr>
          <p:cNvGrpSpPr/>
          <p:nvPr/>
        </p:nvGrpSpPr>
        <p:grpSpPr>
          <a:xfrm>
            <a:off x="-384892" y="-572198"/>
            <a:ext cx="1490773" cy="1490773"/>
            <a:chOff x="0" y="0"/>
            <a:chExt cx="812800" cy="812800"/>
          </a:xfrm>
        </p:grpSpPr>
        <p:sp>
          <p:nvSpPr>
            <p:cNvPr id="38" name="Freeform 48">
              <a:extLst>
                <a:ext uri="{FF2B5EF4-FFF2-40B4-BE49-F238E27FC236}">
                  <a16:creationId xmlns:a16="http://schemas.microsoft.com/office/drawing/2014/main" id="{32379212-9DD4-A27B-0B6D-7865A5DF464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77C"/>
            </a:solidFill>
            <a:ln cap="sq">
              <a:noFill/>
              <a:prstDash val="solid"/>
              <a:miter/>
            </a:ln>
          </p:spPr>
          <p:txBody>
            <a:bodyPr/>
            <a:lstStyle/>
            <a:p>
              <a:endParaRPr lang="en-US" dirty="0"/>
            </a:p>
          </p:txBody>
        </p:sp>
        <p:sp>
          <p:nvSpPr>
            <p:cNvPr id="39" name="TextBox 49">
              <a:extLst>
                <a:ext uri="{FF2B5EF4-FFF2-40B4-BE49-F238E27FC236}">
                  <a16:creationId xmlns:a16="http://schemas.microsoft.com/office/drawing/2014/main" id="{6BB26226-4AE1-27ED-FF3A-FA727FEFC9EA}"/>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41" name="TextBox 40">
            <a:extLst>
              <a:ext uri="{FF2B5EF4-FFF2-40B4-BE49-F238E27FC236}">
                <a16:creationId xmlns:a16="http://schemas.microsoft.com/office/drawing/2014/main" id="{C6173BC9-DD18-DC16-86F1-9601FE46F282}"/>
              </a:ext>
            </a:extLst>
          </p:cNvPr>
          <p:cNvSpPr txBox="1"/>
          <p:nvPr/>
        </p:nvSpPr>
        <p:spPr>
          <a:xfrm>
            <a:off x="1089870" y="6369035"/>
            <a:ext cx="3492242"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a:t>Each Cardinal Direction on the WAVE Compass represents a core part of WASD’s strategy. Together, they help us stay on course—even  during times of change.</a:t>
            </a:r>
          </a:p>
        </p:txBody>
      </p:sp>
      <p:sp>
        <p:nvSpPr>
          <p:cNvPr id="42" name="TextBox 41">
            <a:extLst>
              <a:ext uri="{FF2B5EF4-FFF2-40B4-BE49-F238E27FC236}">
                <a16:creationId xmlns:a16="http://schemas.microsoft.com/office/drawing/2014/main" id="{357FD35B-43E9-EB5A-DA2D-D248CBF7AE1F}"/>
              </a:ext>
            </a:extLst>
          </p:cNvPr>
          <p:cNvSpPr txBox="1"/>
          <p:nvPr/>
        </p:nvSpPr>
        <p:spPr>
          <a:xfrm>
            <a:off x="6238289" y="2525150"/>
            <a:ext cx="10295917" cy="1384995"/>
          </a:xfrm>
          <a:prstGeom prst="rect">
            <a:avLst/>
          </a:prstGeom>
          <a:noFill/>
        </p:spPr>
        <p:txBody>
          <a:bodyPr wrap="square">
            <a:spAutoFit/>
          </a:bodyPr>
          <a:lstStyle/>
          <a:p>
            <a:endParaRPr lang="en-US" sz="2100" dirty="0"/>
          </a:p>
          <a:p>
            <a:r>
              <a:rPr lang="en-US" sz="2100" dirty="0"/>
              <a:t>We prepare for tomorrow’s challenges—today. FRU focuses on  long-term resilience, from climate readiness to emergency planning.  It’s about keeping our infrastructure strong and our community safe  for generations to come</a:t>
            </a:r>
          </a:p>
        </p:txBody>
      </p:sp>
      <p:pic>
        <p:nvPicPr>
          <p:cNvPr id="43" name="Picture 42">
            <a:extLst>
              <a:ext uri="{FF2B5EF4-FFF2-40B4-BE49-F238E27FC236}">
                <a16:creationId xmlns:a16="http://schemas.microsoft.com/office/drawing/2014/main" id="{72DDF6A8-12EE-CA01-0B8B-0415FCBB090B}"/>
              </a:ext>
            </a:extLst>
          </p:cNvPr>
          <p:cNvPicPr>
            <a:picLocks noChangeAspect="1"/>
          </p:cNvPicPr>
          <p:nvPr/>
        </p:nvPicPr>
        <p:blipFill>
          <a:blip r:embed="rId8"/>
          <a:srcRect r="1691"/>
          <a:stretch>
            <a:fillRect/>
          </a:stretch>
        </p:blipFill>
        <p:spPr>
          <a:xfrm>
            <a:off x="15849600" y="85295"/>
            <a:ext cx="1952979" cy="2530128"/>
          </a:xfrm>
          <a:prstGeom prst="rect">
            <a:avLst/>
          </a:prstGeom>
          <a:ln w="38100">
            <a:solidFill>
              <a:srgbClr val="002060"/>
            </a:solidFill>
          </a:ln>
        </p:spPr>
      </p:pic>
      <p:cxnSp>
        <p:nvCxnSpPr>
          <p:cNvPr id="58" name="Connector: Elbow 57">
            <a:extLst>
              <a:ext uri="{FF2B5EF4-FFF2-40B4-BE49-F238E27FC236}">
                <a16:creationId xmlns:a16="http://schemas.microsoft.com/office/drawing/2014/main" id="{5F571C92-B46F-7309-8FA0-8D553989F5E1}"/>
              </a:ext>
            </a:extLst>
          </p:cNvPr>
          <p:cNvCxnSpPr>
            <a:cxnSpLocks/>
          </p:cNvCxnSpPr>
          <p:nvPr/>
        </p:nvCxnSpPr>
        <p:spPr>
          <a:xfrm flipV="1">
            <a:off x="4784978" y="2644691"/>
            <a:ext cx="1280160" cy="2743200"/>
          </a:xfrm>
          <a:prstGeom prst="bentConnector3">
            <a:avLst>
              <a:gd name="adj1" fmla="val 26187"/>
            </a:avLst>
          </a:prstGeom>
          <a:ln w="57150">
            <a:solidFill>
              <a:srgbClr val="64A36D"/>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4">
            <a:extLst>
              <a:ext uri="{FF2B5EF4-FFF2-40B4-BE49-F238E27FC236}">
                <a16:creationId xmlns:a16="http://schemas.microsoft.com/office/drawing/2014/main" id="{AF172E74-25B2-620B-8B50-27E6A913BADC}"/>
              </a:ext>
            </a:extLst>
          </p:cNvPr>
          <p:cNvSpPr txBox="1"/>
          <p:nvPr/>
        </p:nvSpPr>
        <p:spPr>
          <a:xfrm>
            <a:off x="1062107" y="443952"/>
            <a:ext cx="15963900" cy="1379993"/>
          </a:xfrm>
          <a:prstGeom prst="rect">
            <a:avLst/>
          </a:prstGeom>
        </p:spPr>
        <p:txBody>
          <a:bodyPr wrap="square" lIns="0" tIns="0" rIns="0" bIns="0" rtlCol="0" anchor="t">
            <a:spAutoFit/>
          </a:bodyPr>
          <a:lstStyle/>
          <a:p>
            <a:pPr marL="0" lvl="0" indent="0" algn="l">
              <a:lnSpc>
                <a:spcPts val="7358"/>
              </a:lnSpc>
              <a:spcBef>
                <a:spcPct val="0"/>
              </a:spcBef>
            </a:pPr>
            <a:r>
              <a:rPr lang="en-US" sz="4800" b="1" spc="220" dirty="0">
                <a:solidFill>
                  <a:srgbClr val="2A2E3A"/>
                </a:solidFill>
                <a:latin typeface="Montserrat Bold"/>
                <a:ea typeface="Montserrat Bold"/>
                <a:cs typeface="Montserrat Bold"/>
                <a:sym typeface="Montserrat Bold"/>
              </a:rPr>
              <a:t>Strategic Alignment </a:t>
            </a:r>
          </a:p>
          <a:p>
            <a:pPr lvl="0">
              <a:lnSpc>
                <a:spcPts val="2891"/>
              </a:lnSpc>
              <a:spcBef>
                <a:spcPct val="0"/>
              </a:spcBef>
            </a:pPr>
            <a:r>
              <a:rPr lang="en-US" sz="3200" b="1" spc="45" dirty="0">
                <a:solidFill>
                  <a:schemeClr val="accent3">
                    <a:lumMod val="75000"/>
                  </a:schemeClr>
                </a:solidFill>
                <a:latin typeface="Montserrat"/>
                <a:sym typeface="Montserrat Bold"/>
              </a:rPr>
              <a:t>- Resilience as a formalized strategic driver</a:t>
            </a:r>
          </a:p>
        </p:txBody>
      </p:sp>
    </p:spTree>
    <p:extLst>
      <p:ext uri="{BB962C8B-B14F-4D97-AF65-F5344CB8AC3E}">
        <p14:creationId xmlns:p14="http://schemas.microsoft.com/office/powerpoint/2010/main" val="306745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102C40AB8A2241816F56F7DEE19705" ma:contentTypeVersion="17" ma:contentTypeDescription="Create a new document." ma:contentTypeScope="" ma:versionID="1b1074d765577cd0c3ef64b2cbe49325">
  <xsd:schema xmlns:xsd="http://www.w3.org/2001/XMLSchema" xmlns:xs="http://www.w3.org/2001/XMLSchema" xmlns:p="http://schemas.microsoft.com/office/2006/metadata/properties" xmlns:ns2="d990cf9b-251f-4499-91f6-b0e6f19e3181" xmlns:ns3="0b8d47e9-22cf-424b-93f6-97f3bdc79d3d" targetNamespace="http://schemas.microsoft.com/office/2006/metadata/properties" ma:root="true" ma:fieldsID="2de358e50825ca349f2909c4d7341bea" ns2:_="" ns3:_="">
    <xsd:import namespace="d990cf9b-251f-4499-91f6-b0e6f19e3181"/>
    <xsd:import namespace="0b8d47e9-22cf-424b-93f6-97f3bdc79d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0cf9b-251f-4499-91f6-b0e6f19e31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f389013-c5e5-4aa2-b51a-d914561c4cbb"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8d47e9-22cf-424b-93f6-97f3bdc79d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2f77896-a26d-4b16-9e9e-9c07ddda9b92}" ma:internalName="TaxCatchAll" ma:showField="CatchAllData" ma:web="0b8d47e9-22cf-424b-93f6-97f3bdc79d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990cf9b-251f-4499-91f6-b0e6f19e3181">
      <Terms xmlns="http://schemas.microsoft.com/office/infopath/2007/PartnerControls"/>
    </lcf76f155ced4ddcb4097134ff3c332f>
    <TaxCatchAll xmlns="0b8d47e9-22cf-424b-93f6-97f3bdc79d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0D562A-3DD2-44CC-B95B-E8802A9DA6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90cf9b-251f-4499-91f6-b0e6f19e3181"/>
    <ds:schemaRef ds:uri="0b8d47e9-22cf-424b-93f6-97f3bdc79d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2064E9-21F3-4575-87FB-46EF120F2E0D}">
  <ds:schemaRefs>
    <ds:schemaRef ds:uri="0b8d47e9-22cf-424b-93f6-97f3bdc79d3d"/>
    <ds:schemaRef ds:uri="http://www.w3.org/XML/1998/namespace"/>
    <ds:schemaRef ds:uri="http://purl.org/dc/dcmitype/"/>
    <ds:schemaRef ds:uri="d990cf9b-251f-4499-91f6-b0e6f19e3181"/>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0225307-AF35-4DB8-A04C-8194530EE2DC}">
  <ds:schemaRefs>
    <ds:schemaRef ds:uri="http://schemas.microsoft.com/sharepoint/v3/contenttype/forms"/>
  </ds:schemaRefs>
</ds:datastoreItem>
</file>

<file path=docMetadata/LabelInfo.xml><?xml version="1.0" encoding="utf-8"?>
<clbl:labelList xmlns:clbl="http://schemas.microsoft.com/office/2020/mipLabelMetadata">
  <clbl:label id="{fdde2c89-3838-45a3-b272-6cf08978701f}" enabled="0" method="" siteId="{fdde2c89-3838-45a3-b272-6cf08978701f}" removed="1"/>
</clbl:labelList>
</file>

<file path=docProps/app.xml><?xml version="1.0" encoding="utf-8"?>
<Properties xmlns="http://schemas.openxmlformats.org/officeDocument/2006/extended-properties" xmlns:vt="http://schemas.openxmlformats.org/officeDocument/2006/docPropsVTypes">
  <TotalTime>6748</TotalTime>
  <Words>5209</Words>
  <Application>Microsoft Office PowerPoint</Application>
  <PresentationFormat>Custom</PresentationFormat>
  <Paragraphs>285</Paragraphs>
  <Slides>11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Montserrat Bold</vt:lpstr>
      <vt:lpstr>Helios Bold</vt:lpstr>
      <vt:lpstr>Helios</vt:lpstr>
      <vt:lpstr>Calibri</vt:lpstr>
      <vt:lpstr>Arial</vt:lpstr>
      <vt:lpstr>Rugrats Sans</vt:lpstr>
      <vt:lpstr>Montserrat Italics</vt:lpstr>
      <vt:lpstr>Aptos</vt:lpstr>
      <vt:lpstr>Arsenica Antiqua</vt:lpstr>
      <vt:lpstr>Arimo</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Miami Dade Water and Sewer Department</dc:title>
  <dc:creator>Irizarry, Sussette (WASD)</dc:creator>
  <cp:lastModifiedBy>Griner, Debbie (WASD)</cp:lastModifiedBy>
  <cp:revision>16</cp:revision>
  <cp:lastPrinted>2025-09-10T14:14:17Z</cp:lastPrinted>
  <dcterms:created xsi:type="dcterms:W3CDTF">2006-08-16T00:00:00Z</dcterms:created>
  <dcterms:modified xsi:type="dcterms:W3CDTF">2025-10-05T21:30:19Z</dcterms:modified>
  <dc:identifier>DAGx2iYnE50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0x0101005D102C40AB8A2241816F56F7DEE19705</vt:lpwstr>
  </property>
  <property fmtid="{D5CDD505-2E9C-101B-9397-08002B2CF9AE}" pid="3" name="MediaServiceImageTags">
    <vt:lpwstr/>
  </property>
</Properties>
</file>