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70104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hViouty9i6oxJr0Gq7IQbFTRaL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145" cy="465743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734" y="0"/>
            <a:ext cx="3038145" cy="465743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Introduce the project as part of Wellington’s long-term investment in stormwater resiliency.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Highlight that this is an </a:t>
            </a:r>
            <a:r>
              <a:rPr b="1" lang="en-US"/>
              <a:t>ACME Improvement District initiative</a:t>
            </a:r>
            <a:r>
              <a:rPr lang="en-US"/>
              <a:t> under the Village of Wellington’s Engineering Department.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Set the stage: this project combines </a:t>
            </a:r>
            <a:r>
              <a:rPr b="1" lang="en-US"/>
              <a:t>flood protection, water quality improvement, and Everglades restoration alignment</a:t>
            </a:r>
            <a:r>
              <a:rPr lang="en-US"/>
              <a:t>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Mention that this ties to prior work on the </a:t>
            </a:r>
            <a:r>
              <a:rPr b="1" lang="en-US"/>
              <a:t>Moncada property acquisition</a:t>
            </a:r>
            <a:r>
              <a:rPr lang="en-US"/>
              <a:t> and ongoing stormwater master planning.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12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Slide 7 – Construction Timeline (July 2024 – August 2025)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Walk through the timeline: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July 2024 – initial excavation.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Fall/Winter 2024 – berm shaping, basin formation.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Jan–Mar 2025 – water storage cells, inflow structures, berm expansion.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April 2025 – major earthwork complete.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May–June 2025 – planting, sidewalks, habitat.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August 2025 – </a:t>
            </a:r>
            <a:r>
              <a:rPr b="1" lang="en-US"/>
              <a:t>system fully operational</a:t>
            </a:r>
            <a:r>
              <a:rPr lang="en-US"/>
              <a:t>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Emphasize </a:t>
            </a:r>
            <a:r>
              <a:rPr b="1" lang="en-US"/>
              <a:t>on-time delivery</a:t>
            </a:r>
            <a:r>
              <a:rPr lang="en-US"/>
              <a:t> and phased construction approach.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Note: aligns with hurricane season planning – system ready before peak storm events.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2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7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2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3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7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3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Project Budget Breakdown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Total investment: </a:t>
            </a:r>
            <a:r>
              <a:rPr b="1" lang="en-US"/>
              <a:t>$8.75M</a:t>
            </a:r>
            <a:r>
              <a:rPr lang="en-US"/>
              <a:t>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/>
              <a:t>63% funded by grants</a:t>
            </a:r>
            <a:r>
              <a:rPr lang="en-US"/>
              <a:t> – highlight as a </a:t>
            </a:r>
            <a:r>
              <a:rPr b="1" lang="en-US"/>
              <a:t>major cost savings</a:t>
            </a:r>
            <a:r>
              <a:rPr lang="en-US"/>
              <a:t> for residents.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Land acquisition ($4.5M) – </a:t>
            </a:r>
            <a:r>
              <a:rPr b="1" lang="en-US"/>
              <a:t>84% grant funded</a:t>
            </a:r>
            <a:r>
              <a:rPr lang="en-US"/>
              <a:t> → key example of leveraging outside resources.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Construction ($3.9M) – </a:t>
            </a:r>
            <a:r>
              <a:rPr b="1" lang="en-US"/>
              <a:t>44% grant funded</a:t>
            </a:r>
            <a:r>
              <a:rPr lang="en-US"/>
              <a:t>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Design &amp; CEI ($700k) – Village funded, but critical for oversight and quality.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Key message: </a:t>
            </a:r>
            <a:r>
              <a:rPr b="1" lang="en-US"/>
              <a:t>every $1 spent by Wellington brought back $1.70 in grant value</a:t>
            </a:r>
            <a:r>
              <a:rPr lang="en-US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6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ACME Stormwater System Map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Overview of </a:t>
            </a:r>
            <a:r>
              <a:rPr b="1" lang="en-US"/>
              <a:t>Basins A and B</a:t>
            </a:r>
            <a:r>
              <a:rPr lang="en-US"/>
              <a:t>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Pump stations (PS) and control structures (CS) interconnected.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Purpose: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Maintain stormwater flow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Prevent flooding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Improve water quality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Protect surrounding environments (Everglades, neighborhoods).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Emphasize </a:t>
            </a:r>
            <a:r>
              <a:rPr b="1" lang="en-US"/>
              <a:t>redundancy and resilience</a:t>
            </a:r>
            <a:r>
              <a:rPr lang="en-US"/>
              <a:t>: system is designed with multiple discharge points.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Tie back to </a:t>
            </a:r>
            <a:r>
              <a:rPr b="1" lang="en-US"/>
              <a:t>SWMS Operations Manual</a:t>
            </a:r>
            <a:r>
              <a:rPr lang="en-US"/>
              <a:t>: pumps activate at 12.2’ NGVD, gravity structures regulate flow at 11–12’ NGVD.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6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7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Overall Project Plan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Master plan shows </a:t>
            </a:r>
            <a:r>
              <a:rPr b="1" lang="en-US"/>
              <a:t>expansion area tied into existing canals and pump discharges</a:t>
            </a:r>
            <a:r>
              <a:rPr lang="en-US"/>
              <a:t>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New culvert connections provide </a:t>
            </a:r>
            <a:r>
              <a:rPr b="1" lang="en-US"/>
              <a:t>greater hydraulic connectivity</a:t>
            </a:r>
            <a:r>
              <a:rPr lang="en-US"/>
              <a:t>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Expansion allows impoundment areas to store stormwater during heavy rains.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This is </a:t>
            </a:r>
            <a:r>
              <a:rPr b="1" lang="en-US"/>
              <a:t>multi-benefit infrastructure</a:t>
            </a:r>
            <a:r>
              <a:rPr lang="en-US"/>
              <a:t>: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Flood protection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Water quality treatment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Habitat restoration.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7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8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Expansion Area Project Plan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Focus on the </a:t>
            </a:r>
            <a:r>
              <a:rPr b="1" lang="en-US"/>
              <a:t>Flying Cow Road / Moncada property expansion</a:t>
            </a:r>
            <a:r>
              <a:rPr lang="en-US"/>
              <a:t>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Integration of culverts ensures new impoundments connect to Basin B.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Design creates </a:t>
            </a:r>
            <a:r>
              <a:rPr b="1" lang="en-US"/>
              <a:t>multi-cell surface water storage</a:t>
            </a:r>
            <a:r>
              <a:rPr lang="en-US"/>
              <a:t> for flexibility.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Added </a:t>
            </a:r>
            <a:r>
              <a:rPr b="1" lang="en-US"/>
              <a:t>public amenities</a:t>
            </a:r>
            <a:r>
              <a:rPr lang="en-US"/>
              <a:t> (picnic pavilions, pathways)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Highlights Village’s </a:t>
            </a:r>
            <a:r>
              <a:rPr b="1" lang="en-US"/>
              <a:t>commitment to multi-use infrastructure</a:t>
            </a:r>
            <a:r>
              <a:rPr lang="en-US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8:notes"/>
          <p:cNvSpPr txBox="1"/>
          <p:nvPr>
            <p:ph idx="12" type="sldNum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  <a:noFill/>
          <a:ln>
            <a:noFill/>
          </a:ln>
        </p:spPr>
        <p:txBody>
          <a:bodyPr anchorCtr="0" anchor="b" bIns="44050" lIns="88125" spcFirstLastPara="1" rIns="88125" wrap="square" tIns="440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9:notes"/>
          <p:cNvSpPr txBox="1"/>
          <p:nvPr>
            <p:ph idx="1" type="body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anchorCtr="0" anchor="t" bIns="44050" lIns="88125" spcFirstLastPara="1" rIns="88125" wrap="square" tIns="44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/>
          <p:nvPr>
            <p:ph idx="1" type="subTitle"/>
          </p:nvPr>
        </p:nvSpPr>
        <p:spPr>
          <a:xfrm>
            <a:off x="838200" y="1603117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9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8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8"/>
          <p:cNvSpPr txBox="1"/>
          <p:nvPr>
            <p:ph idx="1" type="body"/>
          </p:nvPr>
        </p:nvSpPr>
        <p:spPr>
          <a:xfrm rot="5400000">
            <a:off x="3634748" y="-1190663"/>
            <a:ext cx="4922505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body"/>
          </p:nvPr>
        </p:nvSpPr>
        <p:spPr>
          <a:xfrm>
            <a:off x="838200" y="1605884"/>
            <a:ext cx="10515600" cy="4922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831850" y="160341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mbr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4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4"/>
          <p:cNvSpPr txBox="1"/>
          <p:nvPr>
            <p:ph idx="1" type="body"/>
          </p:nvPr>
        </p:nvSpPr>
        <p:spPr>
          <a:xfrm>
            <a:off x="838200" y="1605884"/>
            <a:ext cx="5181600" cy="4943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2" type="body"/>
          </p:nvPr>
        </p:nvSpPr>
        <p:spPr>
          <a:xfrm>
            <a:off x="6172200" y="1605885"/>
            <a:ext cx="5181600" cy="4943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/>
          <p:nvPr>
            <p:ph type="title"/>
          </p:nvPr>
        </p:nvSpPr>
        <p:spPr>
          <a:xfrm>
            <a:off x="843148" y="1028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" type="body"/>
          </p:nvPr>
        </p:nvSpPr>
        <p:spPr>
          <a:xfrm>
            <a:off x="839788" y="1610280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3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3" type="body"/>
          </p:nvPr>
        </p:nvSpPr>
        <p:spPr>
          <a:xfrm>
            <a:off x="6172200" y="1610280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3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mbr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7" name="Google Shape;37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mbr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  <a:defRPr b="0" i="0" sz="4400" u="none" cap="none" strike="noStrik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838200" y="1605884"/>
            <a:ext cx="10515600" cy="4922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41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hyperlink" Target="http://www.youtube.com/watch?v=WFId3y8n7G0" TargetMode="External"/><Relationship Id="rId5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4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0" Type="http://schemas.openxmlformats.org/officeDocument/2006/relationships/image" Target="../media/image9.png"/><Relationship Id="rId9" Type="http://schemas.openxmlformats.org/officeDocument/2006/relationships/image" Target="../media/image41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41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1N 08 11 10.jpg" id="53" name="Google Shape;53;p1"/>
          <p:cNvPicPr preferRelativeResize="0"/>
          <p:nvPr/>
        </p:nvPicPr>
        <p:blipFill rotWithShape="1">
          <a:blip r:embed="rId3">
            <a:alphaModFix amt="70000"/>
          </a:blip>
          <a:srcRect b="5467" l="0" r="0" t="5468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4" name="Google Shape;54;p1"/>
          <p:cNvSpPr/>
          <p:nvPr/>
        </p:nvSpPr>
        <p:spPr>
          <a:xfrm>
            <a:off x="-136478" y="696037"/>
            <a:ext cx="12173803" cy="4981432"/>
          </a:xfrm>
          <a:custGeom>
            <a:rect b="b" l="l" r="r" t="t"/>
            <a:pathLst>
              <a:path extrusionOk="0" h="4981432" w="12173803">
                <a:moveTo>
                  <a:pt x="0" y="4926841"/>
                </a:moveTo>
                <a:lnTo>
                  <a:pt x="3466532" y="4967784"/>
                </a:lnTo>
                <a:lnTo>
                  <a:pt x="4258102" y="2620369"/>
                </a:lnTo>
                <a:lnTo>
                  <a:pt x="8147714" y="2579426"/>
                </a:lnTo>
                <a:lnTo>
                  <a:pt x="8679977" y="4940488"/>
                </a:lnTo>
                <a:lnTo>
                  <a:pt x="11750723" y="4981432"/>
                </a:lnTo>
                <a:lnTo>
                  <a:pt x="11818962" y="4858602"/>
                </a:lnTo>
                <a:lnTo>
                  <a:pt x="11900848" y="4804011"/>
                </a:lnTo>
                <a:lnTo>
                  <a:pt x="12173803" y="4790363"/>
                </a:lnTo>
                <a:lnTo>
                  <a:pt x="8898341" y="0"/>
                </a:lnTo>
                <a:lnTo>
                  <a:pt x="3889612" y="13647"/>
                </a:lnTo>
                <a:lnTo>
                  <a:pt x="0" y="4926841"/>
                </a:lnTo>
                <a:close/>
              </a:path>
            </a:pathLst>
          </a:custGeom>
          <a:solidFill>
            <a:schemeClr val="accent2">
              <a:alpha val="49803"/>
            </a:scheme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"/>
          <p:cNvSpPr txBox="1"/>
          <p:nvPr>
            <p:ph type="title"/>
          </p:nvPr>
        </p:nvSpPr>
        <p:spPr>
          <a:xfrm>
            <a:off x="5302948" y="145590"/>
            <a:ext cx="669798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5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WELLINGTON ENVIRONMENTAL PRESERVE EXPANSION</a:t>
            </a:r>
            <a:br>
              <a:rPr b="1" lang="en-US" sz="5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 cap="none">
                <a:solidFill>
                  <a:srgbClr val="FFFFAF"/>
                </a:solidFill>
                <a:latin typeface="Calibri"/>
                <a:ea typeface="Calibri"/>
                <a:cs typeface="Calibri"/>
                <a:sym typeface="Calibri"/>
              </a:rPr>
              <a:t>(An Everglades Restoration Project)</a:t>
            </a:r>
            <a:endParaRPr/>
          </a:p>
        </p:txBody>
      </p:sp>
      <p:sp>
        <p:nvSpPr>
          <p:cNvPr id="56" name="Google Shape;56;p1"/>
          <p:cNvSpPr/>
          <p:nvPr/>
        </p:nvSpPr>
        <p:spPr>
          <a:xfrm>
            <a:off x="3314700" y="3310301"/>
            <a:ext cx="5250180" cy="2385060"/>
          </a:xfrm>
          <a:custGeom>
            <a:rect b="b" l="l" r="r" t="t"/>
            <a:pathLst>
              <a:path extrusionOk="0" h="2385060" w="5250180">
                <a:moveTo>
                  <a:pt x="815340" y="30480"/>
                </a:moveTo>
                <a:lnTo>
                  <a:pt x="4724400" y="0"/>
                </a:lnTo>
                <a:lnTo>
                  <a:pt x="5250180" y="2369820"/>
                </a:lnTo>
                <a:lnTo>
                  <a:pt x="0" y="2385060"/>
                </a:lnTo>
                <a:lnTo>
                  <a:pt x="815340" y="30480"/>
                </a:lnTo>
                <a:close/>
              </a:path>
            </a:pathLst>
          </a:custGeom>
          <a:solidFill>
            <a:schemeClr val="accent1">
              <a:alpha val="49803"/>
            </a:schemeClr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Preserve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Expansion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0" i="1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3539877" y="5602307"/>
            <a:ext cx="307758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Flying Cow Road</a:t>
            </a:r>
            <a:endParaRPr/>
          </a:p>
        </p:txBody>
      </p:sp>
      <p:pic>
        <p:nvPicPr>
          <p:cNvPr descr="Map compass with solid fill" id="58" name="Google Shape;5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416539" y="5777793"/>
            <a:ext cx="1080207" cy="108020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/>
          <p:nvPr/>
        </p:nvSpPr>
        <p:spPr>
          <a:xfrm>
            <a:off x="10751748" y="6134100"/>
            <a:ext cx="623008" cy="343848"/>
          </a:xfrm>
          <a:custGeom>
            <a:rect b="b" l="l" r="r" t="t"/>
            <a:pathLst>
              <a:path extrusionOk="0" h="215736" w="369635">
                <a:moveTo>
                  <a:pt x="13322" y="0"/>
                </a:moveTo>
                <a:lnTo>
                  <a:pt x="369635" y="116589"/>
                </a:lnTo>
                <a:lnTo>
                  <a:pt x="19096" y="215726"/>
                </a:lnTo>
                <a:cubicBezTo>
                  <a:pt x="-40290" y="216709"/>
                  <a:pt x="114201" y="147473"/>
                  <a:pt x="113239" y="111519"/>
                </a:cubicBezTo>
                <a:cubicBezTo>
                  <a:pt x="112277" y="75565"/>
                  <a:pt x="-46064" y="983"/>
                  <a:pt x="13322" y="0"/>
                </a:cubicBezTo>
                <a:close/>
              </a:path>
            </a:pathLst>
          </a:custGeom>
          <a:solidFill>
            <a:srgbClr val="00B05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11147477" y="5863917"/>
            <a:ext cx="1013971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pic>
        <p:nvPicPr>
          <p:cNvPr descr="A black and white logo&#10;&#10;AI-generated content may be incorrect." id="61" name="Google Shape;6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2445"/>
            <a:ext cx="517653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/>
        </p:nvSpPr>
        <p:spPr>
          <a:xfrm>
            <a:off x="2705999" y="2221813"/>
            <a:ext cx="307758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Existing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Preserve</a:t>
            </a:r>
            <a:endParaRPr/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270" y="1616364"/>
            <a:ext cx="3078904" cy="307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0" title="Resilient Florida Grant PSA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5" y="0"/>
            <a:ext cx="121475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llow us on our social media:&#10;-Facebook: facebook.com/VillageofWellington&#10;-X: X.com/Wellingtonflgov&#10;- Instagram: instagram.com/wellingtonflgov/" id="324" name="Google Shape;324;p10" title="Resilient Florida Grant PS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25" y="12499"/>
            <a:ext cx="12147550" cy="68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"/>
          <p:cNvSpPr txBox="1"/>
          <p:nvPr>
            <p:ph type="title"/>
          </p:nvPr>
        </p:nvSpPr>
        <p:spPr>
          <a:xfrm>
            <a:off x="838200" y="102855"/>
            <a:ext cx="10723880" cy="657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0"/>
              <a:buFont typeface="Calibri"/>
              <a:buNone/>
            </a:pPr>
            <a:r>
              <a:rPr lang="en-US" sz="13500">
                <a:latin typeface="Calibri"/>
                <a:ea typeface="Calibri"/>
                <a:cs typeface="Calibri"/>
                <a:sym typeface="Calibri"/>
              </a:rPr>
              <a:t>RESUME POWERPOINT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4-0730 (Looking South and West).JPG" id="336" name="Google Shape;3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2"/>
          <p:cNvSpPr txBox="1"/>
          <p:nvPr/>
        </p:nvSpPr>
        <p:spPr>
          <a:xfrm>
            <a:off x="0" y="5873115"/>
            <a:ext cx="3201774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July 2024 – Initial excavation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site preparation</a:t>
            </a:r>
            <a:endParaRPr/>
          </a:p>
        </p:txBody>
      </p:sp>
      <p:sp>
        <p:nvSpPr>
          <p:cNvPr id="338" name="Google Shape;338;p12"/>
          <p:cNvSpPr/>
          <p:nvPr/>
        </p:nvSpPr>
        <p:spPr>
          <a:xfrm>
            <a:off x="114300" y="940481"/>
            <a:ext cx="12062460" cy="4312920"/>
          </a:xfrm>
          <a:custGeom>
            <a:rect b="b" l="l" r="r" t="t"/>
            <a:pathLst>
              <a:path extrusionOk="0" h="4312920" w="12062460">
                <a:moveTo>
                  <a:pt x="5814060" y="0"/>
                </a:moveTo>
                <a:lnTo>
                  <a:pt x="12062460" y="838200"/>
                </a:lnTo>
                <a:lnTo>
                  <a:pt x="6065520" y="4312920"/>
                </a:lnTo>
                <a:lnTo>
                  <a:pt x="0" y="861060"/>
                </a:lnTo>
                <a:lnTo>
                  <a:pt x="581406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4-0903 (Looking South and West).JPG" id="344" name="Google Shape;3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742" y="5872301"/>
            <a:ext cx="3478598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September 2024 – Early berm shaping and water control</a:t>
            </a:r>
            <a:endParaRPr/>
          </a:p>
        </p:txBody>
      </p:sp>
      <p:sp>
        <p:nvSpPr>
          <p:cNvPr id="346" name="Google Shape;346;p13"/>
          <p:cNvSpPr/>
          <p:nvPr/>
        </p:nvSpPr>
        <p:spPr>
          <a:xfrm>
            <a:off x="426720" y="1130981"/>
            <a:ext cx="11361420" cy="5676900"/>
          </a:xfrm>
          <a:custGeom>
            <a:rect b="b" l="l" r="r" t="t"/>
            <a:pathLst>
              <a:path extrusionOk="0" h="5676900" w="11361420">
                <a:moveTo>
                  <a:pt x="5539740" y="0"/>
                </a:moveTo>
                <a:lnTo>
                  <a:pt x="11361420" y="1021080"/>
                </a:lnTo>
                <a:lnTo>
                  <a:pt x="5829300" y="5676900"/>
                </a:lnTo>
                <a:lnTo>
                  <a:pt x="0" y="1028700"/>
                </a:lnTo>
                <a:lnTo>
                  <a:pt x="553974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4-1023 (Looking South and West).JPG" id="352" name="Google Shape;35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4"/>
          <p:cNvSpPr txBox="1"/>
          <p:nvPr/>
        </p:nvSpPr>
        <p:spPr>
          <a:xfrm>
            <a:off x="0" y="5903893"/>
            <a:ext cx="12192000" cy="95410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October 2024 – Basin formation begins</a:t>
            </a:r>
            <a:endParaRPr/>
          </a:p>
        </p:txBody>
      </p:sp>
      <p:sp>
        <p:nvSpPr>
          <p:cNvPr id="354" name="Google Shape;354;p14"/>
          <p:cNvSpPr/>
          <p:nvPr/>
        </p:nvSpPr>
        <p:spPr>
          <a:xfrm>
            <a:off x="281940" y="452801"/>
            <a:ext cx="12230100" cy="5394960"/>
          </a:xfrm>
          <a:custGeom>
            <a:rect b="b" l="l" r="r" t="t"/>
            <a:pathLst>
              <a:path extrusionOk="0" h="5394960" w="12230100">
                <a:moveTo>
                  <a:pt x="5913120" y="0"/>
                </a:moveTo>
                <a:lnTo>
                  <a:pt x="12230100" y="1440180"/>
                </a:lnTo>
                <a:lnTo>
                  <a:pt x="3794760" y="5394960"/>
                </a:lnTo>
                <a:lnTo>
                  <a:pt x="0" y="1043940"/>
                </a:lnTo>
                <a:lnTo>
                  <a:pt x="591312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4-1204 (Looking South and West).JPG" id="360" name="Google Shape;36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5"/>
          <p:cNvSpPr txBox="1"/>
          <p:nvPr/>
        </p:nvSpPr>
        <p:spPr>
          <a:xfrm>
            <a:off x="0" y="5873115"/>
            <a:ext cx="3101340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December 2024 – Major earthwork and shaping</a:t>
            </a:r>
            <a:endParaRPr/>
          </a:p>
        </p:txBody>
      </p:sp>
      <p:sp>
        <p:nvSpPr>
          <p:cNvPr id="362" name="Google Shape;362;p15"/>
          <p:cNvSpPr/>
          <p:nvPr/>
        </p:nvSpPr>
        <p:spPr>
          <a:xfrm>
            <a:off x="548640" y="521381"/>
            <a:ext cx="12184380" cy="6339840"/>
          </a:xfrm>
          <a:custGeom>
            <a:rect b="b" l="l" r="r" t="t"/>
            <a:pathLst>
              <a:path extrusionOk="0" h="6339840" w="12184380">
                <a:moveTo>
                  <a:pt x="5981700" y="0"/>
                </a:moveTo>
                <a:lnTo>
                  <a:pt x="12184380" y="1371600"/>
                </a:lnTo>
                <a:lnTo>
                  <a:pt x="3970020" y="6339840"/>
                </a:lnTo>
                <a:lnTo>
                  <a:pt x="0" y="891540"/>
                </a:lnTo>
                <a:lnTo>
                  <a:pt x="598170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5-0106 (Looking South and West).JPG" id="368" name="Google Shape;36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6"/>
          <p:cNvSpPr txBox="1"/>
          <p:nvPr/>
        </p:nvSpPr>
        <p:spPr>
          <a:xfrm>
            <a:off x="0" y="5873115"/>
            <a:ext cx="2509085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January 2025 – Water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storage taking form</a:t>
            </a:r>
            <a:endParaRPr/>
          </a:p>
        </p:txBody>
      </p:sp>
      <p:sp>
        <p:nvSpPr>
          <p:cNvPr id="370" name="Google Shape;370;p16"/>
          <p:cNvSpPr/>
          <p:nvPr/>
        </p:nvSpPr>
        <p:spPr>
          <a:xfrm>
            <a:off x="350520" y="673781"/>
            <a:ext cx="12283440" cy="5715000"/>
          </a:xfrm>
          <a:custGeom>
            <a:rect b="b" l="l" r="r" t="t"/>
            <a:pathLst>
              <a:path extrusionOk="0" h="5715000" w="12283440">
                <a:moveTo>
                  <a:pt x="5692140" y="0"/>
                </a:moveTo>
                <a:lnTo>
                  <a:pt x="12283440" y="1165860"/>
                </a:lnTo>
                <a:lnTo>
                  <a:pt x="6134100" y="5715000"/>
                </a:lnTo>
                <a:lnTo>
                  <a:pt x="0" y="1066800"/>
                </a:lnTo>
                <a:lnTo>
                  <a:pt x="569214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5-0131 (Looking South and West).JPG" id="376" name="Google Shape;37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7"/>
          <p:cNvSpPr txBox="1"/>
          <p:nvPr/>
        </p:nvSpPr>
        <p:spPr>
          <a:xfrm>
            <a:off x="0" y="5873115"/>
            <a:ext cx="3260060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January 2025 – Continued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shaping and inflow structures</a:t>
            </a:r>
            <a:endParaRPr/>
          </a:p>
        </p:txBody>
      </p:sp>
      <p:sp>
        <p:nvSpPr>
          <p:cNvPr id="378" name="Google Shape;378;p17"/>
          <p:cNvSpPr/>
          <p:nvPr/>
        </p:nvSpPr>
        <p:spPr>
          <a:xfrm>
            <a:off x="7620" y="445181"/>
            <a:ext cx="12405360" cy="5455920"/>
          </a:xfrm>
          <a:custGeom>
            <a:rect b="b" l="l" r="r" t="t"/>
            <a:pathLst>
              <a:path extrusionOk="0" h="5455920" w="12405360">
                <a:moveTo>
                  <a:pt x="5852160" y="0"/>
                </a:moveTo>
                <a:lnTo>
                  <a:pt x="12405360" y="1143000"/>
                </a:lnTo>
                <a:lnTo>
                  <a:pt x="4907280" y="5455920"/>
                </a:lnTo>
                <a:lnTo>
                  <a:pt x="0" y="876300"/>
                </a:lnTo>
                <a:lnTo>
                  <a:pt x="585216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5-0222 (Looking South and West).JPG" id="384" name="Google Shape;38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8"/>
          <p:cNvSpPr txBox="1"/>
          <p:nvPr/>
        </p:nvSpPr>
        <p:spPr>
          <a:xfrm>
            <a:off x="3048" y="5903893"/>
            <a:ext cx="12188952" cy="95410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February 2025 – Expanded berms and water retention areas</a:t>
            </a:r>
            <a:endParaRPr/>
          </a:p>
        </p:txBody>
      </p:sp>
      <p:sp>
        <p:nvSpPr>
          <p:cNvPr id="386" name="Google Shape;386;p18"/>
          <p:cNvSpPr/>
          <p:nvPr/>
        </p:nvSpPr>
        <p:spPr>
          <a:xfrm>
            <a:off x="106680" y="308021"/>
            <a:ext cx="12443460" cy="4838700"/>
          </a:xfrm>
          <a:custGeom>
            <a:rect b="b" l="l" r="r" t="t"/>
            <a:pathLst>
              <a:path extrusionOk="0" h="4838700" w="12443460">
                <a:moveTo>
                  <a:pt x="5974080" y="0"/>
                </a:moveTo>
                <a:lnTo>
                  <a:pt x="12443460" y="1280160"/>
                </a:lnTo>
                <a:lnTo>
                  <a:pt x="3436620" y="4838700"/>
                </a:lnTo>
                <a:lnTo>
                  <a:pt x="0" y="1005840"/>
                </a:lnTo>
                <a:lnTo>
                  <a:pt x="597408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5-0307 (Looking South and West).JPG" id="392" name="Google Shape;39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9"/>
          <p:cNvSpPr txBox="1"/>
          <p:nvPr/>
        </p:nvSpPr>
        <p:spPr>
          <a:xfrm>
            <a:off x="0" y="5873115"/>
            <a:ext cx="2729658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March 2025 – Multi-cell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system visible</a:t>
            </a:r>
            <a:endParaRPr/>
          </a:p>
        </p:txBody>
      </p:sp>
      <p:sp>
        <p:nvSpPr>
          <p:cNvPr id="394" name="Google Shape;394;p19"/>
          <p:cNvSpPr/>
          <p:nvPr/>
        </p:nvSpPr>
        <p:spPr>
          <a:xfrm>
            <a:off x="381000" y="910001"/>
            <a:ext cx="12092940" cy="5600700"/>
          </a:xfrm>
          <a:custGeom>
            <a:rect b="b" l="l" r="r" t="t"/>
            <a:pathLst>
              <a:path extrusionOk="0" h="5600700" w="12092940">
                <a:moveTo>
                  <a:pt x="5676900" y="0"/>
                </a:moveTo>
                <a:lnTo>
                  <a:pt x="12092940" y="1097280"/>
                </a:lnTo>
                <a:lnTo>
                  <a:pt x="5387340" y="5600700"/>
                </a:lnTo>
                <a:lnTo>
                  <a:pt x="0" y="815340"/>
                </a:lnTo>
                <a:lnTo>
                  <a:pt x="567690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9332" y="458388"/>
            <a:ext cx="6437578" cy="642419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/>
          <p:nvPr>
            <p:ph type="title"/>
          </p:nvPr>
        </p:nvSpPr>
        <p:spPr>
          <a:xfrm>
            <a:off x="0" y="5974625"/>
            <a:ext cx="7863840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</a:pPr>
            <a:r>
              <a:rPr b="1" lang="en-US" sz="5400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Location Map </a:t>
            </a:r>
            <a:r>
              <a:rPr b="1" lang="en-US" sz="2400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(State Level)</a:t>
            </a:r>
            <a:endParaRPr b="1" sz="5400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p compass with solid fill" id="71" name="Google Shape;7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893578" y="5711208"/>
            <a:ext cx="1080207" cy="108020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"/>
          <p:cNvSpPr/>
          <p:nvPr/>
        </p:nvSpPr>
        <p:spPr>
          <a:xfrm rot="-5400000">
            <a:off x="11121668" y="5946437"/>
            <a:ext cx="623008" cy="343848"/>
          </a:xfrm>
          <a:custGeom>
            <a:rect b="b" l="l" r="r" t="t"/>
            <a:pathLst>
              <a:path extrusionOk="0" h="215736" w="369635">
                <a:moveTo>
                  <a:pt x="13322" y="0"/>
                </a:moveTo>
                <a:lnTo>
                  <a:pt x="369635" y="116589"/>
                </a:lnTo>
                <a:lnTo>
                  <a:pt x="19096" y="215726"/>
                </a:lnTo>
                <a:cubicBezTo>
                  <a:pt x="-40290" y="216709"/>
                  <a:pt x="114201" y="147473"/>
                  <a:pt x="113239" y="111519"/>
                </a:cubicBezTo>
                <a:cubicBezTo>
                  <a:pt x="112277" y="75565"/>
                  <a:pt x="-46064" y="983"/>
                  <a:pt x="13322" y="0"/>
                </a:cubicBezTo>
                <a:close/>
              </a:path>
            </a:pathLst>
          </a:custGeom>
          <a:solidFill>
            <a:srgbClr val="00206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10926186" y="5066667"/>
            <a:ext cx="1013971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cxnSp>
        <p:nvCxnSpPr>
          <p:cNvPr id="74" name="Google Shape;74;p2"/>
          <p:cNvCxnSpPr>
            <a:endCxn id="75" idx="1"/>
          </p:cNvCxnSpPr>
          <p:nvPr/>
        </p:nvCxnSpPr>
        <p:spPr>
          <a:xfrm>
            <a:off x="6419667" y="3793382"/>
            <a:ext cx="3117900" cy="99420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6" name="Google Shape;76;p2"/>
          <p:cNvCxnSpPr/>
          <p:nvPr/>
        </p:nvCxnSpPr>
        <p:spPr>
          <a:xfrm>
            <a:off x="6126480" y="3793482"/>
            <a:ext cx="293114" cy="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green text on a black background&#10;&#10;AI-generated content may be incorrect." id="77" name="Google Shape;7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5777" y="3336282"/>
            <a:ext cx="516507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text on a black background&#10;&#10;AI-generated content may be incorrect." id="75" name="Google Shape;75;p2"/>
          <p:cNvPicPr preferRelativeResize="0"/>
          <p:nvPr/>
        </p:nvPicPr>
        <p:blipFill rotWithShape="1">
          <a:blip r:embed="rId5">
            <a:alphaModFix/>
          </a:blip>
          <a:srcRect b="0" l="81751" r="0" t="0"/>
          <a:stretch/>
        </p:blipFill>
        <p:spPr>
          <a:xfrm>
            <a:off x="9537567" y="4658681"/>
            <a:ext cx="265750" cy="25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5-0106 (Looking South and West).JPG" id="400" name="Google Shape;40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0"/>
          <p:cNvSpPr txBox="1"/>
          <p:nvPr/>
        </p:nvSpPr>
        <p:spPr>
          <a:xfrm>
            <a:off x="0" y="5873115"/>
            <a:ext cx="2976649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April 2025 – Mass Grading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Completion</a:t>
            </a: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320040" y="689021"/>
            <a:ext cx="12222480" cy="5775960"/>
          </a:xfrm>
          <a:custGeom>
            <a:rect b="b" l="l" r="r" t="t"/>
            <a:pathLst>
              <a:path extrusionOk="0" h="5775960" w="12222480">
                <a:moveTo>
                  <a:pt x="5699760" y="0"/>
                </a:moveTo>
                <a:lnTo>
                  <a:pt x="12222480" y="1097280"/>
                </a:lnTo>
                <a:lnTo>
                  <a:pt x="6057900" y="5775960"/>
                </a:lnTo>
                <a:lnTo>
                  <a:pt x="0" y="982980"/>
                </a:lnTo>
                <a:lnTo>
                  <a:pt x="569976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1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5-0513 (Looking South and West).JPG" id="408" name="Google Shape;40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1"/>
          <p:cNvSpPr txBox="1"/>
          <p:nvPr/>
        </p:nvSpPr>
        <p:spPr>
          <a:xfrm>
            <a:off x="0" y="5873115"/>
            <a:ext cx="3718560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May 2025 – Plantings and Sidewalk Construction in Progress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1"/>
          <p:cNvSpPr/>
          <p:nvPr/>
        </p:nvSpPr>
        <p:spPr>
          <a:xfrm>
            <a:off x="129540" y="1222421"/>
            <a:ext cx="12321540" cy="5387340"/>
          </a:xfrm>
          <a:custGeom>
            <a:rect b="b" l="l" r="r" t="t"/>
            <a:pathLst>
              <a:path extrusionOk="0" h="5387340" w="12321540">
                <a:moveTo>
                  <a:pt x="5471160" y="0"/>
                </a:moveTo>
                <a:lnTo>
                  <a:pt x="12321540" y="1021080"/>
                </a:lnTo>
                <a:lnTo>
                  <a:pt x="6957060" y="5387340"/>
                </a:lnTo>
                <a:lnTo>
                  <a:pt x="0" y="998220"/>
                </a:lnTo>
                <a:lnTo>
                  <a:pt x="547116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5-0620 (Looking South and West).JPG" id="416" name="Google Shape;41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2"/>
          <p:cNvSpPr/>
          <p:nvPr/>
        </p:nvSpPr>
        <p:spPr>
          <a:xfrm>
            <a:off x="853440" y="1374821"/>
            <a:ext cx="11689080" cy="5234940"/>
          </a:xfrm>
          <a:custGeom>
            <a:rect b="b" l="l" r="r" t="t"/>
            <a:pathLst>
              <a:path extrusionOk="0" h="5234940" w="11689080">
                <a:moveTo>
                  <a:pt x="5570220" y="0"/>
                </a:moveTo>
                <a:lnTo>
                  <a:pt x="11689080" y="1394460"/>
                </a:lnTo>
                <a:lnTo>
                  <a:pt x="1470660" y="5234940"/>
                </a:lnTo>
                <a:lnTo>
                  <a:pt x="0" y="617220"/>
                </a:lnTo>
                <a:lnTo>
                  <a:pt x="557022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2"/>
          <p:cNvSpPr txBox="1"/>
          <p:nvPr/>
        </p:nvSpPr>
        <p:spPr>
          <a:xfrm>
            <a:off x="0" y="5873115"/>
            <a:ext cx="2955040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June 2025 – Water quality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habitat established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3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2025-0829 (Looking South and West).JPG" id="424" name="Google Shape;42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3"/>
          <p:cNvSpPr/>
          <p:nvPr/>
        </p:nvSpPr>
        <p:spPr>
          <a:xfrm>
            <a:off x="861060" y="1199561"/>
            <a:ext cx="11932920" cy="6286500"/>
          </a:xfrm>
          <a:custGeom>
            <a:rect b="b" l="l" r="r" t="t"/>
            <a:pathLst>
              <a:path extrusionOk="0" h="6286500" w="11932920">
                <a:moveTo>
                  <a:pt x="5661660" y="0"/>
                </a:moveTo>
                <a:lnTo>
                  <a:pt x="11932920" y="1341120"/>
                </a:lnTo>
                <a:lnTo>
                  <a:pt x="1470660" y="6286500"/>
                </a:lnTo>
                <a:lnTo>
                  <a:pt x="0" y="647700"/>
                </a:lnTo>
                <a:lnTo>
                  <a:pt x="566166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3"/>
          <p:cNvSpPr txBox="1"/>
          <p:nvPr/>
        </p:nvSpPr>
        <p:spPr>
          <a:xfrm>
            <a:off x="0" y="5873115"/>
            <a:ext cx="2970211" cy="9848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August 2025 – Final system in operation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4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Finished Project Aerial (Looking South and West).JPG" id="432" name="Google Shape;43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4"/>
          <p:cNvSpPr txBox="1"/>
          <p:nvPr/>
        </p:nvSpPr>
        <p:spPr>
          <a:xfrm>
            <a:off x="0" y="6180892"/>
            <a:ext cx="2430780" cy="67710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Completed Project</a:t>
            </a:r>
            <a:endParaRPr/>
          </a:p>
        </p:txBody>
      </p:sp>
      <p:sp>
        <p:nvSpPr>
          <p:cNvPr id="434" name="Google Shape;434;p24"/>
          <p:cNvSpPr/>
          <p:nvPr/>
        </p:nvSpPr>
        <p:spPr>
          <a:xfrm>
            <a:off x="335280" y="1123361"/>
            <a:ext cx="12344400" cy="5280660"/>
          </a:xfrm>
          <a:custGeom>
            <a:rect b="b" l="l" r="r" t="t"/>
            <a:pathLst>
              <a:path extrusionOk="0" h="5280660" w="12344400">
                <a:moveTo>
                  <a:pt x="5562600" y="0"/>
                </a:moveTo>
                <a:lnTo>
                  <a:pt x="12344400" y="975360"/>
                </a:lnTo>
                <a:lnTo>
                  <a:pt x="7780020" y="5280660"/>
                </a:lnTo>
                <a:lnTo>
                  <a:pt x="0" y="929640"/>
                </a:lnTo>
                <a:lnTo>
                  <a:pt x="556260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Finished Project Aerial (Looking North and West).JPG" id="440" name="Google Shape;44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5"/>
          <p:cNvSpPr txBox="1"/>
          <p:nvPr/>
        </p:nvSpPr>
        <p:spPr>
          <a:xfrm>
            <a:off x="0" y="6180892"/>
            <a:ext cx="2430780" cy="67710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Completed Project</a:t>
            </a:r>
            <a:endParaRPr/>
          </a:p>
        </p:txBody>
      </p:sp>
      <p:sp>
        <p:nvSpPr>
          <p:cNvPr id="442" name="Google Shape;442;p25"/>
          <p:cNvSpPr/>
          <p:nvPr/>
        </p:nvSpPr>
        <p:spPr>
          <a:xfrm>
            <a:off x="266700" y="1245281"/>
            <a:ext cx="12565380" cy="6576060"/>
          </a:xfrm>
          <a:custGeom>
            <a:rect b="b" l="l" r="r" t="t"/>
            <a:pathLst>
              <a:path extrusionOk="0" h="6576060" w="12565380">
                <a:moveTo>
                  <a:pt x="6438900" y="0"/>
                </a:moveTo>
                <a:lnTo>
                  <a:pt x="12565380" y="1120140"/>
                </a:lnTo>
                <a:lnTo>
                  <a:pt x="4671060" y="6576060"/>
                </a:lnTo>
                <a:lnTo>
                  <a:pt x="0" y="1051560"/>
                </a:lnTo>
                <a:lnTo>
                  <a:pt x="6438900" y="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cap="flat" cmpd="sng" w="88900">
            <a:solidFill>
              <a:srgbClr val="FF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6"/>
          <p:cNvSpPr txBox="1"/>
          <p:nvPr>
            <p:ph type="title"/>
          </p:nvPr>
        </p:nvSpPr>
        <p:spPr>
          <a:xfrm>
            <a:off x="838200" y="10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mbria"/>
              <a:buNone/>
            </a:pPr>
            <a:r>
              <a:t/>
            </a:r>
            <a:endParaRPr/>
          </a:p>
        </p:txBody>
      </p:sp>
      <p:pic>
        <p:nvPicPr>
          <p:cNvPr descr="Finished Project Aerial (Looking at Picnic Pavilions).JPG" id="448" name="Google Shape;44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6"/>
          <p:cNvSpPr txBox="1"/>
          <p:nvPr/>
        </p:nvSpPr>
        <p:spPr>
          <a:xfrm>
            <a:off x="275909" y="5760720"/>
            <a:ext cx="4321889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Community Amenities – Picnic Pavilions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7"/>
          <p:cNvSpPr/>
          <p:nvPr/>
        </p:nvSpPr>
        <p:spPr>
          <a:xfrm>
            <a:off x="0" y="0"/>
            <a:ext cx="12192000" cy="686174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7"/>
          <p:cNvSpPr txBox="1"/>
          <p:nvPr>
            <p:ph type="title"/>
          </p:nvPr>
        </p:nvSpPr>
        <p:spPr>
          <a:xfrm>
            <a:off x="633736" y="507238"/>
            <a:ext cx="3953504" cy="38458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endParaRPr/>
          </a:p>
        </p:txBody>
      </p:sp>
      <p:pic>
        <p:nvPicPr>
          <p:cNvPr descr="Help with solid fill" id="456" name="Google Shape;456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9199" y="952100"/>
            <a:ext cx="4795184" cy="479518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7"/>
          <p:cNvSpPr/>
          <p:nvPr/>
        </p:nvSpPr>
        <p:spPr>
          <a:xfrm>
            <a:off x="8610600" y="481489"/>
            <a:ext cx="932200" cy="932200"/>
          </a:xfrm>
          <a:custGeom>
            <a:rect b="b" l="l" r="r" t="t"/>
            <a:pathLst>
              <a:path extrusionOk="0" h="807148" w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7"/>
          <p:cNvSpPr/>
          <p:nvPr/>
        </p:nvSpPr>
        <p:spPr>
          <a:xfrm>
            <a:off x="8610600" y="481489"/>
            <a:ext cx="932200" cy="932200"/>
          </a:xfrm>
          <a:custGeom>
            <a:rect b="b" l="l" r="r" t="t"/>
            <a:pathLst>
              <a:path extrusionOk="0" h="807148" w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9" name="Google Shape;459;p27"/>
          <p:cNvGrpSpPr/>
          <p:nvPr/>
        </p:nvGrpSpPr>
        <p:grpSpPr>
          <a:xfrm>
            <a:off x="4362945" y="1898890"/>
            <a:ext cx="1598829" cy="531293"/>
            <a:chOff x="6491531" y="1420258"/>
            <a:chExt cx="1598829" cy="531293"/>
          </a:xfrm>
        </p:grpSpPr>
        <p:grpSp>
          <p:nvGrpSpPr>
            <p:cNvPr id="460" name="Google Shape;460;p27"/>
            <p:cNvGrpSpPr/>
            <p:nvPr/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</p:grpSpPr>
          <p:sp>
            <p:nvSpPr>
              <p:cNvPr id="461" name="Google Shape;461;p27"/>
              <p:cNvSpPr/>
              <p:nvPr/>
            </p:nvSpPr>
            <p:spPr>
              <a:xfrm>
                <a:off x="2504802" y="2113855"/>
                <a:ext cx="1598614" cy="172939"/>
              </a:xfrm>
              <a:custGeom>
                <a:rect b="b" l="l" r="r" t="t"/>
                <a:pathLst>
                  <a:path extrusionOk="0" h="172939" w="1598614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27"/>
              <p:cNvSpPr/>
              <p:nvPr/>
            </p:nvSpPr>
            <p:spPr>
              <a:xfrm>
                <a:off x="2504802" y="1755501"/>
                <a:ext cx="1598829" cy="172724"/>
              </a:xfrm>
              <a:custGeom>
                <a:rect b="b" l="l" r="r" t="t"/>
                <a:pathLst>
                  <a:path extrusionOk="0" h="172724" w="1598829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3" name="Google Shape;463;p27"/>
            <p:cNvGrpSpPr/>
            <p:nvPr/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</p:grpSpPr>
          <p:sp>
            <p:nvSpPr>
              <p:cNvPr id="464" name="Google Shape;464;p27"/>
              <p:cNvSpPr/>
              <p:nvPr/>
            </p:nvSpPr>
            <p:spPr>
              <a:xfrm>
                <a:off x="2504802" y="2113855"/>
                <a:ext cx="1598614" cy="172939"/>
              </a:xfrm>
              <a:custGeom>
                <a:rect b="b" l="l" r="r" t="t"/>
                <a:pathLst>
                  <a:path extrusionOk="0" h="172939" w="1598614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27"/>
              <p:cNvSpPr/>
              <p:nvPr/>
            </p:nvSpPr>
            <p:spPr>
              <a:xfrm>
                <a:off x="2504802" y="1755501"/>
                <a:ext cx="1598829" cy="172724"/>
              </a:xfrm>
              <a:custGeom>
                <a:rect b="b" l="l" r="r" t="t"/>
                <a:pathLst>
                  <a:path extrusionOk="0" h="172724" w="1598829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6" name="Google Shape;466;p27"/>
          <p:cNvGrpSpPr/>
          <p:nvPr/>
        </p:nvGrpSpPr>
        <p:grpSpPr>
          <a:xfrm>
            <a:off x="9816676" y="4575280"/>
            <a:ext cx="1781105" cy="1781136"/>
            <a:chOff x="10154385" y="4452524"/>
            <a:chExt cx="1443404" cy="1443428"/>
          </a:xfrm>
        </p:grpSpPr>
        <p:grpSp>
          <p:nvGrpSpPr>
            <p:cNvPr id="467" name="Google Shape;467;p27"/>
            <p:cNvGrpSpPr/>
            <p:nvPr/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</p:grpSpPr>
          <p:sp>
            <p:nvSpPr>
              <p:cNvPr id="468" name="Google Shape;468;p27"/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rect b="b" l="l" r="r" t="t"/>
                <a:pathLst>
                  <a:path extrusionOk="0" h="14097" w="14192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27"/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27"/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27"/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27"/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27"/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7"/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27"/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rect b="b" l="l" r="r" t="t"/>
                <a:pathLst>
                  <a:path extrusionOk="0" h="14097" w="14192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27"/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27"/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27"/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27"/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27"/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27"/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27"/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27"/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27"/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27"/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27"/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27"/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27"/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27"/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27"/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7"/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27"/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27"/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27"/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27"/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27"/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27"/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27"/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27"/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27"/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27"/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27"/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rect b="b" l="l" r="r" t="t"/>
                <a:pathLst>
                  <a:path extrusionOk="0" h="14097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7"/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27"/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27"/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27"/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27"/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27"/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27"/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27"/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27"/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27"/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27"/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27"/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27"/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27"/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27"/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27"/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27"/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27"/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27"/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27"/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27"/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27"/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27"/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27"/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27"/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27"/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27"/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27"/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27"/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27"/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27"/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27"/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27"/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27"/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27"/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27"/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27"/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27"/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27"/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27"/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27"/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27"/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27"/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27"/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27"/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27"/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27"/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27"/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27"/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27"/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27"/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27"/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27"/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27"/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27"/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27"/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27"/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27"/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27"/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27"/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7" name="Google Shape;637;p27"/>
            <p:cNvGrpSpPr/>
            <p:nvPr/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</p:grpSpPr>
          <p:sp>
            <p:nvSpPr>
              <p:cNvPr id="638" name="Google Shape;638;p27"/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rect b="b" l="l" r="r" t="t"/>
                <a:pathLst>
                  <a:path extrusionOk="0" h="14097" w="14192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27"/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27"/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rect b="b" l="l" r="r" t="t"/>
                <a:pathLst>
                  <a:path extrusionOk="0" h="14097" w="14192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27"/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27"/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27"/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27"/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27"/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27"/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27"/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27"/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27"/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27"/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27"/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27"/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27"/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27"/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27"/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27"/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27"/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27"/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rect b="b" l="l" r="r" t="t"/>
                <a:pathLst>
                  <a:path extrusionOk="0" h="14097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27"/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7"/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7"/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7"/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7"/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7"/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7"/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7"/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27"/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27"/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7"/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7"/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7"/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7"/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7"/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7"/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7"/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7"/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7"/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7"/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7"/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27"/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27"/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27"/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27"/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27"/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27"/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7"/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7"/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7"/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27"/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27"/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7"/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27"/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27"/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27"/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27"/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27"/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27"/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27"/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27"/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27"/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27"/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27"/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27"/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27"/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27"/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27"/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27"/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27"/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27"/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rect b="b" l="l" r="r" t="t"/>
                <a:pathLst>
                  <a:path extrusionOk="0" h="14097" w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27"/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7"/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27"/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27"/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27"/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27"/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27"/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27"/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27"/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27"/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27"/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27"/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27"/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27"/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27"/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27"/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27"/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27"/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27"/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27"/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27"/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27"/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27"/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rect b="b" l="l" r="r" t="t"/>
                <a:pathLst>
                  <a:path extrusionOk="0" h="14096" w="14192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7"/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7"/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27"/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27"/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7"/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7"/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27"/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7"/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27"/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27"/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27"/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7"/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7"/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27"/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27"/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7"/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27"/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27"/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rect b="b" l="l" r="r" t="t"/>
                <a:pathLst>
                  <a:path extrusionOk="0" h="14097" w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7"/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7"/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27"/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27"/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27"/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27"/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27"/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7"/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7"/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7"/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7"/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7"/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27"/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rect b="b" l="l" r="r" t="t"/>
                <a:pathLst>
                  <a:path extrusionOk="0" h="14096" w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27"/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27"/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27"/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27"/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27"/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27"/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rect b="b" l="l" r="r" t="t"/>
                <a:pathLst>
                  <a:path extrusionOk="0" h="14099" w="14097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7"/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27"/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7"/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27"/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rect b="b" l="l" r="r" t="t"/>
                <a:pathLst>
                  <a:path extrusionOk="0" h="14099" w="14096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27"/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rect b="b" l="l" r="r" t="t"/>
                <a:pathLst>
                  <a:path extrusionOk="0" h="14096" w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"/>
          <p:cNvPicPr preferRelativeResize="0"/>
          <p:nvPr/>
        </p:nvPicPr>
        <p:blipFill rotWithShape="1">
          <a:blip r:embed="rId3">
            <a:alphaModFix amt="75000"/>
          </a:blip>
          <a:srcRect b="10881" l="0" r="0" t="6643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>
            <p:ph type="title"/>
          </p:nvPr>
        </p:nvSpPr>
        <p:spPr>
          <a:xfrm>
            <a:off x="0" y="5974625"/>
            <a:ext cx="7863840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</a:pPr>
            <a:r>
              <a:rPr b="1" lang="en-US" sz="5400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Location Map </a:t>
            </a:r>
            <a:r>
              <a:rPr b="1" lang="en-US" sz="2400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(Regional Level)</a:t>
            </a:r>
            <a:endParaRPr b="1" sz="5400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708043" y="5579611"/>
            <a:ext cx="307758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Flying Cow Road</a:t>
            </a:r>
            <a:endParaRPr/>
          </a:p>
        </p:txBody>
      </p:sp>
      <p:pic>
        <p:nvPicPr>
          <p:cNvPr descr="Map compass with solid fill" id="86" name="Google Shape;8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751819" y="5777793"/>
            <a:ext cx="1080207" cy="108020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"/>
          <p:cNvSpPr/>
          <p:nvPr/>
        </p:nvSpPr>
        <p:spPr>
          <a:xfrm rot="-5400000">
            <a:off x="10979909" y="6013022"/>
            <a:ext cx="623008" cy="343848"/>
          </a:xfrm>
          <a:custGeom>
            <a:rect b="b" l="l" r="r" t="t"/>
            <a:pathLst>
              <a:path extrusionOk="0" h="215736" w="369635">
                <a:moveTo>
                  <a:pt x="13322" y="0"/>
                </a:moveTo>
                <a:lnTo>
                  <a:pt x="369635" y="116589"/>
                </a:lnTo>
                <a:lnTo>
                  <a:pt x="19096" y="215726"/>
                </a:lnTo>
                <a:cubicBezTo>
                  <a:pt x="-40290" y="216709"/>
                  <a:pt x="114201" y="147473"/>
                  <a:pt x="113239" y="111519"/>
                </a:cubicBezTo>
                <a:cubicBezTo>
                  <a:pt x="112277" y="75565"/>
                  <a:pt x="-46064" y="983"/>
                  <a:pt x="13322" y="0"/>
                </a:cubicBezTo>
                <a:close/>
              </a:path>
            </a:pathLst>
          </a:custGeom>
          <a:solidFill>
            <a:srgbClr val="00206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10784427" y="5139185"/>
            <a:ext cx="1013971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cxnSp>
        <p:nvCxnSpPr>
          <p:cNvPr id="89" name="Google Shape;89;p3"/>
          <p:cNvCxnSpPr/>
          <p:nvPr/>
        </p:nvCxnSpPr>
        <p:spPr>
          <a:xfrm flipH="1">
            <a:off x="1722120" y="2484120"/>
            <a:ext cx="1303020" cy="2107141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0" name="Google Shape;90;p3"/>
          <p:cNvSpPr txBox="1"/>
          <p:nvPr/>
        </p:nvSpPr>
        <p:spPr>
          <a:xfrm>
            <a:off x="3299460" y="2030141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1" i="0" sz="5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3"/>
          <p:cNvCxnSpPr/>
          <p:nvPr/>
        </p:nvCxnSpPr>
        <p:spPr>
          <a:xfrm>
            <a:off x="3009900" y="2491740"/>
            <a:ext cx="274320" cy="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irplane with solid fill" id="92" name="Google Shape;9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2100" y="2175920"/>
            <a:ext cx="800403" cy="800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sidential Seal Clipart - Office Of National Drug Control Policy - Free  Transparent PNG Clipart Images Download" id="93" name="Google Shape;9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90913" y="2337952"/>
            <a:ext cx="1259774" cy="1319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3"/>
          <p:cNvCxnSpPr>
            <a:stCxn id="93" idx="1"/>
          </p:cNvCxnSpPr>
          <p:nvPr/>
        </p:nvCxnSpPr>
        <p:spPr>
          <a:xfrm flipH="1">
            <a:off x="1821313" y="2997776"/>
            <a:ext cx="9069600" cy="1947600"/>
          </a:xfrm>
          <a:prstGeom prst="straightConnector1">
            <a:avLst/>
          </a:prstGeom>
          <a:noFill/>
          <a:ln cap="flat" cmpd="sng" w="114300">
            <a:solidFill>
              <a:srgbClr val="00206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95" name="Google Shape;95;p3"/>
          <p:cNvSpPr txBox="1"/>
          <p:nvPr/>
        </p:nvSpPr>
        <p:spPr>
          <a:xfrm rot="-724195">
            <a:off x="4696782" y="3126876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16.7 MILES +/-</a:t>
            </a:r>
            <a:endParaRPr/>
          </a:p>
        </p:txBody>
      </p:sp>
      <p:pic>
        <p:nvPicPr>
          <p:cNvPr descr="Amazon.com - Interstate 95 Sticker - East Coast Highway Sign ..." id="96" name="Google Shape;9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40846" y="349613"/>
            <a:ext cx="1910973" cy="1000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nrise Blvd &amp; Turnpike Modification Project – Plantation ..." id="97" name="Google Shape;97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84365" y="1708866"/>
            <a:ext cx="2662232" cy="800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AI-generated content may be incorrect." id="98" name="Google Shape;98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122445"/>
            <a:ext cx="517653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/>
          <p:nvPr/>
        </p:nvSpPr>
        <p:spPr>
          <a:xfrm>
            <a:off x="1072510" y="4866443"/>
            <a:ext cx="640079" cy="338554"/>
          </a:xfrm>
          <a:custGeom>
            <a:rect b="b" l="l" r="r" t="t"/>
            <a:pathLst>
              <a:path extrusionOk="0" h="1005840" w="1574800">
                <a:moveTo>
                  <a:pt x="20320" y="0"/>
                </a:moveTo>
                <a:lnTo>
                  <a:pt x="0" y="1000760"/>
                </a:lnTo>
                <a:lnTo>
                  <a:pt x="1554480" y="1005840"/>
                </a:lnTo>
                <a:lnTo>
                  <a:pt x="1562100" y="711200"/>
                </a:lnTo>
                <a:lnTo>
                  <a:pt x="1148080" y="711200"/>
                </a:lnTo>
                <a:cubicBezTo>
                  <a:pt x="1146387" y="601133"/>
                  <a:pt x="1144693" y="458047"/>
                  <a:pt x="1143000" y="347980"/>
                </a:cubicBezTo>
                <a:lnTo>
                  <a:pt x="1574800" y="342900"/>
                </a:lnTo>
                <a:cubicBezTo>
                  <a:pt x="1573953" y="219287"/>
                  <a:pt x="1573107" y="128693"/>
                  <a:pt x="1572260" y="5080"/>
                </a:cubicBezTo>
                <a:lnTo>
                  <a:pt x="20320" y="0"/>
                </a:lnTo>
                <a:close/>
              </a:path>
            </a:pathLst>
          </a:custGeom>
          <a:noFill/>
          <a:ln cap="flat" cmpd="sng" w="57150">
            <a:solidFill>
              <a:srgbClr val="7F340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ree With Roots with solid fill" id="100" name="Google Shape;100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68067" y="4692310"/>
            <a:ext cx="64008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"/>
          <p:cNvPicPr preferRelativeResize="0"/>
          <p:nvPr>
            <p:ph idx="1" type="body"/>
          </p:nvPr>
        </p:nvPicPr>
        <p:blipFill rotWithShape="1">
          <a:blip r:embed="rId3">
            <a:alphaModFix amt="75000"/>
          </a:blip>
          <a:srcRect b="8584" l="0" r="-2" t="0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 txBox="1"/>
          <p:nvPr>
            <p:ph type="title"/>
          </p:nvPr>
        </p:nvSpPr>
        <p:spPr>
          <a:xfrm>
            <a:off x="4134032" y="6128894"/>
            <a:ext cx="6666918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</a:pPr>
            <a:r>
              <a:rPr b="1" lang="en-US" sz="5400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Location Map </a:t>
            </a:r>
            <a:r>
              <a:rPr b="1" lang="en-US" sz="2800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(Local Level)</a:t>
            </a:r>
            <a:endParaRPr b="1" sz="5400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p compass with solid fill" id="108" name="Google Shape;10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751819" y="5777793"/>
            <a:ext cx="1080207" cy="108020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/>
          <p:nvPr/>
        </p:nvSpPr>
        <p:spPr>
          <a:xfrm rot="-5400000">
            <a:off x="10979909" y="6013022"/>
            <a:ext cx="623008" cy="343848"/>
          </a:xfrm>
          <a:custGeom>
            <a:rect b="b" l="l" r="r" t="t"/>
            <a:pathLst>
              <a:path extrusionOk="0" h="215736" w="369635">
                <a:moveTo>
                  <a:pt x="13322" y="0"/>
                </a:moveTo>
                <a:lnTo>
                  <a:pt x="369635" y="116589"/>
                </a:lnTo>
                <a:lnTo>
                  <a:pt x="19096" y="215726"/>
                </a:lnTo>
                <a:cubicBezTo>
                  <a:pt x="-40290" y="216709"/>
                  <a:pt x="114201" y="147473"/>
                  <a:pt x="113239" y="111519"/>
                </a:cubicBezTo>
                <a:cubicBezTo>
                  <a:pt x="112277" y="75565"/>
                  <a:pt x="-46064" y="983"/>
                  <a:pt x="13322" y="0"/>
                </a:cubicBezTo>
                <a:close/>
              </a:path>
            </a:pathLst>
          </a:custGeom>
          <a:solidFill>
            <a:srgbClr val="00206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10784427" y="5150759"/>
            <a:ext cx="1013971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111" name="Google Shape;111;p4"/>
          <p:cNvSpPr txBox="1"/>
          <p:nvPr/>
        </p:nvSpPr>
        <p:spPr>
          <a:xfrm>
            <a:off x="3299460" y="2030141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1" i="0" sz="5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" name="Google Shape;112;p4"/>
          <p:cNvCxnSpPr/>
          <p:nvPr/>
        </p:nvCxnSpPr>
        <p:spPr>
          <a:xfrm>
            <a:off x="3009900" y="2491740"/>
            <a:ext cx="274320" cy="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Golf with solid fill" id="113" name="Google Shape;11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9900" y="1104900"/>
            <a:ext cx="360406" cy="360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f with solid fill" id="114" name="Google Shape;11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9256" y="3315233"/>
            <a:ext cx="360407" cy="360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f with solid fill" id="115" name="Google Shape;1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74236" y="4247717"/>
            <a:ext cx="360407" cy="360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dical with solid fill" id="116" name="Google Shape;11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66166" y="3017519"/>
            <a:ext cx="713059" cy="7130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AI-generated content may be incorrect." id="117" name="Google Shape;117;p4"/>
          <p:cNvPicPr preferRelativeResize="0"/>
          <p:nvPr/>
        </p:nvPicPr>
        <p:blipFill rotWithShape="1">
          <a:blip r:embed="rId7">
            <a:alphaModFix/>
          </a:blip>
          <a:srcRect b="0" l="81600" r="0" t="0"/>
          <a:stretch/>
        </p:blipFill>
        <p:spPr>
          <a:xfrm>
            <a:off x="7814609" y="3068632"/>
            <a:ext cx="513751" cy="49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8507910" y="1819111"/>
            <a:ext cx="2386013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CITY HALL</a:t>
            </a:r>
            <a:endParaRPr b="1" i="0" sz="5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" name="Google Shape;119;p4"/>
          <p:cNvCxnSpPr>
            <a:endCxn id="117" idx="0"/>
          </p:cNvCxnSpPr>
          <p:nvPr/>
        </p:nvCxnSpPr>
        <p:spPr>
          <a:xfrm flipH="1">
            <a:off x="8071485" y="2333632"/>
            <a:ext cx="443400" cy="73500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Horse with solid fill" id="120" name="Google Shape;12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07354" y="5053420"/>
            <a:ext cx="490457" cy="490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AI-generated content may be incorrect." id="121" name="Google Shape;12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122445"/>
            <a:ext cx="517653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/>
          <p:nvPr/>
        </p:nvSpPr>
        <p:spPr>
          <a:xfrm>
            <a:off x="472440" y="5425440"/>
            <a:ext cx="1574800" cy="1005840"/>
          </a:xfrm>
          <a:custGeom>
            <a:rect b="b" l="l" r="r" t="t"/>
            <a:pathLst>
              <a:path extrusionOk="0" h="1005840" w="1574800">
                <a:moveTo>
                  <a:pt x="20320" y="0"/>
                </a:moveTo>
                <a:lnTo>
                  <a:pt x="0" y="1000760"/>
                </a:lnTo>
                <a:lnTo>
                  <a:pt x="1554480" y="1005840"/>
                </a:lnTo>
                <a:lnTo>
                  <a:pt x="1562100" y="711200"/>
                </a:lnTo>
                <a:lnTo>
                  <a:pt x="1148080" y="711200"/>
                </a:lnTo>
                <a:cubicBezTo>
                  <a:pt x="1146387" y="601133"/>
                  <a:pt x="1144693" y="458047"/>
                  <a:pt x="1143000" y="347980"/>
                </a:cubicBezTo>
                <a:lnTo>
                  <a:pt x="1574800" y="342900"/>
                </a:lnTo>
                <a:cubicBezTo>
                  <a:pt x="1573953" y="219287"/>
                  <a:pt x="1573107" y="128693"/>
                  <a:pt x="1572260" y="5080"/>
                </a:cubicBezTo>
                <a:lnTo>
                  <a:pt x="20320" y="0"/>
                </a:lnTo>
                <a:close/>
              </a:path>
            </a:pathLst>
          </a:custGeom>
          <a:noFill/>
          <a:ln cap="flat" cmpd="sng" w="57150">
            <a:solidFill>
              <a:srgbClr val="7F340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ree With Roots with solid fill" id="123" name="Google Shape;123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08760" y="5543877"/>
            <a:ext cx="640080" cy="640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4"/>
          <p:cNvCxnSpPr/>
          <p:nvPr/>
        </p:nvCxnSpPr>
        <p:spPr>
          <a:xfrm flipH="1">
            <a:off x="1912620" y="2484120"/>
            <a:ext cx="1112520" cy="3059757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5F8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/>
        </p:nvSpPr>
        <p:spPr>
          <a:xfrm>
            <a:off x="597317" y="0"/>
            <a:ext cx="47166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573F"/>
                </a:solidFill>
                <a:latin typeface="Calibri"/>
                <a:ea typeface="Calibri"/>
                <a:cs typeface="Calibri"/>
                <a:sym typeface="Calibri"/>
              </a:rPr>
              <a:t>Project Budget Breakdown</a:t>
            </a: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597317" y="1996440"/>
            <a:ext cx="1828800" cy="1828800"/>
          </a:xfrm>
          <a:prstGeom prst="ellipse">
            <a:avLst/>
          </a:prstGeom>
          <a:solidFill>
            <a:srgbClr val="00573F"/>
          </a:solidFill>
          <a:ln cap="flat" cmpd="sng" w="254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963077" y="2362200"/>
            <a:ext cx="1097280" cy="10972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1260686" y="2423615"/>
            <a:ext cx="502061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573F"/>
                </a:solidFill>
                <a:latin typeface="Calibri"/>
                <a:ea typeface="Calibri"/>
                <a:cs typeface="Calibri"/>
                <a:sym typeface="Calibri"/>
              </a:rPr>
              <a:t>8%</a:t>
            </a: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512788" y="3940471"/>
            <a:ext cx="199785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573F"/>
                </a:solidFill>
                <a:latin typeface="Calibri"/>
                <a:ea typeface="Calibri"/>
                <a:cs typeface="Calibri"/>
                <a:sym typeface="Calibri"/>
              </a:rPr>
              <a:t>Design &amp; CEI Services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512788" y="4238168"/>
            <a:ext cx="110190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$700k</a:t>
            </a:r>
            <a:b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Village Funded</a:t>
            </a: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3523397" y="1996440"/>
            <a:ext cx="1828800" cy="1828800"/>
          </a:xfrm>
          <a:prstGeom prst="ellipse">
            <a:avLst/>
          </a:prstGeom>
          <a:solidFill>
            <a:srgbClr val="C8A200"/>
          </a:solidFill>
          <a:ln cap="flat" cmpd="sng" w="254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3889157" y="2362200"/>
            <a:ext cx="1097280" cy="10972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4121845" y="2416791"/>
            <a:ext cx="631904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8A200"/>
                </a:solidFill>
                <a:latin typeface="Calibri"/>
                <a:ea typeface="Calibri"/>
                <a:cs typeface="Calibri"/>
                <a:sym typeface="Calibri"/>
              </a:rPr>
              <a:t>51%</a:t>
            </a:r>
            <a:endParaRPr/>
          </a:p>
        </p:txBody>
      </p:sp>
      <p:sp>
        <p:nvSpPr>
          <p:cNvPr id="139" name="Google Shape;139;p5"/>
          <p:cNvSpPr txBox="1"/>
          <p:nvPr/>
        </p:nvSpPr>
        <p:spPr>
          <a:xfrm>
            <a:off x="3640142" y="3955405"/>
            <a:ext cx="159530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573F"/>
                </a:solidFill>
                <a:latin typeface="Calibri"/>
                <a:ea typeface="Calibri"/>
                <a:cs typeface="Calibri"/>
                <a:sym typeface="Calibri"/>
              </a:rPr>
              <a:t>Land Acquisition</a:t>
            </a:r>
            <a:endParaRPr/>
          </a:p>
        </p:txBody>
      </p:sp>
      <p:sp>
        <p:nvSpPr>
          <p:cNvPr id="140" name="Google Shape;140;p5"/>
          <p:cNvSpPr txBox="1"/>
          <p:nvPr/>
        </p:nvSpPr>
        <p:spPr>
          <a:xfrm>
            <a:off x="3702371" y="4259886"/>
            <a:ext cx="175560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$4.5M Total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$3.8M Grant</a:t>
            </a:r>
            <a:b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85% Grant Funded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6449477" y="1996440"/>
            <a:ext cx="1828800" cy="1828800"/>
          </a:xfrm>
          <a:prstGeom prst="ellipse">
            <a:avLst/>
          </a:prstGeom>
          <a:solidFill>
            <a:srgbClr val="00573F"/>
          </a:solidFill>
          <a:ln cap="flat" cmpd="sng" w="254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6815237" y="2362200"/>
            <a:ext cx="1097280" cy="10972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 txBox="1"/>
          <p:nvPr/>
        </p:nvSpPr>
        <p:spPr>
          <a:xfrm>
            <a:off x="7047925" y="2416791"/>
            <a:ext cx="631904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573F"/>
                </a:solidFill>
                <a:latin typeface="Calibri"/>
                <a:ea typeface="Calibri"/>
                <a:cs typeface="Calibri"/>
                <a:sym typeface="Calibri"/>
              </a:rPr>
              <a:t>41%</a:t>
            </a:r>
            <a:endParaRPr/>
          </a:p>
        </p:txBody>
      </p:sp>
      <p:sp>
        <p:nvSpPr>
          <p:cNvPr id="144" name="Google Shape;144;p5"/>
          <p:cNvSpPr txBox="1"/>
          <p:nvPr/>
        </p:nvSpPr>
        <p:spPr>
          <a:xfrm>
            <a:off x="6725272" y="3940792"/>
            <a:ext cx="12772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573F"/>
                </a:solidFill>
                <a:latin typeface="Calibri"/>
                <a:ea typeface="Calibri"/>
                <a:cs typeface="Calibri"/>
                <a:sym typeface="Calibri"/>
              </a:rPr>
              <a:t>Construction</a:t>
            </a:r>
            <a:endParaRPr/>
          </a:p>
        </p:txBody>
      </p:sp>
      <p:sp>
        <p:nvSpPr>
          <p:cNvPr id="145" name="Google Shape;145;p5"/>
          <p:cNvSpPr txBox="1"/>
          <p:nvPr/>
        </p:nvSpPr>
        <p:spPr>
          <a:xfrm>
            <a:off x="6775419" y="4293959"/>
            <a:ext cx="188680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$3.9M Total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$1.7M Grant</a:t>
            </a:r>
            <a:b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44% Grant Funded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9466997" y="1996440"/>
            <a:ext cx="1828800" cy="1828800"/>
          </a:xfrm>
          <a:prstGeom prst="ellipse">
            <a:avLst/>
          </a:prstGeom>
          <a:solidFill>
            <a:srgbClr val="C8A200"/>
          </a:solidFill>
          <a:ln cap="flat" cmpd="sng" w="254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9832757" y="2362200"/>
            <a:ext cx="1097280" cy="10972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10000523" y="2423615"/>
            <a:ext cx="76174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8A200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/>
          </a:p>
        </p:txBody>
      </p:sp>
      <p:sp>
        <p:nvSpPr>
          <p:cNvPr id="149" name="Google Shape;149;p5"/>
          <p:cNvSpPr txBox="1"/>
          <p:nvPr/>
        </p:nvSpPr>
        <p:spPr>
          <a:xfrm>
            <a:off x="9505098" y="3936572"/>
            <a:ext cx="17978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573F"/>
                </a:solidFill>
                <a:latin typeface="Calibri"/>
                <a:ea typeface="Calibri"/>
                <a:cs typeface="Calibri"/>
                <a:sym typeface="Calibri"/>
              </a:rPr>
              <a:t>Overall Investment</a:t>
            </a:r>
            <a:endParaRPr/>
          </a:p>
        </p:txBody>
      </p:sp>
      <p:sp>
        <p:nvSpPr>
          <p:cNvPr id="150" name="Google Shape;150;p5"/>
          <p:cNvSpPr txBox="1"/>
          <p:nvPr/>
        </p:nvSpPr>
        <p:spPr>
          <a:xfrm>
            <a:off x="9542448" y="4275126"/>
            <a:ext cx="20170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114B19"/>
                </a:solidFill>
                <a:latin typeface="Calibri"/>
                <a:ea typeface="Calibri"/>
                <a:cs typeface="Calibri"/>
                <a:sym typeface="Calibri"/>
              </a:rPr>
              <a:t>$8.75M</a:t>
            </a:r>
            <a:br>
              <a:rPr lang="en-US"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63% Grant Funded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ogrammer male with solid fill" id="151" name="Google Shape;15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515" y="8792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uler with solid fill" id="152" name="Google Shape;15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022" y="471382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pography Map with solid fill" id="153" name="Google Shape;15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80596" y="98155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/>
          <p:nvPr/>
        </p:nvSpPr>
        <p:spPr>
          <a:xfrm>
            <a:off x="2796828" y="2768992"/>
            <a:ext cx="493881" cy="446647"/>
          </a:xfrm>
          <a:prstGeom prst="rightArrow">
            <a:avLst>
              <a:gd fmla="val 29527" name="adj1"/>
              <a:gd fmla="val 50000" name="adj2"/>
            </a:avLst>
          </a:prstGeom>
          <a:solidFill>
            <a:srgbClr val="00573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5653896" y="2755345"/>
            <a:ext cx="493881" cy="446647"/>
          </a:xfrm>
          <a:prstGeom prst="rightArrow">
            <a:avLst>
              <a:gd fmla="val 29527" name="adj1"/>
              <a:gd fmla="val 50000" name="adj2"/>
            </a:avLst>
          </a:prstGeom>
          <a:solidFill>
            <a:srgbClr val="00573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8579977" y="2687516"/>
            <a:ext cx="493881" cy="446647"/>
          </a:xfrm>
          <a:prstGeom prst="rightArrow">
            <a:avLst>
              <a:gd fmla="val 29527" name="adj1"/>
              <a:gd fmla="val 50000" name="adj2"/>
            </a:avLst>
          </a:prstGeom>
          <a:solidFill>
            <a:srgbClr val="00573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ump truck with solid fill" id="157" name="Google Shape;15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06676" y="471382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lldozer with solid fill" id="158" name="Google Shape;15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38080" y="100495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ying Money outline" id="159" name="Google Shape;15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61922" y="98155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 txBox="1"/>
          <p:nvPr/>
        </p:nvSpPr>
        <p:spPr>
          <a:xfrm>
            <a:off x="8826917" y="5058836"/>
            <a:ext cx="3365083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 Total:  	</a:t>
            </a:r>
            <a:r>
              <a:rPr b="1" lang="en-US" sz="3600">
                <a:solidFill>
                  <a:srgbClr val="114B19"/>
                </a:solidFill>
                <a:latin typeface="Calibri"/>
                <a:ea typeface="Calibri"/>
                <a:cs typeface="Calibri"/>
                <a:sym typeface="Calibri"/>
              </a:rPr>
              <a:t>$5.5M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Match* Total: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1" lang="en-US" sz="3200">
                <a:solidFill>
                  <a:srgbClr val="BF4F14"/>
                </a:solidFill>
                <a:latin typeface="Calibri"/>
                <a:ea typeface="Calibri"/>
                <a:cs typeface="Calibri"/>
                <a:sym typeface="Calibri"/>
              </a:rPr>
              <a:t>$3.25M</a:t>
            </a:r>
            <a:endParaRPr b="1" sz="2400">
              <a:solidFill>
                <a:srgbClr val="BF4F1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p compass with solid fill" id="161" name="Google Shape;16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01849" y="481717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 txBox="1"/>
          <p:nvPr/>
        </p:nvSpPr>
        <p:spPr>
          <a:xfrm>
            <a:off x="7428075" y="6522720"/>
            <a:ext cx="47639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*Match from Village of Wellington General Funds</a:t>
            </a:r>
            <a:endParaRPr b="1" sz="16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 b="0" l="21469" r="11747" t="0"/>
          <a:stretch/>
        </p:blipFill>
        <p:spPr>
          <a:xfrm>
            <a:off x="-48125" y="0"/>
            <a:ext cx="1224012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6"/>
          <p:cNvCxnSpPr/>
          <p:nvPr/>
        </p:nvCxnSpPr>
        <p:spPr>
          <a:xfrm rot="10800000">
            <a:off x="4905214" y="503909"/>
            <a:ext cx="7286786" cy="193064"/>
          </a:xfrm>
          <a:prstGeom prst="straightConnector1">
            <a:avLst/>
          </a:prstGeom>
          <a:noFill/>
          <a:ln cap="flat" cmpd="sng" w="28575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0" name="Google Shape;170;p6"/>
          <p:cNvCxnSpPr/>
          <p:nvPr/>
        </p:nvCxnSpPr>
        <p:spPr>
          <a:xfrm>
            <a:off x="4274400" y="482400"/>
            <a:ext cx="630814" cy="21509"/>
          </a:xfrm>
          <a:prstGeom prst="straightConnector1">
            <a:avLst/>
          </a:prstGeom>
          <a:noFill/>
          <a:ln cap="flat" cmpd="sng" w="28575">
            <a:solidFill>
              <a:srgbClr val="4892DC">
                <a:alpha val="65882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1" name="Google Shape;171;p6"/>
          <p:cNvCxnSpPr/>
          <p:nvPr/>
        </p:nvCxnSpPr>
        <p:spPr>
          <a:xfrm>
            <a:off x="3643586" y="460705"/>
            <a:ext cx="630814" cy="21509"/>
          </a:xfrm>
          <a:prstGeom prst="straightConnector1">
            <a:avLst/>
          </a:prstGeom>
          <a:noFill/>
          <a:ln cap="flat" cmpd="sng" w="28575">
            <a:solidFill>
              <a:srgbClr val="4892DC">
                <a:alpha val="48627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2" name="Google Shape;172;p6"/>
          <p:cNvSpPr txBox="1"/>
          <p:nvPr/>
        </p:nvSpPr>
        <p:spPr>
          <a:xfrm>
            <a:off x="3492604" y="122419"/>
            <a:ext cx="157708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892DC"/>
                </a:solidFill>
                <a:latin typeface="Calibri"/>
                <a:ea typeface="Calibri"/>
                <a:cs typeface="Calibri"/>
                <a:sym typeface="Calibri"/>
              </a:rPr>
              <a:t>C-51 Canal</a:t>
            </a:r>
            <a:endParaRPr/>
          </a:p>
        </p:txBody>
      </p:sp>
      <p:sp>
        <p:nvSpPr>
          <p:cNvPr id="173" name="Google Shape;173;p6"/>
          <p:cNvSpPr/>
          <p:nvPr/>
        </p:nvSpPr>
        <p:spPr>
          <a:xfrm rot="2700000">
            <a:off x="6619240" y="472475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 rot="2700000">
            <a:off x="8470934" y="549515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 rot="2700000">
            <a:off x="7292344" y="6293621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5556153" y="3332136"/>
            <a:ext cx="193728" cy="19372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7297231" y="3381057"/>
            <a:ext cx="193728" cy="19372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8306216" y="3401656"/>
            <a:ext cx="193728" cy="19372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9240885" y="3448280"/>
            <a:ext cx="193728" cy="19372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0184815" y="3456029"/>
            <a:ext cx="193728" cy="19372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9434613" y="856425"/>
            <a:ext cx="193728" cy="19372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6"/>
          <p:cNvSpPr/>
          <p:nvPr/>
        </p:nvSpPr>
        <p:spPr>
          <a:xfrm rot="2700000">
            <a:off x="5594977" y="448198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6"/>
          <p:cNvSpPr/>
          <p:nvPr/>
        </p:nvSpPr>
        <p:spPr>
          <a:xfrm rot="2700000">
            <a:off x="10326506" y="664157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6"/>
          <p:cNvSpPr/>
          <p:nvPr/>
        </p:nvSpPr>
        <p:spPr>
          <a:xfrm rot="2700000">
            <a:off x="6363974" y="3377182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6"/>
          <p:cNvSpPr/>
          <p:nvPr/>
        </p:nvSpPr>
        <p:spPr>
          <a:xfrm rot="2700000">
            <a:off x="5516549" y="4115197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/>
          <p:nvPr/>
        </p:nvSpPr>
        <p:spPr>
          <a:xfrm>
            <a:off x="5512675" y="3707877"/>
            <a:ext cx="193728" cy="19372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6781956" y="280294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PS#4</a:t>
            </a:r>
            <a:endParaRPr/>
          </a:p>
        </p:txBody>
      </p:sp>
      <p:sp>
        <p:nvSpPr>
          <p:cNvPr id="188" name="Google Shape;188;p6"/>
          <p:cNvSpPr txBox="1"/>
          <p:nvPr/>
        </p:nvSpPr>
        <p:spPr>
          <a:xfrm>
            <a:off x="8606205" y="344531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PS#3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9146934" y="1044218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CS#35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5583163" y="3441495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CS#40</a:t>
            </a:r>
            <a:endParaRPr/>
          </a:p>
        </p:txBody>
      </p:sp>
      <p:sp>
        <p:nvSpPr>
          <p:cNvPr id="191" name="Google Shape;191;p6"/>
          <p:cNvSpPr txBox="1"/>
          <p:nvPr/>
        </p:nvSpPr>
        <p:spPr>
          <a:xfrm>
            <a:off x="6154519" y="3559268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PS#8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7079240" y="3567458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CS#42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8054396" y="3583873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CS#43</a:t>
            </a:r>
            <a:endParaRPr/>
          </a:p>
        </p:txBody>
      </p:sp>
      <p:sp>
        <p:nvSpPr>
          <p:cNvPr id="194" name="Google Shape;194;p6"/>
          <p:cNvSpPr txBox="1"/>
          <p:nvPr/>
        </p:nvSpPr>
        <p:spPr>
          <a:xfrm>
            <a:off x="9000660" y="3585399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CS#44</a:t>
            </a:r>
            <a:endParaRPr/>
          </a:p>
        </p:txBody>
      </p:sp>
      <p:sp>
        <p:nvSpPr>
          <p:cNvPr id="195" name="Google Shape;195;p6"/>
          <p:cNvSpPr txBox="1"/>
          <p:nvPr/>
        </p:nvSpPr>
        <p:spPr>
          <a:xfrm>
            <a:off x="9949748" y="3629847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CS#45</a:t>
            </a:r>
            <a:endParaRPr/>
          </a:p>
        </p:txBody>
      </p:sp>
      <p:sp>
        <p:nvSpPr>
          <p:cNvPr id="196" name="Google Shape;196;p6"/>
          <p:cNvSpPr txBox="1"/>
          <p:nvPr/>
        </p:nvSpPr>
        <p:spPr>
          <a:xfrm>
            <a:off x="7082889" y="5947326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PS#2</a:t>
            </a:r>
            <a:endParaRPr/>
          </a:p>
        </p:txBody>
      </p:sp>
      <p:sp>
        <p:nvSpPr>
          <p:cNvPr id="197" name="Google Shape;197;p6"/>
          <p:cNvSpPr txBox="1"/>
          <p:nvPr/>
        </p:nvSpPr>
        <p:spPr>
          <a:xfrm>
            <a:off x="10504645" y="635939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PS#6</a:t>
            </a:r>
            <a:endParaRPr/>
          </a:p>
        </p:txBody>
      </p:sp>
      <p:sp>
        <p:nvSpPr>
          <p:cNvPr id="198" name="Google Shape;198;p6"/>
          <p:cNvSpPr txBox="1"/>
          <p:nvPr/>
        </p:nvSpPr>
        <p:spPr>
          <a:xfrm>
            <a:off x="5078722" y="535140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PS#7</a:t>
            </a:r>
            <a:endParaRPr/>
          </a:p>
        </p:txBody>
      </p:sp>
      <p:sp>
        <p:nvSpPr>
          <p:cNvPr id="199" name="Google Shape;199;p6"/>
          <p:cNvSpPr txBox="1"/>
          <p:nvPr/>
        </p:nvSpPr>
        <p:spPr>
          <a:xfrm>
            <a:off x="5664011" y="4202333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PS#9</a:t>
            </a:r>
            <a:endParaRPr/>
          </a:p>
        </p:txBody>
      </p:sp>
      <p:sp>
        <p:nvSpPr>
          <p:cNvPr id="200" name="Google Shape;200;p6"/>
          <p:cNvSpPr txBox="1"/>
          <p:nvPr/>
        </p:nvSpPr>
        <p:spPr>
          <a:xfrm>
            <a:off x="4813391" y="5942240"/>
            <a:ext cx="21691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Loxahatchee NWR</a:t>
            </a:r>
            <a:endParaRPr/>
          </a:p>
        </p:txBody>
      </p:sp>
      <p:sp>
        <p:nvSpPr>
          <p:cNvPr id="201" name="Google Shape;201;p6"/>
          <p:cNvSpPr txBox="1"/>
          <p:nvPr/>
        </p:nvSpPr>
        <p:spPr>
          <a:xfrm>
            <a:off x="9146934" y="-36744"/>
            <a:ext cx="13048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Southern Blvd</a:t>
            </a:r>
            <a:endParaRPr/>
          </a:p>
        </p:txBody>
      </p:sp>
      <p:sp>
        <p:nvSpPr>
          <p:cNvPr id="202" name="Google Shape;202;p6"/>
          <p:cNvSpPr/>
          <p:nvPr/>
        </p:nvSpPr>
        <p:spPr>
          <a:xfrm rot="2700000">
            <a:off x="9859822" y="2159747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 txBox="1"/>
          <p:nvPr/>
        </p:nvSpPr>
        <p:spPr>
          <a:xfrm>
            <a:off x="9351926" y="1954255"/>
            <a:ext cx="867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PS#5</a:t>
            </a:r>
            <a:endParaRPr/>
          </a:p>
        </p:txBody>
      </p:sp>
      <p:sp>
        <p:nvSpPr>
          <p:cNvPr id="204" name="Google Shape;204;p6"/>
          <p:cNvSpPr/>
          <p:nvPr/>
        </p:nvSpPr>
        <p:spPr>
          <a:xfrm>
            <a:off x="9573980" y="5792197"/>
            <a:ext cx="193728" cy="193728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2700000">
            <a:off x="9577853" y="6176673"/>
            <a:ext cx="185980" cy="185980"/>
          </a:xfrm>
          <a:prstGeom prst="rect">
            <a:avLst/>
          </a:prstGeom>
          <a:solidFill>
            <a:srgbClr val="D86CCC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 txBox="1"/>
          <p:nvPr/>
        </p:nvSpPr>
        <p:spPr>
          <a:xfrm>
            <a:off x="9764907" y="5704190"/>
            <a:ext cx="25495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 Structure (CS)</a:t>
            </a:r>
            <a:endParaRPr/>
          </a:p>
        </p:txBody>
      </p:sp>
      <p:sp>
        <p:nvSpPr>
          <p:cNvPr id="207" name="Google Shape;207;p6"/>
          <p:cNvSpPr txBox="1"/>
          <p:nvPr/>
        </p:nvSpPr>
        <p:spPr>
          <a:xfrm>
            <a:off x="9802350" y="6084997"/>
            <a:ext cx="23261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Pump Station (PS)</a:t>
            </a:r>
            <a:endParaRPr/>
          </a:p>
        </p:txBody>
      </p:sp>
      <p:sp>
        <p:nvSpPr>
          <p:cNvPr id="208" name="Google Shape;208;p6"/>
          <p:cNvSpPr txBox="1"/>
          <p:nvPr/>
        </p:nvSpPr>
        <p:spPr>
          <a:xfrm>
            <a:off x="6687326" y="4228533"/>
            <a:ext cx="307758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8CD872"/>
                </a:solidFill>
                <a:latin typeface="Calibri"/>
                <a:ea typeface="Calibri"/>
                <a:cs typeface="Calibri"/>
                <a:sym typeface="Calibri"/>
              </a:rPr>
              <a:t>BASIN B</a:t>
            </a:r>
            <a:endParaRPr sz="2000">
              <a:solidFill>
                <a:srgbClr val="8CD8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6649739" y="1685419"/>
            <a:ext cx="307758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BASIN A</a:t>
            </a:r>
            <a:endParaRPr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 txBox="1"/>
          <p:nvPr/>
        </p:nvSpPr>
        <p:spPr>
          <a:xfrm>
            <a:off x="11404134" y="6352953"/>
            <a:ext cx="5528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1" name="Google Shape;211;p6"/>
          <p:cNvCxnSpPr/>
          <p:nvPr/>
        </p:nvCxnSpPr>
        <p:spPr>
          <a:xfrm rot="10800000">
            <a:off x="5685307" y="132216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2" name="Google Shape;212;p6"/>
          <p:cNvCxnSpPr/>
          <p:nvPr/>
        </p:nvCxnSpPr>
        <p:spPr>
          <a:xfrm rot="10800000">
            <a:off x="6623714" y="166521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3" name="Google Shape;213;p6"/>
          <p:cNvCxnSpPr/>
          <p:nvPr/>
        </p:nvCxnSpPr>
        <p:spPr>
          <a:xfrm rot="10800000">
            <a:off x="6385658" y="2940739"/>
            <a:ext cx="0" cy="391397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4" name="Google Shape;214;p6"/>
          <p:cNvCxnSpPr/>
          <p:nvPr/>
        </p:nvCxnSpPr>
        <p:spPr>
          <a:xfrm rot="10800000">
            <a:off x="5242338" y="4154708"/>
            <a:ext cx="234374" cy="0"/>
          </a:xfrm>
          <a:prstGeom prst="straightConnector1">
            <a:avLst/>
          </a:prstGeom>
          <a:noFill/>
          <a:ln cap="flat" cmpd="sng" w="57150">
            <a:solidFill>
              <a:srgbClr val="B3E5A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5" name="Google Shape;215;p6"/>
          <p:cNvCxnSpPr/>
          <p:nvPr/>
        </p:nvCxnSpPr>
        <p:spPr>
          <a:xfrm flipH="1" rot="10800000">
            <a:off x="7490959" y="6138155"/>
            <a:ext cx="214914" cy="189421"/>
          </a:xfrm>
          <a:prstGeom prst="straightConnector1">
            <a:avLst/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6" name="Google Shape;216;p6"/>
          <p:cNvCxnSpPr/>
          <p:nvPr/>
        </p:nvCxnSpPr>
        <p:spPr>
          <a:xfrm flipH="1">
            <a:off x="6993321" y="6391311"/>
            <a:ext cx="233027" cy="159490"/>
          </a:xfrm>
          <a:prstGeom prst="straightConnector1">
            <a:avLst/>
          </a:prstGeom>
          <a:noFill/>
          <a:ln cap="flat" cmpd="sng" w="57150">
            <a:solidFill>
              <a:srgbClr val="BFBFB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7" name="Google Shape;217;p6"/>
          <p:cNvCxnSpPr/>
          <p:nvPr/>
        </p:nvCxnSpPr>
        <p:spPr>
          <a:xfrm>
            <a:off x="10099441" y="2271873"/>
            <a:ext cx="240780" cy="162182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8" name="Google Shape;218;p6"/>
          <p:cNvCxnSpPr/>
          <p:nvPr/>
        </p:nvCxnSpPr>
        <p:spPr>
          <a:xfrm rot="10800000">
            <a:off x="5892235" y="163169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9" name="Google Shape;219;p6"/>
          <p:cNvCxnSpPr/>
          <p:nvPr/>
        </p:nvCxnSpPr>
        <p:spPr>
          <a:xfrm rot="10800000">
            <a:off x="5476712" y="163169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0" name="Google Shape;220;p6"/>
          <p:cNvCxnSpPr/>
          <p:nvPr/>
        </p:nvCxnSpPr>
        <p:spPr>
          <a:xfrm rot="10800000">
            <a:off x="6797946" y="163169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1" name="Google Shape;221;p6"/>
          <p:cNvCxnSpPr/>
          <p:nvPr/>
        </p:nvCxnSpPr>
        <p:spPr>
          <a:xfrm rot="10800000">
            <a:off x="8474885" y="226554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2" name="Google Shape;222;p6"/>
          <p:cNvCxnSpPr/>
          <p:nvPr/>
        </p:nvCxnSpPr>
        <p:spPr>
          <a:xfrm rot="10800000">
            <a:off x="8649117" y="223202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3" name="Google Shape;223;p6"/>
          <p:cNvCxnSpPr/>
          <p:nvPr/>
        </p:nvCxnSpPr>
        <p:spPr>
          <a:xfrm rot="10800000">
            <a:off x="10335078" y="340782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4" name="Google Shape;224;p6"/>
          <p:cNvCxnSpPr/>
          <p:nvPr/>
        </p:nvCxnSpPr>
        <p:spPr>
          <a:xfrm rot="10800000">
            <a:off x="10509310" y="337430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5" name="Google Shape;225;p6"/>
          <p:cNvCxnSpPr/>
          <p:nvPr/>
        </p:nvCxnSpPr>
        <p:spPr>
          <a:xfrm rot="10800000">
            <a:off x="6562989" y="2940739"/>
            <a:ext cx="0" cy="391396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6" name="Google Shape;226;p6"/>
          <p:cNvCxnSpPr/>
          <p:nvPr/>
        </p:nvCxnSpPr>
        <p:spPr>
          <a:xfrm flipH="1">
            <a:off x="7112837" y="6537619"/>
            <a:ext cx="233027" cy="159490"/>
          </a:xfrm>
          <a:prstGeom prst="straightConnector1">
            <a:avLst/>
          </a:prstGeom>
          <a:noFill/>
          <a:ln cap="flat" cmpd="sng" w="57150">
            <a:solidFill>
              <a:srgbClr val="BFBFB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7" name="Google Shape;227;p6"/>
          <p:cNvCxnSpPr/>
          <p:nvPr/>
        </p:nvCxnSpPr>
        <p:spPr>
          <a:xfrm rot="10800000">
            <a:off x="5234921" y="4332272"/>
            <a:ext cx="234374" cy="0"/>
          </a:xfrm>
          <a:prstGeom prst="straightConnector1">
            <a:avLst/>
          </a:prstGeom>
          <a:noFill/>
          <a:ln cap="flat" cmpd="sng" w="57150">
            <a:solidFill>
              <a:srgbClr val="B3E5A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8" name="Google Shape;228;p6"/>
          <p:cNvCxnSpPr/>
          <p:nvPr/>
        </p:nvCxnSpPr>
        <p:spPr>
          <a:xfrm>
            <a:off x="9976998" y="2408119"/>
            <a:ext cx="240780" cy="162182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9" name="Google Shape;229;p6"/>
          <p:cNvCxnSpPr/>
          <p:nvPr/>
        </p:nvCxnSpPr>
        <p:spPr>
          <a:xfrm>
            <a:off x="6712230" y="774013"/>
            <a:ext cx="0" cy="325195"/>
          </a:xfrm>
          <a:prstGeom prst="straightConnector1">
            <a:avLst/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0" name="Google Shape;230;p6"/>
          <p:cNvCxnSpPr/>
          <p:nvPr/>
        </p:nvCxnSpPr>
        <p:spPr>
          <a:xfrm>
            <a:off x="8563924" y="825534"/>
            <a:ext cx="0" cy="325195"/>
          </a:xfrm>
          <a:prstGeom prst="straightConnector1">
            <a:avLst/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1" name="Google Shape;231;p6"/>
          <p:cNvCxnSpPr/>
          <p:nvPr/>
        </p:nvCxnSpPr>
        <p:spPr>
          <a:xfrm rot="10800000">
            <a:off x="5749881" y="2940739"/>
            <a:ext cx="0" cy="391396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2" name="Google Shape;232;p6"/>
          <p:cNvCxnSpPr/>
          <p:nvPr/>
        </p:nvCxnSpPr>
        <p:spPr>
          <a:xfrm flipH="1" rot="10800000">
            <a:off x="7394095" y="2940739"/>
            <a:ext cx="7484" cy="35102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3" name="Google Shape;233;p6"/>
          <p:cNvCxnSpPr/>
          <p:nvPr/>
        </p:nvCxnSpPr>
        <p:spPr>
          <a:xfrm rot="10800000">
            <a:off x="8405329" y="2960508"/>
            <a:ext cx="0" cy="375241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6"/>
          <p:cNvCxnSpPr/>
          <p:nvPr/>
        </p:nvCxnSpPr>
        <p:spPr>
          <a:xfrm rot="10800000">
            <a:off x="10311455" y="2979420"/>
            <a:ext cx="0" cy="413354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p6"/>
          <p:cNvCxnSpPr/>
          <p:nvPr/>
        </p:nvCxnSpPr>
        <p:spPr>
          <a:xfrm flipH="1" rot="10800000">
            <a:off x="9339998" y="2964180"/>
            <a:ext cx="11928" cy="414061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6" name="Google Shape;236;p6"/>
          <p:cNvCxnSpPr/>
          <p:nvPr/>
        </p:nvCxnSpPr>
        <p:spPr>
          <a:xfrm>
            <a:off x="5672803" y="3921505"/>
            <a:ext cx="239146" cy="13985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7" name="Google Shape;237;p6"/>
          <p:cNvCxnSpPr/>
          <p:nvPr/>
        </p:nvCxnSpPr>
        <p:spPr>
          <a:xfrm rot="10800000">
            <a:off x="9719122" y="668553"/>
            <a:ext cx="0" cy="26805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8" name="Google Shape;238;p6"/>
          <p:cNvSpPr txBox="1"/>
          <p:nvPr/>
        </p:nvSpPr>
        <p:spPr>
          <a:xfrm>
            <a:off x="110102" y="365403"/>
            <a:ext cx="4924777" cy="6429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b="1" lang="en-US" sz="3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MASTER ACME STORMWATER SYSTEM</a:t>
            </a:r>
            <a:endParaRPr/>
          </a:p>
          <a:p>
            <a:pPr indent="-6096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DESIGNED TO:</a:t>
            </a:r>
            <a:endParaRPr/>
          </a:p>
          <a:p>
            <a:pPr indent="-228600" lvl="0" marL="2286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Maintain Efficient Stormwater Flow</a:t>
            </a:r>
            <a:endParaRPr/>
          </a:p>
          <a:p>
            <a:pPr indent="-228600" lvl="0" marL="2286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Prevent Flooding</a:t>
            </a:r>
            <a:endParaRPr/>
          </a:p>
          <a:p>
            <a:pPr indent="-228600" lvl="0" marL="2286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Promote Water Quality Management</a:t>
            </a:r>
            <a:endParaRPr/>
          </a:p>
          <a:p>
            <a:pPr indent="-228600" lvl="0" marL="2286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Help Protect the Environment</a:t>
            </a:r>
            <a:endParaRPr/>
          </a:p>
          <a:p>
            <a:pPr indent="-609600" lvl="0" marL="609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096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096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ree With Roots with solid fill" id="239" name="Google Shape;23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7950" y="3763375"/>
            <a:ext cx="358683" cy="3586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6"/>
          <p:cNvCxnSpPr/>
          <p:nvPr/>
        </p:nvCxnSpPr>
        <p:spPr>
          <a:xfrm>
            <a:off x="9417177" y="6650126"/>
            <a:ext cx="418271" cy="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41" name="Google Shape;241;p6"/>
          <p:cNvSpPr txBox="1"/>
          <p:nvPr/>
        </p:nvSpPr>
        <p:spPr>
          <a:xfrm>
            <a:off x="9794182" y="6465804"/>
            <a:ext cx="23261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Flow Arrow</a:t>
            </a:r>
            <a:endParaRPr/>
          </a:p>
        </p:txBody>
      </p:sp>
      <p:cxnSp>
        <p:nvCxnSpPr>
          <p:cNvPr id="242" name="Google Shape;242;p6"/>
          <p:cNvCxnSpPr>
            <a:endCxn id="239" idx="0"/>
          </p:cNvCxnSpPr>
          <p:nvPr/>
        </p:nvCxnSpPr>
        <p:spPr>
          <a:xfrm>
            <a:off x="4458992" y="1774075"/>
            <a:ext cx="948300" cy="198930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43" name="Google Shape;243;p6"/>
          <p:cNvSpPr txBox="1"/>
          <p:nvPr/>
        </p:nvSpPr>
        <p:spPr>
          <a:xfrm>
            <a:off x="2758376" y="1497351"/>
            <a:ext cx="4924777" cy="611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E5A0"/>
              </a:buClr>
              <a:buSzPts val="3500"/>
              <a:buFont typeface="Arial"/>
              <a:buNone/>
            </a:pPr>
            <a:r>
              <a:rPr b="1" lang="en-US" sz="3500">
                <a:solidFill>
                  <a:srgbClr val="B3E5A0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sz="1300">
              <a:solidFill>
                <a:srgbClr val="B3E5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a city&#10;&#10;AI-generated content may be incorrect." id="249" name="Google Shape;249;p7"/>
          <p:cNvPicPr preferRelativeResize="0"/>
          <p:nvPr/>
        </p:nvPicPr>
        <p:blipFill rotWithShape="1">
          <a:blip r:embed="rId3">
            <a:alphaModFix amt="85000"/>
          </a:blip>
          <a:srcRect b="34722" l="21071" r="23575" t="17157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"/>
          <p:cNvSpPr txBox="1"/>
          <p:nvPr>
            <p:ph type="title"/>
          </p:nvPr>
        </p:nvSpPr>
        <p:spPr>
          <a:xfrm>
            <a:off x="0" y="6496450"/>
            <a:ext cx="4975860" cy="361550"/>
          </a:xfrm>
          <a:prstGeom prst="rect">
            <a:avLst/>
          </a:prstGeom>
          <a:solidFill>
            <a:srgbClr val="114B1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OVERALL PROJECT PLAN</a:t>
            </a:r>
            <a:endParaRPr/>
          </a:p>
        </p:txBody>
      </p:sp>
      <p:pic>
        <p:nvPicPr>
          <p:cNvPr descr="Map compass with solid fill" id="251" name="Google Shape;25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751819" y="5777793"/>
            <a:ext cx="1080207" cy="108020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7"/>
          <p:cNvSpPr/>
          <p:nvPr/>
        </p:nvSpPr>
        <p:spPr>
          <a:xfrm rot="-5400000">
            <a:off x="10979909" y="6013022"/>
            <a:ext cx="623008" cy="343848"/>
          </a:xfrm>
          <a:custGeom>
            <a:rect b="b" l="l" r="r" t="t"/>
            <a:pathLst>
              <a:path extrusionOk="0" h="215736" w="369635">
                <a:moveTo>
                  <a:pt x="13322" y="0"/>
                </a:moveTo>
                <a:lnTo>
                  <a:pt x="369635" y="116589"/>
                </a:lnTo>
                <a:lnTo>
                  <a:pt x="19096" y="215726"/>
                </a:lnTo>
                <a:cubicBezTo>
                  <a:pt x="-40290" y="216709"/>
                  <a:pt x="114201" y="147473"/>
                  <a:pt x="113239" y="111519"/>
                </a:cubicBezTo>
                <a:cubicBezTo>
                  <a:pt x="112277" y="75565"/>
                  <a:pt x="-46064" y="983"/>
                  <a:pt x="13322" y="0"/>
                </a:cubicBezTo>
                <a:close/>
              </a:path>
            </a:pathLst>
          </a:custGeom>
          <a:solidFill>
            <a:srgbClr val="FFFF0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7"/>
          <p:cNvSpPr txBox="1"/>
          <p:nvPr/>
        </p:nvSpPr>
        <p:spPr>
          <a:xfrm>
            <a:off x="10932909" y="5223249"/>
            <a:ext cx="737378" cy="729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Calibri"/>
              <a:buNone/>
            </a:pPr>
            <a:r>
              <a:rPr b="1" lang="en-US" sz="54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254" name="Google Shape;254;p7"/>
          <p:cNvSpPr/>
          <p:nvPr/>
        </p:nvSpPr>
        <p:spPr>
          <a:xfrm>
            <a:off x="1420837" y="2947182"/>
            <a:ext cx="8736037" cy="3277772"/>
          </a:xfrm>
          <a:custGeom>
            <a:rect b="b" l="l" r="r" t="t"/>
            <a:pathLst>
              <a:path extrusionOk="0" h="3277772" w="8736037">
                <a:moveTo>
                  <a:pt x="8736037" y="2060916"/>
                </a:moveTo>
                <a:lnTo>
                  <a:pt x="8391378" y="2103120"/>
                </a:lnTo>
                <a:lnTo>
                  <a:pt x="7800535" y="2060916"/>
                </a:lnTo>
                <a:lnTo>
                  <a:pt x="7716129" y="2053883"/>
                </a:lnTo>
                <a:lnTo>
                  <a:pt x="7181557" y="2018713"/>
                </a:lnTo>
                <a:cubicBezTo>
                  <a:pt x="7153422" y="2016369"/>
                  <a:pt x="7125384" y="2011680"/>
                  <a:pt x="7097151" y="2011680"/>
                </a:cubicBezTo>
                <a:cubicBezTo>
                  <a:pt x="7061904" y="2011680"/>
                  <a:pt x="6991643" y="2018713"/>
                  <a:pt x="6991643" y="2018713"/>
                </a:cubicBezTo>
                <a:lnTo>
                  <a:pt x="6682154" y="2032781"/>
                </a:lnTo>
                <a:cubicBezTo>
                  <a:pt x="6622730" y="2039384"/>
                  <a:pt x="6616115" y="2028339"/>
                  <a:pt x="6576646" y="2074984"/>
                </a:cubicBezTo>
                <a:cubicBezTo>
                  <a:pt x="6562358" y="2091869"/>
                  <a:pt x="6541477" y="2131255"/>
                  <a:pt x="6541477" y="2131255"/>
                </a:cubicBezTo>
                <a:lnTo>
                  <a:pt x="6478172" y="2215661"/>
                </a:lnTo>
                <a:cubicBezTo>
                  <a:pt x="6438089" y="2271777"/>
                  <a:pt x="6454191" y="2248116"/>
                  <a:pt x="6428935" y="2286000"/>
                </a:cubicBezTo>
                <a:lnTo>
                  <a:pt x="6358597" y="2539218"/>
                </a:lnTo>
                <a:lnTo>
                  <a:pt x="6316394" y="2588455"/>
                </a:lnTo>
                <a:lnTo>
                  <a:pt x="6154615" y="2686929"/>
                </a:lnTo>
                <a:cubicBezTo>
                  <a:pt x="6072470" y="2724267"/>
                  <a:pt x="6102582" y="2709428"/>
                  <a:pt x="6063175" y="2729132"/>
                </a:cubicBezTo>
                <a:lnTo>
                  <a:pt x="5908431" y="2771335"/>
                </a:lnTo>
                <a:lnTo>
                  <a:pt x="5838092" y="2778369"/>
                </a:lnTo>
                <a:lnTo>
                  <a:pt x="5774788" y="2771335"/>
                </a:lnTo>
                <a:cubicBezTo>
                  <a:pt x="5701860" y="2712993"/>
                  <a:pt x="5725681" y="2736296"/>
                  <a:pt x="5697415" y="2708030"/>
                </a:cubicBezTo>
                <a:lnTo>
                  <a:pt x="5683348" y="2665827"/>
                </a:lnTo>
                <a:lnTo>
                  <a:pt x="5690381" y="2504049"/>
                </a:lnTo>
                <a:lnTo>
                  <a:pt x="5767754" y="2384473"/>
                </a:lnTo>
                <a:lnTo>
                  <a:pt x="5873261" y="2356338"/>
                </a:lnTo>
                <a:lnTo>
                  <a:pt x="5964701" y="2307101"/>
                </a:lnTo>
                <a:lnTo>
                  <a:pt x="6133514" y="2166424"/>
                </a:lnTo>
                <a:cubicBezTo>
                  <a:pt x="6148519" y="2083894"/>
                  <a:pt x="6135858" y="2112498"/>
                  <a:pt x="6154615" y="2074984"/>
                </a:cubicBezTo>
                <a:lnTo>
                  <a:pt x="6196818" y="1892104"/>
                </a:lnTo>
                <a:lnTo>
                  <a:pt x="6203852" y="1821766"/>
                </a:lnTo>
                <a:lnTo>
                  <a:pt x="6246055" y="1681089"/>
                </a:lnTo>
                <a:cubicBezTo>
                  <a:pt x="6250744" y="1659987"/>
                  <a:pt x="6255884" y="1638981"/>
                  <a:pt x="6260123" y="1617784"/>
                </a:cubicBezTo>
                <a:cubicBezTo>
                  <a:pt x="6262920" y="1603799"/>
                  <a:pt x="6267157" y="1575581"/>
                  <a:pt x="6267157" y="1575581"/>
                </a:cubicBezTo>
                <a:lnTo>
                  <a:pt x="6274191" y="1266092"/>
                </a:lnTo>
                <a:lnTo>
                  <a:pt x="6253089" y="1209821"/>
                </a:lnTo>
                <a:lnTo>
                  <a:pt x="6203852" y="1041009"/>
                </a:lnTo>
                <a:lnTo>
                  <a:pt x="6182751" y="963636"/>
                </a:lnTo>
                <a:lnTo>
                  <a:pt x="6168683" y="780756"/>
                </a:lnTo>
                <a:lnTo>
                  <a:pt x="6168683" y="668215"/>
                </a:lnTo>
                <a:lnTo>
                  <a:pt x="6168683" y="443132"/>
                </a:lnTo>
                <a:lnTo>
                  <a:pt x="6168683" y="337624"/>
                </a:lnTo>
                <a:cubicBezTo>
                  <a:pt x="6117410" y="271703"/>
                  <a:pt x="6138349" y="293223"/>
                  <a:pt x="6112412" y="267286"/>
                </a:cubicBezTo>
                <a:lnTo>
                  <a:pt x="5887329" y="225083"/>
                </a:lnTo>
                <a:lnTo>
                  <a:pt x="5493434" y="288387"/>
                </a:lnTo>
                <a:lnTo>
                  <a:pt x="5296486" y="246184"/>
                </a:lnTo>
                <a:lnTo>
                  <a:pt x="5212080" y="211015"/>
                </a:lnTo>
                <a:lnTo>
                  <a:pt x="5001065" y="133643"/>
                </a:lnTo>
                <a:lnTo>
                  <a:pt x="4937760" y="105507"/>
                </a:lnTo>
                <a:lnTo>
                  <a:pt x="4670474" y="0"/>
                </a:lnTo>
                <a:lnTo>
                  <a:pt x="4466492" y="84406"/>
                </a:lnTo>
                <a:cubicBezTo>
                  <a:pt x="4408563" y="142334"/>
                  <a:pt x="4410221" y="114150"/>
                  <a:pt x="4410221" y="147710"/>
                </a:cubicBezTo>
                <a:lnTo>
                  <a:pt x="4375052" y="225083"/>
                </a:lnTo>
                <a:cubicBezTo>
                  <a:pt x="4323117" y="262179"/>
                  <a:pt x="4340077" y="245990"/>
                  <a:pt x="4318781" y="267286"/>
                </a:cubicBezTo>
                <a:lnTo>
                  <a:pt x="4213274" y="365760"/>
                </a:lnTo>
                <a:cubicBezTo>
                  <a:pt x="4187483" y="389206"/>
                  <a:pt x="4163308" y="414564"/>
                  <a:pt x="4135901" y="436098"/>
                </a:cubicBezTo>
                <a:cubicBezTo>
                  <a:pt x="4130071" y="440679"/>
                  <a:pt x="4120969" y="439019"/>
                  <a:pt x="4114800" y="443132"/>
                </a:cubicBezTo>
                <a:cubicBezTo>
                  <a:pt x="4092040" y="458305"/>
                  <a:pt x="4093698" y="456074"/>
                  <a:pt x="4093698" y="471267"/>
                </a:cubicBezTo>
                <a:lnTo>
                  <a:pt x="4030394" y="590843"/>
                </a:lnTo>
                <a:lnTo>
                  <a:pt x="3988191" y="661181"/>
                </a:lnTo>
                <a:lnTo>
                  <a:pt x="3826412" y="844061"/>
                </a:lnTo>
                <a:lnTo>
                  <a:pt x="3706837" y="977704"/>
                </a:lnTo>
                <a:lnTo>
                  <a:pt x="3629465" y="1090246"/>
                </a:lnTo>
                <a:cubicBezTo>
                  <a:pt x="3593246" y="1162681"/>
                  <a:pt x="3594295" y="1134370"/>
                  <a:pt x="3594295" y="1167618"/>
                </a:cubicBezTo>
                <a:lnTo>
                  <a:pt x="3615397" y="1237956"/>
                </a:lnTo>
                <a:cubicBezTo>
                  <a:pt x="3661916" y="1292228"/>
                  <a:pt x="3642315" y="1271908"/>
                  <a:pt x="3671668" y="1301261"/>
                </a:cubicBezTo>
                <a:lnTo>
                  <a:pt x="3749040" y="1343464"/>
                </a:lnTo>
                <a:lnTo>
                  <a:pt x="3833446" y="1336430"/>
                </a:lnTo>
                <a:lnTo>
                  <a:pt x="3910818" y="1329396"/>
                </a:lnTo>
                <a:lnTo>
                  <a:pt x="4058529" y="1343464"/>
                </a:lnTo>
                <a:lnTo>
                  <a:pt x="4206240" y="1456006"/>
                </a:lnTo>
                <a:cubicBezTo>
                  <a:pt x="4235327" y="1521453"/>
                  <a:pt x="4234375" y="1496218"/>
                  <a:pt x="4234375" y="1526344"/>
                </a:cubicBezTo>
                <a:lnTo>
                  <a:pt x="4227341" y="1610750"/>
                </a:lnTo>
                <a:cubicBezTo>
                  <a:pt x="4198405" y="1690327"/>
                  <a:pt x="4226649" y="1688123"/>
                  <a:pt x="4192172" y="1688123"/>
                </a:cubicBezTo>
                <a:lnTo>
                  <a:pt x="4128868" y="1751427"/>
                </a:lnTo>
                <a:lnTo>
                  <a:pt x="4072597" y="1772529"/>
                </a:lnTo>
                <a:cubicBezTo>
                  <a:pt x="4040725" y="1784119"/>
                  <a:pt x="4062226" y="1774198"/>
                  <a:pt x="4037428" y="1786596"/>
                </a:cubicBezTo>
                <a:lnTo>
                  <a:pt x="3945988" y="1793630"/>
                </a:lnTo>
                <a:cubicBezTo>
                  <a:pt x="3924886" y="1798319"/>
                  <a:pt x="3903190" y="1800862"/>
                  <a:pt x="3882683" y="1807698"/>
                </a:cubicBezTo>
                <a:cubicBezTo>
                  <a:pt x="3874663" y="1810371"/>
                  <a:pt x="3869142" y="1817985"/>
                  <a:pt x="3861581" y="1821766"/>
                </a:cubicBezTo>
                <a:cubicBezTo>
                  <a:pt x="3854950" y="1825082"/>
                  <a:pt x="3847514" y="1826455"/>
                  <a:pt x="3840480" y="1828800"/>
                </a:cubicBezTo>
                <a:lnTo>
                  <a:pt x="3742006" y="1842867"/>
                </a:lnTo>
                <a:lnTo>
                  <a:pt x="3643532" y="1835833"/>
                </a:lnTo>
                <a:lnTo>
                  <a:pt x="3559126" y="1800664"/>
                </a:lnTo>
                <a:lnTo>
                  <a:pt x="3474720" y="1737360"/>
                </a:lnTo>
                <a:cubicBezTo>
                  <a:pt x="3401665" y="1686222"/>
                  <a:pt x="3424617" y="1708362"/>
                  <a:pt x="3397348" y="1681089"/>
                </a:cubicBezTo>
                <a:lnTo>
                  <a:pt x="3362178" y="1652953"/>
                </a:lnTo>
                <a:lnTo>
                  <a:pt x="3284806" y="1645920"/>
                </a:lnTo>
                <a:lnTo>
                  <a:pt x="3130061" y="1702190"/>
                </a:lnTo>
                <a:lnTo>
                  <a:pt x="3108960" y="1934307"/>
                </a:lnTo>
                <a:cubicBezTo>
                  <a:pt x="3055942" y="2040342"/>
                  <a:pt x="3080080" y="2002246"/>
                  <a:pt x="3045655" y="2053883"/>
                </a:cubicBezTo>
                <a:lnTo>
                  <a:pt x="2890911" y="2243796"/>
                </a:lnTo>
                <a:cubicBezTo>
                  <a:pt x="2876843" y="2264898"/>
                  <a:pt x="2861756" y="2285354"/>
                  <a:pt x="2848708" y="2307101"/>
                </a:cubicBezTo>
                <a:cubicBezTo>
                  <a:pt x="2840616" y="2320588"/>
                  <a:pt x="2827606" y="2349304"/>
                  <a:pt x="2827606" y="2349304"/>
                </a:cubicBezTo>
                <a:lnTo>
                  <a:pt x="2693963" y="2468880"/>
                </a:lnTo>
                <a:cubicBezTo>
                  <a:pt x="2600816" y="2499928"/>
                  <a:pt x="2650553" y="2480034"/>
                  <a:pt x="2546252" y="2532184"/>
                </a:cubicBezTo>
                <a:lnTo>
                  <a:pt x="2278966" y="2567353"/>
                </a:lnTo>
                <a:cubicBezTo>
                  <a:pt x="2255520" y="2560319"/>
                  <a:pt x="2232375" y="2552189"/>
                  <a:pt x="2208628" y="2546252"/>
                </a:cubicBezTo>
                <a:cubicBezTo>
                  <a:pt x="2194792" y="2542793"/>
                  <a:pt x="2166425" y="2539218"/>
                  <a:pt x="2166425" y="2539218"/>
                </a:cubicBezTo>
                <a:lnTo>
                  <a:pt x="1934308" y="2511083"/>
                </a:lnTo>
                <a:lnTo>
                  <a:pt x="1842868" y="2511083"/>
                </a:lnTo>
                <a:lnTo>
                  <a:pt x="1329397" y="2504049"/>
                </a:lnTo>
                <a:lnTo>
                  <a:pt x="1237957" y="2504049"/>
                </a:lnTo>
                <a:lnTo>
                  <a:pt x="949569" y="2447778"/>
                </a:lnTo>
                <a:lnTo>
                  <a:pt x="717452" y="2293033"/>
                </a:lnTo>
                <a:lnTo>
                  <a:pt x="668215" y="2250830"/>
                </a:lnTo>
                <a:lnTo>
                  <a:pt x="253218" y="2264898"/>
                </a:lnTo>
                <a:cubicBezTo>
                  <a:pt x="222738" y="2278966"/>
                  <a:pt x="188634" y="2286959"/>
                  <a:pt x="161778" y="2307101"/>
                </a:cubicBezTo>
                <a:cubicBezTo>
                  <a:pt x="103360" y="2350915"/>
                  <a:pt x="0" y="2454812"/>
                  <a:pt x="0" y="2454812"/>
                </a:cubicBezTo>
                <a:lnTo>
                  <a:pt x="14068" y="2616590"/>
                </a:lnTo>
                <a:cubicBezTo>
                  <a:pt x="28912" y="2750191"/>
                  <a:pt x="28135" y="2700737"/>
                  <a:pt x="28135" y="2764301"/>
                </a:cubicBezTo>
                <a:lnTo>
                  <a:pt x="28135" y="2904978"/>
                </a:lnTo>
                <a:lnTo>
                  <a:pt x="63305" y="3017520"/>
                </a:lnTo>
                <a:lnTo>
                  <a:pt x="105508" y="3214467"/>
                </a:lnTo>
                <a:cubicBezTo>
                  <a:pt x="212375" y="3275534"/>
                  <a:pt x="167304" y="3261569"/>
                  <a:pt x="232117" y="3277772"/>
                </a:cubicBezTo>
                <a:lnTo>
                  <a:pt x="478301" y="3256670"/>
                </a:lnTo>
                <a:lnTo>
                  <a:pt x="886265" y="3207433"/>
                </a:lnTo>
                <a:lnTo>
                  <a:pt x="1012874" y="3228535"/>
                </a:lnTo>
                <a:lnTo>
                  <a:pt x="1357532" y="3235569"/>
                </a:lnTo>
                <a:lnTo>
                  <a:pt x="1441938" y="3235569"/>
                </a:lnTo>
                <a:lnTo>
                  <a:pt x="1835834" y="3151163"/>
                </a:lnTo>
                <a:lnTo>
                  <a:pt x="2321169" y="3151163"/>
                </a:lnTo>
                <a:lnTo>
                  <a:pt x="2405575" y="3186332"/>
                </a:lnTo>
                <a:lnTo>
                  <a:pt x="2841674" y="3207433"/>
                </a:lnTo>
                <a:lnTo>
                  <a:pt x="3207434" y="3221501"/>
                </a:lnTo>
                <a:lnTo>
                  <a:pt x="3601329" y="3172264"/>
                </a:lnTo>
                <a:lnTo>
                  <a:pt x="4009292" y="3179298"/>
                </a:lnTo>
                <a:lnTo>
                  <a:pt x="4283612" y="3193366"/>
                </a:lnTo>
                <a:lnTo>
                  <a:pt x="4740812" y="3144129"/>
                </a:lnTo>
                <a:lnTo>
                  <a:pt x="5057335" y="3137095"/>
                </a:lnTo>
                <a:cubicBezTo>
                  <a:pt x="5154957" y="3181468"/>
                  <a:pt x="5107832" y="3163305"/>
                  <a:pt x="5198012" y="3193366"/>
                </a:cubicBezTo>
                <a:lnTo>
                  <a:pt x="5409028" y="3228535"/>
                </a:lnTo>
                <a:cubicBezTo>
                  <a:pt x="5509606" y="3251745"/>
                  <a:pt x="5469187" y="3249636"/>
                  <a:pt x="5528603" y="3249636"/>
                </a:cubicBezTo>
                <a:lnTo>
                  <a:pt x="5915465" y="3256670"/>
                </a:lnTo>
                <a:lnTo>
                  <a:pt x="6471138" y="3277772"/>
                </a:lnTo>
                <a:lnTo>
                  <a:pt x="6590714" y="3277772"/>
                </a:lnTo>
                <a:lnTo>
                  <a:pt x="7181557" y="3242603"/>
                </a:lnTo>
                <a:lnTo>
                  <a:pt x="7392572" y="3235569"/>
                </a:lnTo>
                <a:lnTo>
                  <a:pt x="7716129" y="3228535"/>
                </a:lnTo>
                <a:lnTo>
                  <a:pt x="7814603" y="3228535"/>
                </a:lnTo>
                <a:lnTo>
                  <a:pt x="8131126" y="3228535"/>
                </a:lnTo>
                <a:lnTo>
                  <a:pt x="8236634" y="3228535"/>
                </a:lnTo>
                <a:lnTo>
                  <a:pt x="8377311" y="3214467"/>
                </a:lnTo>
                <a:lnTo>
                  <a:pt x="8602394" y="3179298"/>
                </a:lnTo>
                <a:lnTo>
                  <a:pt x="8637563" y="3038621"/>
                </a:lnTo>
                <a:lnTo>
                  <a:pt x="8672732" y="2764301"/>
                </a:lnTo>
                <a:lnTo>
                  <a:pt x="8672732" y="2700996"/>
                </a:lnTo>
                <a:lnTo>
                  <a:pt x="8729003" y="2433710"/>
                </a:lnTo>
                <a:lnTo>
                  <a:pt x="8729003" y="2278966"/>
                </a:lnTo>
                <a:lnTo>
                  <a:pt x="8736037" y="2060916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7"/>
          <p:cNvSpPr/>
          <p:nvPr/>
        </p:nvSpPr>
        <p:spPr>
          <a:xfrm>
            <a:off x="1448972" y="583809"/>
            <a:ext cx="8925951" cy="4501662"/>
          </a:xfrm>
          <a:custGeom>
            <a:rect b="b" l="l" r="r" t="t"/>
            <a:pathLst>
              <a:path extrusionOk="0" h="4501662" w="8925951">
                <a:moveTo>
                  <a:pt x="6963508" y="1202788"/>
                </a:moveTo>
                <a:lnTo>
                  <a:pt x="6963508" y="1202788"/>
                </a:lnTo>
                <a:lnTo>
                  <a:pt x="6604782" y="1160585"/>
                </a:lnTo>
                <a:lnTo>
                  <a:pt x="6414868" y="1216856"/>
                </a:lnTo>
                <a:lnTo>
                  <a:pt x="6379699" y="1280160"/>
                </a:lnTo>
                <a:lnTo>
                  <a:pt x="6344530" y="1336431"/>
                </a:lnTo>
                <a:lnTo>
                  <a:pt x="6323428" y="1420837"/>
                </a:lnTo>
                <a:lnTo>
                  <a:pt x="6309360" y="1554480"/>
                </a:lnTo>
                <a:lnTo>
                  <a:pt x="6295293" y="1624819"/>
                </a:lnTo>
                <a:lnTo>
                  <a:pt x="6239022" y="1835834"/>
                </a:lnTo>
                <a:lnTo>
                  <a:pt x="6224954" y="1962443"/>
                </a:lnTo>
                <a:cubicBezTo>
                  <a:pt x="6201508" y="1988234"/>
                  <a:pt x="6179262" y="2015170"/>
                  <a:pt x="6154616" y="2039816"/>
                </a:cubicBezTo>
                <a:cubicBezTo>
                  <a:pt x="6146326" y="2048106"/>
                  <a:pt x="6135381" y="2053288"/>
                  <a:pt x="6126480" y="2060917"/>
                </a:cubicBezTo>
                <a:cubicBezTo>
                  <a:pt x="6118927" y="2067391"/>
                  <a:pt x="6105379" y="2082019"/>
                  <a:pt x="6105379" y="2082019"/>
                </a:cubicBezTo>
                <a:lnTo>
                  <a:pt x="6063176" y="2117188"/>
                </a:lnTo>
                <a:cubicBezTo>
                  <a:pt x="5973662" y="2182289"/>
                  <a:pt x="6010705" y="2153537"/>
                  <a:pt x="5950634" y="2201594"/>
                </a:cubicBezTo>
                <a:lnTo>
                  <a:pt x="5746653" y="2236763"/>
                </a:lnTo>
                <a:cubicBezTo>
                  <a:pt x="5645858" y="2251163"/>
                  <a:pt x="5681337" y="2250831"/>
                  <a:pt x="5641145" y="2250831"/>
                </a:cubicBezTo>
                <a:lnTo>
                  <a:pt x="5542671" y="2243797"/>
                </a:lnTo>
                <a:cubicBezTo>
                  <a:pt x="5523914" y="2234419"/>
                  <a:pt x="5506175" y="2222642"/>
                  <a:pt x="5486400" y="2215662"/>
                </a:cubicBezTo>
                <a:cubicBezTo>
                  <a:pt x="5443658" y="2200577"/>
                  <a:pt x="5439258" y="2201594"/>
                  <a:pt x="5409028" y="2201594"/>
                </a:cubicBezTo>
                <a:lnTo>
                  <a:pt x="5282419" y="2096086"/>
                </a:lnTo>
                <a:cubicBezTo>
                  <a:pt x="5214326" y="2070552"/>
                  <a:pt x="5244748" y="2082425"/>
                  <a:pt x="5190979" y="2060917"/>
                </a:cubicBezTo>
                <a:lnTo>
                  <a:pt x="5029200" y="1976511"/>
                </a:lnTo>
                <a:cubicBezTo>
                  <a:pt x="5010443" y="1969477"/>
                  <a:pt x="4992364" y="1960267"/>
                  <a:pt x="4972930" y="1955409"/>
                </a:cubicBezTo>
                <a:cubicBezTo>
                  <a:pt x="4938982" y="1946922"/>
                  <a:pt x="4914504" y="1948376"/>
                  <a:pt x="4881490" y="1948376"/>
                </a:cubicBezTo>
                <a:lnTo>
                  <a:pt x="4628271" y="1906173"/>
                </a:lnTo>
                <a:lnTo>
                  <a:pt x="4466493" y="1906173"/>
                </a:lnTo>
                <a:lnTo>
                  <a:pt x="4304714" y="1948376"/>
                </a:lnTo>
                <a:cubicBezTo>
                  <a:pt x="4283613" y="1955410"/>
                  <a:pt x="4262170" y="1961492"/>
                  <a:pt x="4241410" y="1969477"/>
                </a:cubicBezTo>
                <a:cubicBezTo>
                  <a:pt x="4187958" y="1990035"/>
                  <a:pt x="4236313" y="1975544"/>
                  <a:pt x="4192173" y="1997613"/>
                </a:cubicBezTo>
                <a:cubicBezTo>
                  <a:pt x="4185541" y="2000929"/>
                  <a:pt x="4178105" y="2002302"/>
                  <a:pt x="4171071" y="2004646"/>
                </a:cubicBezTo>
                <a:lnTo>
                  <a:pt x="4086665" y="2060917"/>
                </a:lnTo>
                <a:lnTo>
                  <a:pt x="4044462" y="2145323"/>
                </a:lnTo>
                <a:lnTo>
                  <a:pt x="4037428" y="2286000"/>
                </a:lnTo>
                <a:cubicBezTo>
                  <a:pt x="4025705" y="2304757"/>
                  <a:pt x="4014529" y="2323867"/>
                  <a:pt x="4002259" y="2342271"/>
                </a:cubicBezTo>
                <a:cubicBezTo>
                  <a:pt x="3995756" y="2352025"/>
                  <a:pt x="3981157" y="2370406"/>
                  <a:pt x="3981157" y="2370406"/>
                </a:cubicBezTo>
                <a:lnTo>
                  <a:pt x="3896751" y="2489982"/>
                </a:lnTo>
                <a:cubicBezTo>
                  <a:pt x="3882683" y="2511083"/>
                  <a:pt x="3869289" y="2532649"/>
                  <a:pt x="3854548" y="2553286"/>
                </a:cubicBezTo>
                <a:cubicBezTo>
                  <a:pt x="3815285" y="2608254"/>
                  <a:pt x="3835870" y="2569544"/>
                  <a:pt x="3819379" y="2602523"/>
                </a:cubicBezTo>
                <a:lnTo>
                  <a:pt x="3685736" y="2665828"/>
                </a:lnTo>
                <a:cubicBezTo>
                  <a:pt x="3666979" y="2679896"/>
                  <a:pt x="3647611" y="2693184"/>
                  <a:pt x="3629465" y="2708031"/>
                </a:cubicBezTo>
                <a:cubicBezTo>
                  <a:pt x="3621766" y="2714330"/>
                  <a:pt x="3615397" y="2722099"/>
                  <a:pt x="3608363" y="2729133"/>
                </a:cubicBezTo>
                <a:lnTo>
                  <a:pt x="3594296" y="2743200"/>
                </a:lnTo>
                <a:lnTo>
                  <a:pt x="3545059" y="2785403"/>
                </a:lnTo>
                <a:cubicBezTo>
                  <a:pt x="3466623" y="2808934"/>
                  <a:pt x="3495087" y="2792926"/>
                  <a:pt x="3453619" y="2820573"/>
                </a:cubicBezTo>
                <a:lnTo>
                  <a:pt x="3404382" y="2813539"/>
                </a:lnTo>
                <a:lnTo>
                  <a:pt x="3186333" y="2630659"/>
                </a:lnTo>
                <a:lnTo>
                  <a:pt x="3108960" y="2574388"/>
                </a:lnTo>
                <a:lnTo>
                  <a:pt x="2975317" y="2405576"/>
                </a:lnTo>
                <a:lnTo>
                  <a:pt x="2919046" y="2342271"/>
                </a:lnTo>
                <a:lnTo>
                  <a:pt x="2729133" y="2194560"/>
                </a:lnTo>
                <a:lnTo>
                  <a:pt x="2672862" y="2159391"/>
                </a:lnTo>
                <a:lnTo>
                  <a:pt x="2546253" y="2067951"/>
                </a:lnTo>
                <a:cubicBezTo>
                  <a:pt x="2491620" y="2028927"/>
                  <a:pt x="2511278" y="2047044"/>
                  <a:pt x="2482948" y="2018714"/>
                </a:cubicBezTo>
                <a:lnTo>
                  <a:pt x="2398542" y="1920240"/>
                </a:lnTo>
                <a:cubicBezTo>
                  <a:pt x="2374837" y="1857027"/>
                  <a:pt x="2383775" y="1882973"/>
                  <a:pt x="2370406" y="1842868"/>
                </a:cubicBezTo>
                <a:lnTo>
                  <a:pt x="2335237" y="1702191"/>
                </a:lnTo>
                <a:lnTo>
                  <a:pt x="2328203" y="1631853"/>
                </a:lnTo>
                <a:lnTo>
                  <a:pt x="2342271" y="1533379"/>
                </a:lnTo>
                <a:lnTo>
                  <a:pt x="2419643" y="1406769"/>
                </a:lnTo>
                <a:lnTo>
                  <a:pt x="2468880" y="1371600"/>
                </a:lnTo>
                <a:lnTo>
                  <a:pt x="2419643" y="1188720"/>
                </a:lnTo>
                <a:cubicBezTo>
                  <a:pt x="2364777" y="1141692"/>
                  <a:pt x="2390913" y="1153353"/>
                  <a:pt x="2349305" y="1139483"/>
                </a:cubicBezTo>
                <a:lnTo>
                  <a:pt x="2236763" y="1069145"/>
                </a:lnTo>
                <a:lnTo>
                  <a:pt x="2011680" y="1069145"/>
                </a:lnTo>
                <a:lnTo>
                  <a:pt x="1976511" y="1146517"/>
                </a:lnTo>
                <a:lnTo>
                  <a:pt x="1906173" y="1322363"/>
                </a:lnTo>
                <a:lnTo>
                  <a:pt x="1920240" y="1519311"/>
                </a:lnTo>
                <a:cubicBezTo>
                  <a:pt x="1934727" y="1598990"/>
                  <a:pt x="1934308" y="1570469"/>
                  <a:pt x="1934308" y="1603717"/>
                </a:cubicBezTo>
                <a:lnTo>
                  <a:pt x="1969477" y="1744394"/>
                </a:lnTo>
                <a:cubicBezTo>
                  <a:pt x="1992237" y="1812672"/>
                  <a:pt x="1980631" y="1787804"/>
                  <a:pt x="1997613" y="1821766"/>
                </a:cubicBezTo>
                <a:lnTo>
                  <a:pt x="2046850" y="1997613"/>
                </a:lnTo>
                <a:cubicBezTo>
                  <a:pt x="2123697" y="2120568"/>
                  <a:pt x="2055004" y="2006702"/>
                  <a:pt x="2096086" y="2082019"/>
                </a:cubicBezTo>
                <a:cubicBezTo>
                  <a:pt x="2134790" y="2152977"/>
                  <a:pt x="2114327" y="2106519"/>
                  <a:pt x="2138290" y="2166425"/>
                </a:cubicBezTo>
                <a:lnTo>
                  <a:pt x="2194560" y="2250831"/>
                </a:lnTo>
                <a:cubicBezTo>
                  <a:pt x="2277635" y="2350520"/>
                  <a:pt x="2239002" y="2309340"/>
                  <a:pt x="2307102" y="2377440"/>
                </a:cubicBezTo>
                <a:lnTo>
                  <a:pt x="2433711" y="2560320"/>
                </a:lnTo>
                <a:cubicBezTo>
                  <a:pt x="2465912" y="2611843"/>
                  <a:pt x="2471926" y="2625004"/>
                  <a:pt x="2511083" y="2672862"/>
                </a:cubicBezTo>
                <a:cubicBezTo>
                  <a:pt x="2517382" y="2680561"/>
                  <a:pt x="2525151" y="2686929"/>
                  <a:pt x="2532185" y="2693963"/>
                </a:cubicBezTo>
                <a:lnTo>
                  <a:pt x="2658794" y="2834640"/>
                </a:lnTo>
                <a:cubicBezTo>
                  <a:pt x="2755137" y="2963098"/>
                  <a:pt x="2710042" y="2914024"/>
                  <a:pt x="2785403" y="2989385"/>
                </a:cubicBezTo>
                <a:lnTo>
                  <a:pt x="2834640" y="3052689"/>
                </a:lnTo>
                <a:cubicBezTo>
                  <a:pt x="2879540" y="3127524"/>
                  <a:pt x="2864615" y="3098572"/>
                  <a:pt x="2883877" y="3137096"/>
                </a:cubicBezTo>
                <a:lnTo>
                  <a:pt x="2919046" y="3355145"/>
                </a:lnTo>
                <a:lnTo>
                  <a:pt x="2855742" y="3664634"/>
                </a:lnTo>
                <a:lnTo>
                  <a:pt x="2757268" y="3868616"/>
                </a:lnTo>
                <a:cubicBezTo>
                  <a:pt x="2745545" y="3896751"/>
                  <a:pt x="2734478" y="3925169"/>
                  <a:pt x="2722099" y="3953022"/>
                </a:cubicBezTo>
                <a:cubicBezTo>
                  <a:pt x="2699948" y="4002861"/>
                  <a:pt x="2700997" y="3978671"/>
                  <a:pt x="2700997" y="4002259"/>
                </a:cubicBezTo>
                <a:lnTo>
                  <a:pt x="2581422" y="4086665"/>
                </a:lnTo>
                <a:lnTo>
                  <a:pt x="2468880" y="4192173"/>
                </a:lnTo>
                <a:cubicBezTo>
                  <a:pt x="2415384" y="4283881"/>
                  <a:pt x="2437711" y="4249477"/>
                  <a:pt x="2405576" y="4297680"/>
                </a:cubicBezTo>
                <a:lnTo>
                  <a:pt x="2342271" y="4382086"/>
                </a:lnTo>
                <a:cubicBezTo>
                  <a:pt x="2331629" y="4396985"/>
                  <a:pt x="2300165" y="4446740"/>
                  <a:pt x="2278966" y="4459459"/>
                </a:cubicBezTo>
                <a:cubicBezTo>
                  <a:pt x="2266251" y="4467088"/>
                  <a:pt x="2250831" y="4468837"/>
                  <a:pt x="2236763" y="4473526"/>
                </a:cubicBezTo>
                <a:lnTo>
                  <a:pt x="2082019" y="4494628"/>
                </a:lnTo>
                <a:lnTo>
                  <a:pt x="2004646" y="4501662"/>
                </a:lnTo>
                <a:lnTo>
                  <a:pt x="1786597" y="4424289"/>
                </a:lnTo>
                <a:cubicBezTo>
                  <a:pt x="1682997" y="4402090"/>
                  <a:pt x="1718148" y="4418202"/>
                  <a:pt x="1674056" y="4396154"/>
                </a:cubicBezTo>
                <a:lnTo>
                  <a:pt x="1434905" y="4283613"/>
                </a:lnTo>
                <a:lnTo>
                  <a:pt x="1033976" y="4213274"/>
                </a:lnTo>
                <a:lnTo>
                  <a:pt x="879231" y="4213274"/>
                </a:lnTo>
                <a:lnTo>
                  <a:pt x="759656" y="4248443"/>
                </a:lnTo>
                <a:lnTo>
                  <a:pt x="647114" y="4389120"/>
                </a:lnTo>
                <a:lnTo>
                  <a:pt x="576776" y="4403188"/>
                </a:lnTo>
                <a:lnTo>
                  <a:pt x="281354" y="4382086"/>
                </a:lnTo>
                <a:lnTo>
                  <a:pt x="154745" y="4325816"/>
                </a:lnTo>
                <a:lnTo>
                  <a:pt x="0" y="3974123"/>
                </a:lnTo>
                <a:lnTo>
                  <a:pt x="49237" y="3446585"/>
                </a:lnTo>
                <a:lnTo>
                  <a:pt x="105508" y="3151163"/>
                </a:lnTo>
                <a:lnTo>
                  <a:pt x="119576" y="3052689"/>
                </a:lnTo>
                <a:lnTo>
                  <a:pt x="112542" y="2813539"/>
                </a:lnTo>
                <a:lnTo>
                  <a:pt x="98474" y="2693963"/>
                </a:lnTo>
                <a:lnTo>
                  <a:pt x="98474" y="2356339"/>
                </a:lnTo>
                <a:lnTo>
                  <a:pt x="98474" y="2264899"/>
                </a:lnTo>
                <a:lnTo>
                  <a:pt x="133643" y="1920240"/>
                </a:lnTo>
                <a:lnTo>
                  <a:pt x="140677" y="1849902"/>
                </a:lnTo>
                <a:lnTo>
                  <a:pt x="196948" y="1547446"/>
                </a:lnTo>
                <a:lnTo>
                  <a:pt x="211016" y="1477108"/>
                </a:lnTo>
                <a:lnTo>
                  <a:pt x="225083" y="1111348"/>
                </a:lnTo>
                <a:lnTo>
                  <a:pt x="225083" y="822960"/>
                </a:lnTo>
                <a:lnTo>
                  <a:pt x="225083" y="759656"/>
                </a:lnTo>
                <a:lnTo>
                  <a:pt x="140677" y="429065"/>
                </a:lnTo>
                <a:lnTo>
                  <a:pt x="189914" y="196948"/>
                </a:lnTo>
                <a:lnTo>
                  <a:pt x="281354" y="147711"/>
                </a:lnTo>
                <a:lnTo>
                  <a:pt x="379828" y="91440"/>
                </a:lnTo>
                <a:cubicBezTo>
                  <a:pt x="590702" y="61316"/>
                  <a:pt x="510460" y="63305"/>
                  <a:pt x="618979" y="63305"/>
                </a:cubicBezTo>
                <a:lnTo>
                  <a:pt x="703385" y="63305"/>
                </a:lnTo>
                <a:lnTo>
                  <a:pt x="794825" y="84406"/>
                </a:lnTo>
                <a:lnTo>
                  <a:pt x="1111348" y="63305"/>
                </a:lnTo>
                <a:cubicBezTo>
                  <a:pt x="1235590" y="71070"/>
                  <a:pt x="1186303" y="70339"/>
                  <a:pt x="1259059" y="70339"/>
                </a:cubicBezTo>
                <a:lnTo>
                  <a:pt x="1364566" y="70339"/>
                </a:lnTo>
                <a:lnTo>
                  <a:pt x="1582616" y="84406"/>
                </a:lnTo>
                <a:cubicBezTo>
                  <a:pt x="1681622" y="92022"/>
                  <a:pt x="1610536" y="91440"/>
                  <a:pt x="1652954" y="91440"/>
                </a:cubicBezTo>
                <a:lnTo>
                  <a:pt x="1772530" y="98474"/>
                </a:lnTo>
                <a:cubicBezTo>
                  <a:pt x="1890157" y="127881"/>
                  <a:pt x="1850485" y="109316"/>
                  <a:pt x="1899139" y="133643"/>
                </a:cubicBezTo>
                <a:lnTo>
                  <a:pt x="2011680" y="161779"/>
                </a:lnTo>
                <a:cubicBezTo>
                  <a:pt x="2147723" y="187286"/>
                  <a:pt x="2086796" y="175394"/>
                  <a:pt x="2194560" y="196948"/>
                </a:cubicBezTo>
                <a:lnTo>
                  <a:pt x="2321170" y="203982"/>
                </a:lnTo>
                <a:lnTo>
                  <a:pt x="2511083" y="140677"/>
                </a:lnTo>
                <a:lnTo>
                  <a:pt x="2581422" y="98474"/>
                </a:lnTo>
                <a:lnTo>
                  <a:pt x="2686930" y="63305"/>
                </a:lnTo>
                <a:cubicBezTo>
                  <a:pt x="2803830" y="50316"/>
                  <a:pt x="2729003" y="56271"/>
                  <a:pt x="2912013" y="56271"/>
                </a:cubicBezTo>
                <a:lnTo>
                  <a:pt x="3151163" y="35169"/>
                </a:lnTo>
                <a:lnTo>
                  <a:pt x="3305908" y="70339"/>
                </a:lnTo>
                <a:lnTo>
                  <a:pt x="3601330" y="70339"/>
                </a:lnTo>
                <a:lnTo>
                  <a:pt x="3798277" y="49237"/>
                </a:lnTo>
                <a:cubicBezTo>
                  <a:pt x="3838048" y="45702"/>
                  <a:pt x="3917853" y="42203"/>
                  <a:pt x="3917853" y="42203"/>
                </a:cubicBezTo>
                <a:lnTo>
                  <a:pt x="4065563" y="35169"/>
                </a:lnTo>
                <a:lnTo>
                  <a:pt x="4269545" y="98474"/>
                </a:lnTo>
                <a:lnTo>
                  <a:pt x="4332850" y="133643"/>
                </a:lnTo>
                <a:lnTo>
                  <a:pt x="4332850" y="351693"/>
                </a:lnTo>
                <a:lnTo>
                  <a:pt x="4332850" y="436099"/>
                </a:lnTo>
                <a:lnTo>
                  <a:pt x="4325816" y="471268"/>
                </a:lnTo>
                <a:lnTo>
                  <a:pt x="3749040" y="450166"/>
                </a:lnTo>
                <a:lnTo>
                  <a:pt x="3629465" y="471268"/>
                </a:lnTo>
                <a:lnTo>
                  <a:pt x="3502856" y="583809"/>
                </a:lnTo>
                <a:lnTo>
                  <a:pt x="3474720" y="647114"/>
                </a:lnTo>
                <a:lnTo>
                  <a:pt x="3467686" y="710419"/>
                </a:lnTo>
                <a:cubicBezTo>
                  <a:pt x="3459592" y="799466"/>
                  <a:pt x="3460653" y="761894"/>
                  <a:pt x="3460653" y="822960"/>
                </a:cubicBezTo>
                <a:lnTo>
                  <a:pt x="3502856" y="984739"/>
                </a:lnTo>
                <a:lnTo>
                  <a:pt x="3538025" y="1125416"/>
                </a:lnTo>
                <a:lnTo>
                  <a:pt x="3580228" y="1209822"/>
                </a:lnTo>
                <a:lnTo>
                  <a:pt x="3629465" y="1230923"/>
                </a:lnTo>
                <a:cubicBezTo>
                  <a:pt x="3707767" y="1265725"/>
                  <a:pt x="3669678" y="1259059"/>
                  <a:pt x="3742006" y="1259059"/>
                </a:cubicBezTo>
                <a:lnTo>
                  <a:pt x="3798277" y="1252025"/>
                </a:lnTo>
                <a:lnTo>
                  <a:pt x="3917853" y="1223889"/>
                </a:lnTo>
                <a:cubicBezTo>
                  <a:pt x="3994549" y="1177871"/>
                  <a:pt x="3962251" y="1190331"/>
                  <a:pt x="4009293" y="1174653"/>
                </a:cubicBezTo>
                <a:lnTo>
                  <a:pt x="4100733" y="1097280"/>
                </a:lnTo>
                <a:lnTo>
                  <a:pt x="4255477" y="1019908"/>
                </a:lnTo>
                <a:lnTo>
                  <a:pt x="4459459" y="1083213"/>
                </a:lnTo>
                <a:lnTo>
                  <a:pt x="4614203" y="1139483"/>
                </a:lnTo>
                <a:cubicBezTo>
                  <a:pt x="4642339" y="1153551"/>
                  <a:pt x="4670148" y="1168292"/>
                  <a:pt x="4698610" y="1181686"/>
                </a:cubicBezTo>
                <a:cubicBezTo>
                  <a:pt x="4710034" y="1187062"/>
                  <a:pt x="4721913" y="1191439"/>
                  <a:pt x="4733779" y="1195754"/>
                </a:cubicBezTo>
                <a:cubicBezTo>
                  <a:pt x="4754683" y="1203356"/>
                  <a:pt x="4775982" y="1209822"/>
                  <a:pt x="4797083" y="1216856"/>
                </a:cubicBezTo>
                <a:lnTo>
                  <a:pt x="4853354" y="1230923"/>
                </a:lnTo>
                <a:lnTo>
                  <a:pt x="4916659" y="1244991"/>
                </a:lnTo>
                <a:lnTo>
                  <a:pt x="5064370" y="1252025"/>
                </a:lnTo>
                <a:lnTo>
                  <a:pt x="5275385" y="1237957"/>
                </a:lnTo>
                <a:lnTo>
                  <a:pt x="5289453" y="1230923"/>
                </a:lnTo>
                <a:lnTo>
                  <a:pt x="5352757" y="1188720"/>
                </a:lnTo>
                <a:lnTo>
                  <a:pt x="5444197" y="1111348"/>
                </a:lnTo>
                <a:lnTo>
                  <a:pt x="5514536" y="970671"/>
                </a:lnTo>
                <a:cubicBezTo>
                  <a:pt x="5505415" y="888579"/>
                  <a:pt x="5510136" y="928434"/>
                  <a:pt x="5500468" y="851096"/>
                </a:cubicBezTo>
                <a:lnTo>
                  <a:pt x="5500468" y="773723"/>
                </a:lnTo>
                <a:lnTo>
                  <a:pt x="5409028" y="668216"/>
                </a:lnTo>
                <a:lnTo>
                  <a:pt x="5338690" y="618979"/>
                </a:lnTo>
                <a:lnTo>
                  <a:pt x="5254283" y="541606"/>
                </a:lnTo>
                <a:cubicBezTo>
                  <a:pt x="5235526" y="529883"/>
                  <a:pt x="5218343" y="515150"/>
                  <a:pt x="5198013" y="506437"/>
                </a:cubicBezTo>
                <a:cubicBezTo>
                  <a:pt x="5176204" y="497090"/>
                  <a:pt x="5136267" y="499403"/>
                  <a:pt x="5113606" y="499403"/>
                </a:cubicBezTo>
                <a:lnTo>
                  <a:pt x="5022166" y="478302"/>
                </a:lnTo>
                <a:lnTo>
                  <a:pt x="4916659" y="478302"/>
                </a:lnTo>
                <a:lnTo>
                  <a:pt x="4761914" y="478302"/>
                </a:lnTo>
                <a:cubicBezTo>
                  <a:pt x="4681893" y="469410"/>
                  <a:pt x="4689388" y="469302"/>
                  <a:pt x="4593102" y="464234"/>
                </a:cubicBezTo>
                <a:cubicBezTo>
                  <a:pt x="4583736" y="463741"/>
                  <a:pt x="4574345" y="464234"/>
                  <a:pt x="4564966" y="464234"/>
                </a:cubicBezTo>
                <a:lnTo>
                  <a:pt x="4508696" y="457200"/>
                </a:lnTo>
                <a:lnTo>
                  <a:pt x="4410222" y="457200"/>
                </a:lnTo>
                <a:lnTo>
                  <a:pt x="4332850" y="457200"/>
                </a:lnTo>
                <a:lnTo>
                  <a:pt x="4353951" y="105508"/>
                </a:lnTo>
                <a:lnTo>
                  <a:pt x="4804117" y="189914"/>
                </a:lnTo>
                <a:lnTo>
                  <a:pt x="5078437" y="119576"/>
                </a:lnTo>
                <a:lnTo>
                  <a:pt x="5444197" y="42203"/>
                </a:lnTo>
                <a:cubicBezTo>
                  <a:pt x="5569724" y="6339"/>
                  <a:pt x="5508533" y="14068"/>
                  <a:pt x="5627077" y="14068"/>
                </a:cubicBezTo>
                <a:lnTo>
                  <a:pt x="6035040" y="70339"/>
                </a:lnTo>
                <a:cubicBezTo>
                  <a:pt x="6140576" y="86574"/>
                  <a:pt x="6096061" y="79336"/>
                  <a:pt x="6168683" y="91440"/>
                </a:cubicBezTo>
                <a:lnTo>
                  <a:pt x="6421902" y="105508"/>
                </a:lnTo>
                <a:cubicBezTo>
                  <a:pt x="6619150" y="134730"/>
                  <a:pt x="6551105" y="113405"/>
                  <a:pt x="6632917" y="140677"/>
                </a:cubicBezTo>
                <a:lnTo>
                  <a:pt x="6794696" y="140677"/>
                </a:lnTo>
                <a:lnTo>
                  <a:pt x="6907237" y="140677"/>
                </a:lnTo>
                <a:cubicBezTo>
                  <a:pt x="7010353" y="125946"/>
                  <a:pt x="6972553" y="126609"/>
                  <a:pt x="7019779" y="126609"/>
                </a:cubicBezTo>
                <a:lnTo>
                  <a:pt x="7258930" y="42203"/>
                </a:lnTo>
                <a:lnTo>
                  <a:pt x="7617656" y="0"/>
                </a:lnTo>
                <a:lnTo>
                  <a:pt x="7687994" y="14068"/>
                </a:lnTo>
                <a:lnTo>
                  <a:pt x="7891976" y="21102"/>
                </a:lnTo>
                <a:lnTo>
                  <a:pt x="8053754" y="28136"/>
                </a:lnTo>
                <a:lnTo>
                  <a:pt x="8194431" y="28136"/>
                </a:lnTo>
                <a:lnTo>
                  <a:pt x="8314006" y="35169"/>
                </a:lnTo>
                <a:lnTo>
                  <a:pt x="8440616" y="49237"/>
                </a:lnTo>
                <a:lnTo>
                  <a:pt x="8539090" y="147711"/>
                </a:lnTo>
                <a:lnTo>
                  <a:pt x="8609428" y="218049"/>
                </a:lnTo>
                <a:cubicBezTo>
                  <a:pt x="8621151" y="239151"/>
                  <a:pt x="8628787" y="263112"/>
                  <a:pt x="8644597" y="281354"/>
                </a:cubicBezTo>
                <a:cubicBezTo>
                  <a:pt x="8676184" y="317800"/>
                  <a:pt x="8688307" y="319370"/>
                  <a:pt x="8721970" y="330591"/>
                </a:cubicBezTo>
                <a:lnTo>
                  <a:pt x="8757139" y="386862"/>
                </a:lnTo>
                <a:cubicBezTo>
                  <a:pt x="8765573" y="471198"/>
                  <a:pt x="8764173" y="433637"/>
                  <a:pt x="8764173" y="499403"/>
                </a:cubicBezTo>
                <a:lnTo>
                  <a:pt x="8827477" y="527539"/>
                </a:lnTo>
                <a:lnTo>
                  <a:pt x="8904850" y="604911"/>
                </a:lnTo>
                <a:lnTo>
                  <a:pt x="8925951" y="717453"/>
                </a:lnTo>
                <a:cubicBezTo>
                  <a:pt x="8888842" y="799094"/>
                  <a:pt x="8890782" y="766495"/>
                  <a:pt x="8890782" y="808893"/>
                </a:cubicBezTo>
                <a:lnTo>
                  <a:pt x="8855613" y="851096"/>
                </a:lnTo>
                <a:lnTo>
                  <a:pt x="8820443" y="900333"/>
                </a:lnTo>
                <a:lnTo>
                  <a:pt x="8771206" y="942536"/>
                </a:lnTo>
                <a:cubicBezTo>
                  <a:pt x="8732183" y="997169"/>
                  <a:pt x="8750299" y="977511"/>
                  <a:pt x="8721970" y="1005840"/>
                </a:cubicBezTo>
                <a:lnTo>
                  <a:pt x="8686800" y="1076179"/>
                </a:lnTo>
                <a:lnTo>
                  <a:pt x="8637563" y="1146517"/>
                </a:lnTo>
                <a:cubicBezTo>
                  <a:pt x="8508859" y="1176801"/>
                  <a:pt x="8558935" y="1174653"/>
                  <a:pt x="8489853" y="1174653"/>
                </a:cubicBezTo>
                <a:lnTo>
                  <a:pt x="8180363" y="1160585"/>
                </a:lnTo>
                <a:cubicBezTo>
                  <a:pt x="8156917" y="1165274"/>
                  <a:pt x="8133182" y="1168698"/>
                  <a:pt x="8110025" y="1174653"/>
                </a:cubicBezTo>
                <a:cubicBezTo>
                  <a:pt x="7913633" y="1225153"/>
                  <a:pt x="7996284" y="1223889"/>
                  <a:pt x="7920111" y="1223889"/>
                </a:cubicBezTo>
                <a:lnTo>
                  <a:pt x="7582486" y="1237957"/>
                </a:lnTo>
                <a:lnTo>
                  <a:pt x="7526216" y="1259059"/>
                </a:lnTo>
                <a:lnTo>
                  <a:pt x="7441810" y="1259059"/>
                </a:lnTo>
                <a:lnTo>
                  <a:pt x="7336302" y="1259059"/>
                </a:lnTo>
                <a:lnTo>
                  <a:pt x="7132320" y="1223889"/>
                </a:lnTo>
                <a:lnTo>
                  <a:pt x="7061982" y="1223889"/>
                </a:lnTo>
                <a:lnTo>
                  <a:pt x="6963508" y="1202788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7"/>
          <p:cNvSpPr/>
          <p:nvPr/>
        </p:nvSpPr>
        <p:spPr>
          <a:xfrm>
            <a:off x="9899550" y="5912789"/>
            <a:ext cx="617220" cy="398651"/>
          </a:xfrm>
          <a:prstGeom prst="rect">
            <a:avLst/>
          </a:prstGeom>
          <a:solidFill>
            <a:srgbClr val="D86CCC"/>
          </a:solidFill>
          <a:ln cap="flat" cmpd="sng" w="19050">
            <a:solidFill>
              <a:srgbClr val="00566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PUMP</a:t>
            </a:r>
            <a:endParaRPr/>
          </a:p>
        </p:txBody>
      </p:sp>
      <p:sp>
        <p:nvSpPr>
          <p:cNvPr id="257" name="Google Shape;257;p7"/>
          <p:cNvSpPr/>
          <p:nvPr/>
        </p:nvSpPr>
        <p:spPr>
          <a:xfrm>
            <a:off x="9768841" y="1026644"/>
            <a:ext cx="922019" cy="398651"/>
          </a:xfrm>
          <a:prstGeom prst="rect">
            <a:avLst/>
          </a:prstGeom>
          <a:solidFill>
            <a:srgbClr val="D86CCC"/>
          </a:solidFill>
          <a:ln cap="flat" cmpd="sng" w="19050">
            <a:solidFill>
              <a:srgbClr val="00566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DISCHARGE</a:t>
            </a:r>
            <a:endParaRPr/>
          </a:p>
        </p:txBody>
      </p:sp>
      <p:sp>
        <p:nvSpPr>
          <p:cNvPr id="258" name="Google Shape;258;p7"/>
          <p:cNvSpPr/>
          <p:nvPr/>
        </p:nvSpPr>
        <p:spPr>
          <a:xfrm rot="10800000">
            <a:off x="8617944" y="5721011"/>
            <a:ext cx="586740" cy="297180"/>
          </a:xfrm>
          <a:prstGeom prst="rightArrow">
            <a:avLst>
              <a:gd fmla="val 50000" name="adj1"/>
              <a:gd fmla="val 83333" name="adj2"/>
            </a:avLst>
          </a:prstGeom>
          <a:solidFill>
            <a:schemeClr val="accent2"/>
          </a:solidFill>
          <a:ln cap="flat" cmpd="sng" w="19050">
            <a:solidFill>
              <a:srgbClr val="622F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 rot="10800000">
            <a:off x="5202115" y="5685837"/>
            <a:ext cx="586740" cy="297180"/>
          </a:xfrm>
          <a:prstGeom prst="rightArrow">
            <a:avLst>
              <a:gd fmla="val 50000" name="adj1"/>
              <a:gd fmla="val 83333" name="adj2"/>
            </a:avLst>
          </a:prstGeom>
          <a:solidFill>
            <a:schemeClr val="accent2"/>
          </a:solidFill>
          <a:ln cap="flat" cmpd="sng" w="19050">
            <a:solidFill>
              <a:srgbClr val="622F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 rot="-5400000">
            <a:off x="1672297" y="3921809"/>
            <a:ext cx="586740" cy="297180"/>
          </a:xfrm>
          <a:prstGeom prst="rightArrow">
            <a:avLst>
              <a:gd fmla="val 50000" name="adj1"/>
              <a:gd fmla="val 83333" name="adj2"/>
            </a:avLst>
          </a:prstGeom>
          <a:solidFill>
            <a:schemeClr val="accent2"/>
          </a:solidFill>
          <a:ln cap="flat" cmpd="sng" w="19050">
            <a:solidFill>
              <a:srgbClr val="622F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 flipH="1">
            <a:off x="1716696" y="5490298"/>
            <a:ext cx="803327" cy="621816"/>
          </a:xfrm>
          <a:prstGeom prst="bentUpArrow">
            <a:avLst>
              <a:gd fmla="val 27870" name="adj1"/>
              <a:gd fmla="val 33571" name="adj2"/>
              <a:gd fmla="val 45869" name="adj3"/>
            </a:avLst>
          </a:prstGeom>
          <a:solidFill>
            <a:schemeClr val="accent2"/>
          </a:solidFill>
          <a:ln cap="flat" cmpd="sng" w="19050">
            <a:solidFill>
              <a:srgbClr val="622F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 flipH="1" rot="5400000">
            <a:off x="1925906" y="1052923"/>
            <a:ext cx="803327" cy="621816"/>
          </a:xfrm>
          <a:prstGeom prst="bentUpArrow">
            <a:avLst>
              <a:gd fmla="val 27870" name="adj1"/>
              <a:gd fmla="val 33571" name="adj2"/>
              <a:gd fmla="val 45869" name="adj3"/>
            </a:avLst>
          </a:prstGeom>
          <a:solidFill>
            <a:schemeClr val="accent2"/>
          </a:solidFill>
          <a:ln cap="flat" cmpd="sng" w="19050">
            <a:solidFill>
              <a:srgbClr val="622F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>
            <a:off x="5430715" y="1938417"/>
            <a:ext cx="586740" cy="297180"/>
          </a:xfrm>
          <a:prstGeom prst="rightArrow">
            <a:avLst>
              <a:gd fmla="val 50000" name="adj1"/>
              <a:gd fmla="val 83333" name="adj2"/>
            </a:avLst>
          </a:prstGeom>
          <a:solidFill>
            <a:schemeClr val="accent2"/>
          </a:solidFill>
          <a:ln cap="flat" cmpd="sng" w="19050">
            <a:solidFill>
              <a:srgbClr val="622F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5397890" y="726392"/>
            <a:ext cx="586740" cy="297180"/>
          </a:xfrm>
          <a:prstGeom prst="rightArrow">
            <a:avLst>
              <a:gd fmla="val 50000" name="adj1"/>
              <a:gd fmla="val 83333" name="adj2"/>
            </a:avLst>
          </a:prstGeom>
          <a:solidFill>
            <a:schemeClr val="accent2"/>
          </a:solidFill>
          <a:ln cap="flat" cmpd="sng" w="19050">
            <a:solidFill>
              <a:srgbClr val="622F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8634649" y="1134417"/>
            <a:ext cx="586740" cy="297180"/>
          </a:xfrm>
          <a:prstGeom prst="rightArrow">
            <a:avLst>
              <a:gd fmla="val 50000" name="adj1"/>
              <a:gd fmla="val 83333" name="adj2"/>
            </a:avLst>
          </a:prstGeom>
          <a:solidFill>
            <a:schemeClr val="accent2"/>
          </a:solidFill>
          <a:ln cap="flat" cmpd="sng" w="19050">
            <a:solidFill>
              <a:srgbClr val="622F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7"/>
          <p:cNvCxnSpPr/>
          <p:nvPr/>
        </p:nvCxnSpPr>
        <p:spPr>
          <a:xfrm>
            <a:off x="1767840" y="4768596"/>
            <a:ext cx="0" cy="57912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cxnSp>
        <p:nvCxnSpPr>
          <p:cNvPr id="267" name="Google Shape;267;p7"/>
          <p:cNvCxnSpPr/>
          <p:nvPr/>
        </p:nvCxnSpPr>
        <p:spPr>
          <a:xfrm>
            <a:off x="1950720" y="4768596"/>
            <a:ext cx="0" cy="57912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cxnSp>
        <p:nvCxnSpPr>
          <p:cNvPr id="268" name="Google Shape;268;p7"/>
          <p:cNvCxnSpPr/>
          <p:nvPr/>
        </p:nvCxnSpPr>
        <p:spPr>
          <a:xfrm>
            <a:off x="2118360" y="4768596"/>
            <a:ext cx="0" cy="57912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cxnSp>
        <p:nvCxnSpPr>
          <p:cNvPr id="269" name="Google Shape;269;p7"/>
          <p:cNvCxnSpPr/>
          <p:nvPr/>
        </p:nvCxnSpPr>
        <p:spPr>
          <a:xfrm flipH="1">
            <a:off x="2142393" y="4312737"/>
            <a:ext cx="835857" cy="762617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70" name="Google Shape;270;p7"/>
          <p:cNvSpPr txBox="1"/>
          <p:nvPr/>
        </p:nvSpPr>
        <p:spPr>
          <a:xfrm>
            <a:off x="3252570" y="3858758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CULVERT</a:t>
            </a:r>
            <a:endParaRPr b="1" sz="5400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p7"/>
          <p:cNvCxnSpPr/>
          <p:nvPr/>
        </p:nvCxnSpPr>
        <p:spPr>
          <a:xfrm>
            <a:off x="2963010" y="4320357"/>
            <a:ext cx="274320" cy="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7"/>
          <p:cNvCxnSpPr/>
          <p:nvPr/>
        </p:nvCxnSpPr>
        <p:spPr>
          <a:xfrm>
            <a:off x="9479280" y="4541520"/>
            <a:ext cx="205740" cy="681729"/>
          </a:xfrm>
          <a:prstGeom prst="straightConnector1">
            <a:avLst/>
          </a:prstGeom>
          <a:noFill/>
          <a:ln cap="flat" cmpd="sng" w="76200">
            <a:solidFill>
              <a:srgbClr val="EFBFEE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cxnSp>
        <p:nvCxnSpPr>
          <p:cNvPr id="273" name="Google Shape;273;p7"/>
          <p:cNvCxnSpPr/>
          <p:nvPr/>
        </p:nvCxnSpPr>
        <p:spPr>
          <a:xfrm>
            <a:off x="10005060" y="1638300"/>
            <a:ext cx="0" cy="701040"/>
          </a:xfrm>
          <a:prstGeom prst="straightConnector1">
            <a:avLst/>
          </a:prstGeom>
          <a:noFill/>
          <a:ln cap="flat" cmpd="sng" w="76200">
            <a:solidFill>
              <a:srgbClr val="EFBFEE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sp>
        <p:nvSpPr>
          <p:cNvPr id="274" name="Google Shape;274;p7"/>
          <p:cNvSpPr txBox="1"/>
          <p:nvPr/>
        </p:nvSpPr>
        <p:spPr>
          <a:xfrm>
            <a:off x="5508094" y="2166861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D872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8CD872"/>
                </a:solidFill>
                <a:latin typeface="Calibri"/>
                <a:ea typeface="Calibri"/>
                <a:cs typeface="Calibri"/>
                <a:sym typeface="Calibri"/>
              </a:rPr>
              <a:t>(Completed)</a:t>
            </a:r>
            <a:endParaRPr b="1" sz="5400" cap="none">
              <a:solidFill>
                <a:srgbClr val="8CD8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" name="Google Shape;275;p7"/>
          <p:cNvCxnSpPr/>
          <p:nvPr/>
        </p:nvCxnSpPr>
        <p:spPr>
          <a:xfrm rot="10800000">
            <a:off x="7395136" y="2623178"/>
            <a:ext cx="232484" cy="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6" name="Google Shape;276;p7"/>
          <p:cNvSpPr/>
          <p:nvPr/>
        </p:nvSpPr>
        <p:spPr>
          <a:xfrm>
            <a:off x="8107680" y="2164080"/>
            <a:ext cx="2575560" cy="2529840"/>
          </a:xfrm>
          <a:custGeom>
            <a:rect b="b" l="l" r="r" t="t"/>
            <a:pathLst>
              <a:path extrusionOk="0" h="2529840" w="2575560">
                <a:moveTo>
                  <a:pt x="68580" y="22860"/>
                </a:moveTo>
                <a:lnTo>
                  <a:pt x="2575560" y="0"/>
                </a:lnTo>
                <a:lnTo>
                  <a:pt x="2514600" y="2529840"/>
                </a:lnTo>
                <a:lnTo>
                  <a:pt x="0" y="2522220"/>
                </a:lnTo>
                <a:lnTo>
                  <a:pt x="68580" y="22860"/>
                </a:lnTo>
                <a:close/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7" name="Google Shape;277;p7"/>
          <p:cNvCxnSpPr>
            <a:stCxn id="255" idx="11"/>
          </p:cNvCxnSpPr>
          <p:nvPr/>
        </p:nvCxnSpPr>
        <p:spPr>
          <a:xfrm>
            <a:off x="7603588" y="2623625"/>
            <a:ext cx="779700" cy="89400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78" name="Google Shape;278;p7"/>
          <p:cNvSpPr txBox="1"/>
          <p:nvPr/>
        </p:nvSpPr>
        <p:spPr>
          <a:xfrm>
            <a:off x="6982604" y="1243215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NEW CULVERT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CONNECTION</a:t>
            </a:r>
            <a:endParaRPr/>
          </a:p>
        </p:txBody>
      </p:sp>
      <p:cxnSp>
        <p:nvCxnSpPr>
          <p:cNvPr id="279" name="Google Shape;279;p7"/>
          <p:cNvCxnSpPr/>
          <p:nvPr/>
        </p:nvCxnSpPr>
        <p:spPr>
          <a:xfrm rot="10800000">
            <a:off x="8607662" y="1700931"/>
            <a:ext cx="232484" cy="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7"/>
          <p:cNvCxnSpPr/>
          <p:nvPr/>
        </p:nvCxnSpPr>
        <p:spPr>
          <a:xfrm>
            <a:off x="8816114" y="1701378"/>
            <a:ext cx="1183084" cy="225597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81" name="Google Shape;281;p7"/>
          <p:cNvSpPr txBox="1"/>
          <p:nvPr/>
        </p:nvSpPr>
        <p:spPr>
          <a:xfrm>
            <a:off x="6679296" y="4633830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NEW CULVERT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CONNECTION</a:t>
            </a:r>
            <a:endParaRPr/>
          </a:p>
        </p:txBody>
      </p:sp>
      <p:cxnSp>
        <p:nvCxnSpPr>
          <p:cNvPr id="282" name="Google Shape;282;p7"/>
          <p:cNvCxnSpPr/>
          <p:nvPr/>
        </p:nvCxnSpPr>
        <p:spPr>
          <a:xfrm rot="10800000">
            <a:off x="8304354" y="5091546"/>
            <a:ext cx="232484" cy="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3" name="Google Shape;283;p7"/>
          <p:cNvCxnSpPr/>
          <p:nvPr/>
        </p:nvCxnSpPr>
        <p:spPr>
          <a:xfrm flipH="1" rot="10800000">
            <a:off x="8512806" y="4910155"/>
            <a:ext cx="1032325" cy="181838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a forest&#10;&#10;AI-generated content may be incorrect." id="289" name="Google Shape;289;p8"/>
          <p:cNvPicPr preferRelativeResize="0"/>
          <p:nvPr/>
        </p:nvPicPr>
        <p:blipFill rotWithShape="1">
          <a:blip r:embed="rId3">
            <a:alphaModFix/>
          </a:blip>
          <a:srcRect b="30316" l="40625" r="3127" t="20782"/>
          <a:stretch/>
        </p:blipFill>
        <p:spPr>
          <a:xfrm>
            <a:off x="0" y="-251"/>
            <a:ext cx="12192000" cy="6858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8"/>
          <p:cNvSpPr/>
          <p:nvPr/>
        </p:nvSpPr>
        <p:spPr>
          <a:xfrm>
            <a:off x="5590032" y="1170432"/>
            <a:ext cx="1780032" cy="4096512"/>
          </a:xfrm>
          <a:custGeom>
            <a:rect b="b" l="l" r="r" t="t"/>
            <a:pathLst>
              <a:path extrusionOk="0" h="4096512" w="1780032">
                <a:moveTo>
                  <a:pt x="18288" y="54864"/>
                </a:moveTo>
                <a:lnTo>
                  <a:pt x="0" y="207264"/>
                </a:lnTo>
                <a:lnTo>
                  <a:pt x="73152" y="445008"/>
                </a:lnTo>
                <a:lnTo>
                  <a:pt x="182880" y="999744"/>
                </a:lnTo>
                <a:lnTo>
                  <a:pt x="225552" y="1584960"/>
                </a:lnTo>
                <a:lnTo>
                  <a:pt x="195072" y="2054352"/>
                </a:lnTo>
                <a:cubicBezTo>
                  <a:pt x="175438" y="2145979"/>
                  <a:pt x="185984" y="2112095"/>
                  <a:pt x="170688" y="2157984"/>
                </a:cubicBezTo>
                <a:lnTo>
                  <a:pt x="67056" y="2487168"/>
                </a:lnTo>
                <a:lnTo>
                  <a:pt x="54864" y="2542032"/>
                </a:lnTo>
                <a:lnTo>
                  <a:pt x="36576" y="2737104"/>
                </a:lnTo>
                <a:lnTo>
                  <a:pt x="42672" y="2846832"/>
                </a:lnTo>
                <a:lnTo>
                  <a:pt x="18288" y="3438144"/>
                </a:lnTo>
                <a:lnTo>
                  <a:pt x="36576" y="3907536"/>
                </a:lnTo>
                <a:lnTo>
                  <a:pt x="42672" y="4023360"/>
                </a:lnTo>
                <a:lnTo>
                  <a:pt x="121920" y="4090416"/>
                </a:lnTo>
                <a:lnTo>
                  <a:pt x="182880" y="4096512"/>
                </a:lnTo>
                <a:lnTo>
                  <a:pt x="268224" y="4053840"/>
                </a:lnTo>
                <a:lnTo>
                  <a:pt x="377952" y="3938016"/>
                </a:lnTo>
                <a:lnTo>
                  <a:pt x="536448" y="3700272"/>
                </a:lnTo>
                <a:lnTo>
                  <a:pt x="554736" y="3505200"/>
                </a:lnTo>
                <a:lnTo>
                  <a:pt x="566928" y="3151632"/>
                </a:lnTo>
                <a:lnTo>
                  <a:pt x="633984" y="3005328"/>
                </a:lnTo>
                <a:lnTo>
                  <a:pt x="688848" y="2810256"/>
                </a:lnTo>
                <a:lnTo>
                  <a:pt x="688848" y="2578608"/>
                </a:lnTo>
                <a:lnTo>
                  <a:pt x="853440" y="2322576"/>
                </a:lnTo>
                <a:lnTo>
                  <a:pt x="969264" y="2157984"/>
                </a:lnTo>
                <a:lnTo>
                  <a:pt x="1121664" y="2078736"/>
                </a:lnTo>
                <a:lnTo>
                  <a:pt x="1499616" y="1999488"/>
                </a:lnTo>
                <a:lnTo>
                  <a:pt x="1664208" y="1895856"/>
                </a:lnTo>
                <a:lnTo>
                  <a:pt x="1712976" y="1859280"/>
                </a:lnTo>
                <a:lnTo>
                  <a:pt x="1780032" y="1773936"/>
                </a:lnTo>
                <a:lnTo>
                  <a:pt x="1780032" y="1639824"/>
                </a:lnTo>
                <a:lnTo>
                  <a:pt x="1603248" y="1432560"/>
                </a:lnTo>
                <a:lnTo>
                  <a:pt x="1389888" y="1402080"/>
                </a:lnTo>
                <a:cubicBezTo>
                  <a:pt x="1314065" y="1381401"/>
                  <a:pt x="1343554" y="1394153"/>
                  <a:pt x="1298448" y="1371600"/>
                </a:cubicBezTo>
                <a:lnTo>
                  <a:pt x="1158240" y="1298448"/>
                </a:lnTo>
                <a:lnTo>
                  <a:pt x="963168" y="987552"/>
                </a:lnTo>
                <a:lnTo>
                  <a:pt x="932688" y="944880"/>
                </a:lnTo>
                <a:lnTo>
                  <a:pt x="804672" y="688848"/>
                </a:lnTo>
                <a:lnTo>
                  <a:pt x="615696" y="213360"/>
                </a:lnTo>
                <a:lnTo>
                  <a:pt x="560832" y="109728"/>
                </a:lnTo>
                <a:lnTo>
                  <a:pt x="512064" y="73152"/>
                </a:lnTo>
                <a:lnTo>
                  <a:pt x="457200" y="42672"/>
                </a:lnTo>
                <a:lnTo>
                  <a:pt x="298704" y="18288"/>
                </a:lnTo>
                <a:lnTo>
                  <a:pt x="243840" y="18288"/>
                </a:lnTo>
                <a:lnTo>
                  <a:pt x="121920" y="0"/>
                </a:lnTo>
                <a:lnTo>
                  <a:pt x="18288" y="54864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6717792" y="1115568"/>
            <a:ext cx="2560320" cy="1737360"/>
          </a:xfrm>
          <a:custGeom>
            <a:rect b="b" l="l" r="r" t="t"/>
            <a:pathLst>
              <a:path extrusionOk="0" h="1737360" w="2560320">
                <a:moveTo>
                  <a:pt x="67056" y="188976"/>
                </a:moveTo>
                <a:lnTo>
                  <a:pt x="176784" y="121920"/>
                </a:lnTo>
                <a:lnTo>
                  <a:pt x="554736" y="121920"/>
                </a:lnTo>
                <a:lnTo>
                  <a:pt x="841248" y="231648"/>
                </a:lnTo>
                <a:lnTo>
                  <a:pt x="1261872" y="262128"/>
                </a:lnTo>
                <a:lnTo>
                  <a:pt x="1798320" y="207264"/>
                </a:lnTo>
                <a:lnTo>
                  <a:pt x="2225040" y="73152"/>
                </a:lnTo>
                <a:lnTo>
                  <a:pt x="2359152" y="0"/>
                </a:lnTo>
                <a:lnTo>
                  <a:pt x="2474976" y="6096"/>
                </a:lnTo>
                <a:lnTo>
                  <a:pt x="2548128" y="67056"/>
                </a:lnTo>
                <a:lnTo>
                  <a:pt x="2560320" y="256032"/>
                </a:lnTo>
                <a:lnTo>
                  <a:pt x="2560320" y="310896"/>
                </a:lnTo>
                <a:lnTo>
                  <a:pt x="2523744" y="670560"/>
                </a:lnTo>
                <a:cubicBezTo>
                  <a:pt x="2509828" y="767973"/>
                  <a:pt x="2511552" y="727167"/>
                  <a:pt x="2511552" y="792480"/>
                </a:cubicBezTo>
                <a:lnTo>
                  <a:pt x="2505456" y="1335024"/>
                </a:lnTo>
                <a:lnTo>
                  <a:pt x="2487168" y="1402080"/>
                </a:lnTo>
                <a:lnTo>
                  <a:pt x="2462784" y="1548384"/>
                </a:lnTo>
                <a:lnTo>
                  <a:pt x="2255520" y="1633728"/>
                </a:lnTo>
                <a:lnTo>
                  <a:pt x="2194560" y="1664208"/>
                </a:lnTo>
                <a:lnTo>
                  <a:pt x="2054352" y="1706880"/>
                </a:lnTo>
                <a:lnTo>
                  <a:pt x="1969008" y="1737360"/>
                </a:lnTo>
                <a:lnTo>
                  <a:pt x="1767840" y="1725168"/>
                </a:lnTo>
                <a:cubicBezTo>
                  <a:pt x="1680311" y="1711702"/>
                  <a:pt x="1714521" y="1719458"/>
                  <a:pt x="1664208" y="1706880"/>
                </a:cubicBezTo>
                <a:lnTo>
                  <a:pt x="1444752" y="1694688"/>
                </a:lnTo>
                <a:cubicBezTo>
                  <a:pt x="1357604" y="1678843"/>
                  <a:pt x="1400302" y="1684757"/>
                  <a:pt x="1316736" y="1676400"/>
                </a:cubicBezTo>
                <a:lnTo>
                  <a:pt x="1237488" y="1591056"/>
                </a:lnTo>
                <a:lnTo>
                  <a:pt x="1170432" y="1463040"/>
                </a:lnTo>
                <a:lnTo>
                  <a:pt x="1078992" y="1328928"/>
                </a:lnTo>
                <a:lnTo>
                  <a:pt x="1048512" y="1286256"/>
                </a:lnTo>
                <a:lnTo>
                  <a:pt x="950976" y="1182624"/>
                </a:lnTo>
                <a:cubicBezTo>
                  <a:pt x="891610" y="1152941"/>
                  <a:pt x="917793" y="1167591"/>
                  <a:pt x="871728" y="1139952"/>
                </a:cubicBezTo>
                <a:lnTo>
                  <a:pt x="694944" y="1030224"/>
                </a:lnTo>
                <a:lnTo>
                  <a:pt x="640080" y="1011936"/>
                </a:lnTo>
                <a:lnTo>
                  <a:pt x="475488" y="963168"/>
                </a:lnTo>
                <a:lnTo>
                  <a:pt x="371856" y="896112"/>
                </a:lnTo>
                <a:lnTo>
                  <a:pt x="201168" y="749808"/>
                </a:lnTo>
                <a:lnTo>
                  <a:pt x="103632" y="566928"/>
                </a:lnTo>
                <a:lnTo>
                  <a:pt x="24384" y="408432"/>
                </a:lnTo>
                <a:lnTo>
                  <a:pt x="0" y="292608"/>
                </a:lnTo>
                <a:lnTo>
                  <a:pt x="67056" y="188976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6443472" y="3340608"/>
            <a:ext cx="3017520" cy="2450592"/>
          </a:xfrm>
          <a:custGeom>
            <a:rect b="b" l="l" r="r" t="t"/>
            <a:pathLst>
              <a:path extrusionOk="0" h="2450592" w="3017520">
                <a:moveTo>
                  <a:pt x="274320" y="883920"/>
                </a:moveTo>
                <a:lnTo>
                  <a:pt x="274320" y="883920"/>
                </a:lnTo>
                <a:lnTo>
                  <a:pt x="304800" y="829056"/>
                </a:lnTo>
                <a:lnTo>
                  <a:pt x="475488" y="548640"/>
                </a:lnTo>
                <a:lnTo>
                  <a:pt x="633984" y="408432"/>
                </a:lnTo>
                <a:lnTo>
                  <a:pt x="688848" y="390144"/>
                </a:lnTo>
                <a:lnTo>
                  <a:pt x="847344" y="329184"/>
                </a:lnTo>
                <a:lnTo>
                  <a:pt x="1036320" y="292608"/>
                </a:lnTo>
                <a:lnTo>
                  <a:pt x="1188720" y="262128"/>
                </a:lnTo>
                <a:lnTo>
                  <a:pt x="1438656" y="262128"/>
                </a:lnTo>
                <a:lnTo>
                  <a:pt x="1524000" y="256032"/>
                </a:lnTo>
                <a:lnTo>
                  <a:pt x="1511808" y="329184"/>
                </a:lnTo>
                <a:lnTo>
                  <a:pt x="1389888" y="353568"/>
                </a:lnTo>
                <a:lnTo>
                  <a:pt x="1316736" y="402336"/>
                </a:lnTo>
                <a:lnTo>
                  <a:pt x="1194816" y="518160"/>
                </a:lnTo>
                <a:lnTo>
                  <a:pt x="1152144" y="627888"/>
                </a:lnTo>
                <a:lnTo>
                  <a:pt x="1213104" y="865632"/>
                </a:lnTo>
                <a:lnTo>
                  <a:pt x="1335024" y="975360"/>
                </a:lnTo>
                <a:lnTo>
                  <a:pt x="1389888" y="1048512"/>
                </a:lnTo>
                <a:lnTo>
                  <a:pt x="1530096" y="1048512"/>
                </a:lnTo>
                <a:lnTo>
                  <a:pt x="1664208" y="1011936"/>
                </a:lnTo>
                <a:lnTo>
                  <a:pt x="1749552" y="938784"/>
                </a:lnTo>
                <a:lnTo>
                  <a:pt x="1786128" y="774192"/>
                </a:lnTo>
                <a:lnTo>
                  <a:pt x="1755648" y="432816"/>
                </a:lnTo>
                <a:lnTo>
                  <a:pt x="1712976" y="359664"/>
                </a:lnTo>
                <a:lnTo>
                  <a:pt x="1517904" y="304800"/>
                </a:lnTo>
                <a:lnTo>
                  <a:pt x="1517904" y="256032"/>
                </a:lnTo>
                <a:lnTo>
                  <a:pt x="1786128" y="231648"/>
                </a:lnTo>
                <a:lnTo>
                  <a:pt x="1956816" y="188976"/>
                </a:lnTo>
                <a:lnTo>
                  <a:pt x="2206752" y="146304"/>
                </a:lnTo>
                <a:lnTo>
                  <a:pt x="2407920" y="42672"/>
                </a:lnTo>
                <a:lnTo>
                  <a:pt x="2584704" y="0"/>
                </a:lnTo>
                <a:lnTo>
                  <a:pt x="2785872" y="0"/>
                </a:lnTo>
                <a:lnTo>
                  <a:pt x="2907792" y="97536"/>
                </a:lnTo>
                <a:lnTo>
                  <a:pt x="2926080" y="146304"/>
                </a:lnTo>
                <a:lnTo>
                  <a:pt x="3017520" y="420624"/>
                </a:lnTo>
                <a:lnTo>
                  <a:pt x="3017520" y="585216"/>
                </a:lnTo>
                <a:lnTo>
                  <a:pt x="3005328" y="725424"/>
                </a:lnTo>
                <a:cubicBezTo>
                  <a:pt x="2967707" y="788126"/>
                  <a:pt x="2992449" y="786384"/>
                  <a:pt x="2962656" y="786384"/>
                </a:cubicBezTo>
                <a:lnTo>
                  <a:pt x="2926080" y="816864"/>
                </a:lnTo>
                <a:cubicBezTo>
                  <a:pt x="2874621" y="836161"/>
                  <a:pt x="2889588" y="822876"/>
                  <a:pt x="2871216" y="841248"/>
                </a:cubicBezTo>
                <a:lnTo>
                  <a:pt x="2791968" y="914400"/>
                </a:lnTo>
                <a:cubicBezTo>
                  <a:pt x="2712741" y="921002"/>
                  <a:pt x="2743285" y="920496"/>
                  <a:pt x="2700528" y="920496"/>
                </a:cubicBezTo>
                <a:lnTo>
                  <a:pt x="2481072" y="926592"/>
                </a:lnTo>
                <a:lnTo>
                  <a:pt x="2420112" y="944880"/>
                </a:lnTo>
                <a:lnTo>
                  <a:pt x="2231136" y="1054608"/>
                </a:lnTo>
                <a:cubicBezTo>
                  <a:pt x="2193238" y="1098823"/>
                  <a:pt x="2194560" y="1078546"/>
                  <a:pt x="2194560" y="1103376"/>
                </a:cubicBezTo>
                <a:lnTo>
                  <a:pt x="2164080" y="1219200"/>
                </a:lnTo>
                <a:lnTo>
                  <a:pt x="2139696" y="1267968"/>
                </a:lnTo>
                <a:lnTo>
                  <a:pt x="1865376" y="2249424"/>
                </a:lnTo>
                <a:lnTo>
                  <a:pt x="1792224" y="2334768"/>
                </a:lnTo>
                <a:lnTo>
                  <a:pt x="1609344" y="2401824"/>
                </a:lnTo>
                <a:lnTo>
                  <a:pt x="1456944" y="2395728"/>
                </a:lnTo>
                <a:lnTo>
                  <a:pt x="1133856" y="2353056"/>
                </a:lnTo>
                <a:lnTo>
                  <a:pt x="969264" y="2298192"/>
                </a:lnTo>
                <a:lnTo>
                  <a:pt x="755904" y="2255520"/>
                </a:lnTo>
                <a:lnTo>
                  <a:pt x="597408" y="2255520"/>
                </a:lnTo>
                <a:cubicBezTo>
                  <a:pt x="539739" y="2268335"/>
                  <a:pt x="555791" y="2254465"/>
                  <a:pt x="536448" y="2273808"/>
                </a:cubicBezTo>
                <a:lnTo>
                  <a:pt x="420624" y="2322576"/>
                </a:lnTo>
                <a:lnTo>
                  <a:pt x="365760" y="2353056"/>
                </a:lnTo>
                <a:lnTo>
                  <a:pt x="329184" y="2383536"/>
                </a:lnTo>
                <a:lnTo>
                  <a:pt x="280416" y="2426208"/>
                </a:lnTo>
                <a:lnTo>
                  <a:pt x="195072" y="2450592"/>
                </a:lnTo>
                <a:lnTo>
                  <a:pt x="140208" y="2438400"/>
                </a:lnTo>
                <a:lnTo>
                  <a:pt x="97536" y="2407920"/>
                </a:lnTo>
                <a:lnTo>
                  <a:pt x="60960" y="2316480"/>
                </a:lnTo>
                <a:lnTo>
                  <a:pt x="42672" y="2267712"/>
                </a:lnTo>
                <a:lnTo>
                  <a:pt x="24384" y="2194560"/>
                </a:lnTo>
                <a:lnTo>
                  <a:pt x="12192" y="2103120"/>
                </a:lnTo>
                <a:lnTo>
                  <a:pt x="0" y="2005584"/>
                </a:lnTo>
                <a:lnTo>
                  <a:pt x="48768" y="1950720"/>
                </a:lnTo>
                <a:lnTo>
                  <a:pt x="134112" y="1859280"/>
                </a:lnTo>
                <a:lnTo>
                  <a:pt x="170688" y="1767840"/>
                </a:lnTo>
                <a:lnTo>
                  <a:pt x="213360" y="1670304"/>
                </a:lnTo>
                <a:lnTo>
                  <a:pt x="231648" y="1615440"/>
                </a:lnTo>
                <a:lnTo>
                  <a:pt x="243840" y="1560576"/>
                </a:lnTo>
                <a:lnTo>
                  <a:pt x="262128" y="1505712"/>
                </a:lnTo>
                <a:lnTo>
                  <a:pt x="262128" y="1408176"/>
                </a:lnTo>
                <a:lnTo>
                  <a:pt x="597408" y="1487424"/>
                </a:lnTo>
                <a:lnTo>
                  <a:pt x="512064" y="1566672"/>
                </a:lnTo>
                <a:lnTo>
                  <a:pt x="493776" y="1615440"/>
                </a:lnTo>
                <a:lnTo>
                  <a:pt x="481584" y="1743456"/>
                </a:lnTo>
                <a:lnTo>
                  <a:pt x="481584" y="1834896"/>
                </a:lnTo>
                <a:lnTo>
                  <a:pt x="518160" y="1944624"/>
                </a:lnTo>
                <a:lnTo>
                  <a:pt x="755904" y="1975104"/>
                </a:lnTo>
                <a:lnTo>
                  <a:pt x="920496" y="1956816"/>
                </a:lnTo>
                <a:lnTo>
                  <a:pt x="1091184" y="1816608"/>
                </a:lnTo>
                <a:lnTo>
                  <a:pt x="1188720" y="1688592"/>
                </a:lnTo>
                <a:lnTo>
                  <a:pt x="1188720" y="1633728"/>
                </a:lnTo>
                <a:lnTo>
                  <a:pt x="1176528" y="1487424"/>
                </a:lnTo>
                <a:lnTo>
                  <a:pt x="1115568" y="1298448"/>
                </a:lnTo>
                <a:lnTo>
                  <a:pt x="1042416" y="1207008"/>
                </a:lnTo>
                <a:lnTo>
                  <a:pt x="932688" y="1176528"/>
                </a:lnTo>
                <a:lnTo>
                  <a:pt x="853440" y="1182624"/>
                </a:lnTo>
                <a:lnTo>
                  <a:pt x="768096" y="1200912"/>
                </a:lnTo>
                <a:lnTo>
                  <a:pt x="633984" y="1219200"/>
                </a:lnTo>
                <a:lnTo>
                  <a:pt x="579120" y="1274064"/>
                </a:lnTo>
                <a:lnTo>
                  <a:pt x="566928" y="1328928"/>
                </a:lnTo>
                <a:lnTo>
                  <a:pt x="566928" y="1493520"/>
                </a:lnTo>
                <a:lnTo>
                  <a:pt x="268224" y="1426464"/>
                </a:lnTo>
                <a:lnTo>
                  <a:pt x="256032" y="1219200"/>
                </a:lnTo>
                <a:lnTo>
                  <a:pt x="268224" y="957072"/>
                </a:lnTo>
                <a:lnTo>
                  <a:pt x="274320" y="88392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 txBox="1"/>
          <p:nvPr>
            <p:ph type="title"/>
          </p:nvPr>
        </p:nvSpPr>
        <p:spPr>
          <a:xfrm>
            <a:off x="0" y="6496450"/>
            <a:ext cx="7010400" cy="361550"/>
          </a:xfrm>
          <a:prstGeom prst="rect">
            <a:avLst/>
          </a:prstGeom>
          <a:solidFill>
            <a:srgbClr val="114B1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EXPANSION AREA PROJECT PLAN</a:t>
            </a:r>
            <a:endParaRPr/>
          </a:p>
        </p:txBody>
      </p:sp>
      <p:pic>
        <p:nvPicPr>
          <p:cNvPr descr="Map compass with solid fill" id="294" name="Google Shape;29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751819" y="5777793"/>
            <a:ext cx="1080207" cy="108020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8"/>
          <p:cNvSpPr/>
          <p:nvPr/>
        </p:nvSpPr>
        <p:spPr>
          <a:xfrm rot="-5400000">
            <a:off x="10979909" y="6013022"/>
            <a:ext cx="623008" cy="343848"/>
          </a:xfrm>
          <a:custGeom>
            <a:rect b="b" l="l" r="r" t="t"/>
            <a:pathLst>
              <a:path extrusionOk="0" h="215736" w="369635">
                <a:moveTo>
                  <a:pt x="13322" y="0"/>
                </a:moveTo>
                <a:lnTo>
                  <a:pt x="369635" y="116589"/>
                </a:lnTo>
                <a:lnTo>
                  <a:pt x="19096" y="215726"/>
                </a:lnTo>
                <a:cubicBezTo>
                  <a:pt x="-40290" y="216709"/>
                  <a:pt x="114201" y="147473"/>
                  <a:pt x="113239" y="111519"/>
                </a:cubicBezTo>
                <a:cubicBezTo>
                  <a:pt x="112277" y="75565"/>
                  <a:pt x="-46064" y="983"/>
                  <a:pt x="13322" y="0"/>
                </a:cubicBezTo>
                <a:close/>
              </a:path>
            </a:pathLst>
          </a:custGeom>
          <a:solidFill>
            <a:srgbClr val="FFFF0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0932909" y="5223249"/>
            <a:ext cx="737378" cy="729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Calibri"/>
              <a:buNone/>
            </a:pPr>
            <a:r>
              <a:rPr b="1" lang="en-US" sz="54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cxnSp>
        <p:nvCxnSpPr>
          <p:cNvPr id="297" name="Google Shape;297;p8"/>
          <p:cNvCxnSpPr/>
          <p:nvPr/>
        </p:nvCxnSpPr>
        <p:spPr>
          <a:xfrm>
            <a:off x="8993529" y="284668"/>
            <a:ext cx="99671" cy="933163"/>
          </a:xfrm>
          <a:prstGeom prst="straightConnector1">
            <a:avLst/>
          </a:prstGeom>
          <a:noFill/>
          <a:ln cap="flat" cmpd="sng" w="76200">
            <a:solidFill>
              <a:srgbClr val="EFBFEE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sp>
        <p:nvSpPr>
          <p:cNvPr id="298" name="Google Shape;298;p8"/>
          <p:cNvSpPr txBox="1"/>
          <p:nvPr/>
        </p:nvSpPr>
        <p:spPr>
          <a:xfrm>
            <a:off x="6160884" y="70489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NEW CULVERT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CONNECTION</a:t>
            </a:r>
            <a:endParaRPr/>
          </a:p>
        </p:txBody>
      </p:sp>
      <p:cxnSp>
        <p:nvCxnSpPr>
          <p:cNvPr id="299" name="Google Shape;299;p8"/>
          <p:cNvCxnSpPr/>
          <p:nvPr/>
        </p:nvCxnSpPr>
        <p:spPr>
          <a:xfrm>
            <a:off x="7750623" y="491711"/>
            <a:ext cx="1242906" cy="168046"/>
          </a:xfrm>
          <a:prstGeom prst="straightConnector1">
            <a:avLst/>
          </a:prstGeom>
          <a:noFill/>
          <a:ln cap="flat" cmpd="sng" w="57150">
            <a:solidFill>
              <a:srgbClr val="93DC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0" name="Google Shape;300;p8"/>
          <p:cNvSpPr txBox="1"/>
          <p:nvPr/>
        </p:nvSpPr>
        <p:spPr>
          <a:xfrm>
            <a:off x="3563145" y="5655408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NEW CULVERT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CONNECTION</a:t>
            </a:r>
            <a:endParaRPr/>
          </a:p>
        </p:txBody>
      </p:sp>
      <p:sp>
        <p:nvSpPr>
          <p:cNvPr id="301" name="Google Shape;301;p8"/>
          <p:cNvSpPr txBox="1"/>
          <p:nvPr/>
        </p:nvSpPr>
        <p:spPr>
          <a:xfrm>
            <a:off x="3491213" y="3161881"/>
            <a:ext cx="1365740" cy="78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Pathway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Expansion</a:t>
            </a:r>
            <a:endParaRPr/>
          </a:p>
        </p:txBody>
      </p:sp>
      <p:cxnSp>
        <p:nvCxnSpPr>
          <p:cNvPr id="302" name="Google Shape;302;p8"/>
          <p:cNvCxnSpPr/>
          <p:nvPr/>
        </p:nvCxnSpPr>
        <p:spPr>
          <a:xfrm>
            <a:off x="4613685" y="3556762"/>
            <a:ext cx="760173" cy="280197"/>
          </a:xfrm>
          <a:prstGeom prst="straightConnector1">
            <a:avLst/>
          </a:prstGeom>
          <a:noFill/>
          <a:ln cap="flat" cmpd="sng" w="57150">
            <a:solidFill>
              <a:srgbClr val="93DC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3" name="Google Shape;303;p8"/>
          <p:cNvSpPr txBox="1"/>
          <p:nvPr/>
        </p:nvSpPr>
        <p:spPr>
          <a:xfrm>
            <a:off x="3186190" y="1464375"/>
            <a:ext cx="4772025" cy="907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Impoundment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Surface Water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lang="en-US" sz="20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Storage Area (Typ.)</a:t>
            </a:r>
            <a:endParaRPr/>
          </a:p>
        </p:txBody>
      </p:sp>
      <p:cxnSp>
        <p:nvCxnSpPr>
          <p:cNvPr id="304" name="Google Shape;304;p8"/>
          <p:cNvCxnSpPr/>
          <p:nvPr/>
        </p:nvCxnSpPr>
        <p:spPr>
          <a:xfrm>
            <a:off x="4856953" y="1920322"/>
            <a:ext cx="1242906" cy="168046"/>
          </a:xfrm>
          <a:prstGeom prst="straightConnector1">
            <a:avLst/>
          </a:prstGeom>
          <a:noFill/>
          <a:ln cap="flat" cmpd="sng" w="57150">
            <a:solidFill>
              <a:srgbClr val="93DC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5" name="Google Shape;305;p8"/>
          <p:cNvCxnSpPr/>
          <p:nvPr/>
        </p:nvCxnSpPr>
        <p:spPr>
          <a:xfrm>
            <a:off x="8119294" y="5587951"/>
            <a:ext cx="373919" cy="1063575"/>
          </a:xfrm>
          <a:prstGeom prst="straightConnector1">
            <a:avLst/>
          </a:prstGeom>
          <a:noFill/>
          <a:ln cap="flat" cmpd="sng" w="76200">
            <a:solidFill>
              <a:srgbClr val="EFBFEE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cxnSp>
        <p:nvCxnSpPr>
          <p:cNvPr id="306" name="Google Shape;306;p8"/>
          <p:cNvCxnSpPr/>
          <p:nvPr/>
        </p:nvCxnSpPr>
        <p:spPr>
          <a:xfrm>
            <a:off x="5152884" y="6076630"/>
            <a:ext cx="3210178" cy="101130"/>
          </a:xfrm>
          <a:prstGeom prst="straightConnector1">
            <a:avLst/>
          </a:prstGeom>
          <a:noFill/>
          <a:ln cap="flat" cmpd="sng" w="57150">
            <a:solidFill>
              <a:srgbClr val="93DC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7" name="Google Shape;307;p8"/>
          <p:cNvCxnSpPr/>
          <p:nvPr/>
        </p:nvCxnSpPr>
        <p:spPr>
          <a:xfrm rot="10800000">
            <a:off x="5930026" y="4885256"/>
            <a:ext cx="684134" cy="337993"/>
          </a:xfrm>
          <a:prstGeom prst="straightConnector1">
            <a:avLst/>
          </a:prstGeom>
          <a:noFill/>
          <a:ln cap="flat" cmpd="sng" w="76200">
            <a:solidFill>
              <a:srgbClr val="EFBFEE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cxnSp>
        <p:nvCxnSpPr>
          <p:cNvPr id="308" name="Google Shape;308;p8"/>
          <p:cNvCxnSpPr/>
          <p:nvPr/>
        </p:nvCxnSpPr>
        <p:spPr>
          <a:xfrm flipH="1" rot="10800000">
            <a:off x="8993529" y="2619116"/>
            <a:ext cx="10698" cy="877853"/>
          </a:xfrm>
          <a:prstGeom prst="straightConnector1">
            <a:avLst/>
          </a:prstGeom>
          <a:noFill/>
          <a:ln cap="flat" cmpd="sng" w="76200">
            <a:solidFill>
              <a:srgbClr val="EFBFEE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cxnSp>
        <p:nvCxnSpPr>
          <p:cNvPr id="309" name="Google Shape;309;p8"/>
          <p:cNvCxnSpPr/>
          <p:nvPr/>
        </p:nvCxnSpPr>
        <p:spPr>
          <a:xfrm flipH="1" rot="10800000">
            <a:off x="6272093" y="1530400"/>
            <a:ext cx="626169" cy="152825"/>
          </a:xfrm>
          <a:prstGeom prst="straightConnector1">
            <a:avLst/>
          </a:prstGeom>
          <a:noFill/>
          <a:ln cap="flat" cmpd="sng" w="76200">
            <a:solidFill>
              <a:srgbClr val="EFBFEE"/>
            </a:solidFill>
            <a:prstDash val="solid"/>
            <a:miter lim="800000"/>
            <a:headEnd len="med" w="med" type="diamond"/>
            <a:tailEnd len="med" w="med" type="diamond"/>
          </a:ln>
        </p:spPr>
      </p:cxnSp>
      <p:sp>
        <p:nvSpPr>
          <p:cNvPr id="310" name="Google Shape;310;p8"/>
          <p:cNvSpPr/>
          <p:nvPr/>
        </p:nvSpPr>
        <p:spPr>
          <a:xfrm>
            <a:off x="5303520" y="792480"/>
            <a:ext cx="4368800" cy="5252720"/>
          </a:xfrm>
          <a:custGeom>
            <a:rect b="b" l="l" r="r" t="t"/>
            <a:pathLst>
              <a:path extrusionOk="0" h="5252720" w="4368800">
                <a:moveTo>
                  <a:pt x="4003040" y="0"/>
                </a:moveTo>
                <a:lnTo>
                  <a:pt x="4257040" y="20320"/>
                </a:lnTo>
                <a:lnTo>
                  <a:pt x="4246880" y="924560"/>
                </a:lnTo>
                <a:lnTo>
                  <a:pt x="4216400" y="1524000"/>
                </a:lnTo>
                <a:lnTo>
                  <a:pt x="4226560" y="1910080"/>
                </a:lnTo>
                <a:lnTo>
                  <a:pt x="4277360" y="2255520"/>
                </a:lnTo>
                <a:lnTo>
                  <a:pt x="4287520" y="2357120"/>
                </a:lnTo>
                <a:lnTo>
                  <a:pt x="4348480" y="2804160"/>
                </a:lnTo>
                <a:lnTo>
                  <a:pt x="4368800" y="3127375"/>
                </a:lnTo>
                <a:lnTo>
                  <a:pt x="4333875" y="3361690"/>
                </a:lnTo>
                <a:cubicBezTo>
                  <a:pt x="4295775" y="3410585"/>
                  <a:pt x="4251960" y="3478530"/>
                  <a:pt x="4183380" y="3550285"/>
                </a:cubicBezTo>
                <a:cubicBezTo>
                  <a:pt x="4006003" y="3630083"/>
                  <a:pt x="4022937" y="3627967"/>
                  <a:pt x="3816985" y="3652520"/>
                </a:cubicBezTo>
                <a:cubicBezTo>
                  <a:pt x="3758565" y="3663950"/>
                  <a:pt x="3700145" y="3662045"/>
                  <a:pt x="3624580" y="3702050"/>
                </a:cubicBezTo>
                <a:cubicBezTo>
                  <a:pt x="3603837" y="3716443"/>
                  <a:pt x="3575473" y="3730837"/>
                  <a:pt x="3554730" y="3745230"/>
                </a:cubicBezTo>
                <a:lnTo>
                  <a:pt x="3474720" y="3830320"/>
                </a:lnTo>
                <a:lnTo>
                  <a:pt x="3342640" y="4328160"/>
                </a:lnTo>
                <a:lnTo>
                  <a:pt x="3291840" y="4612640"/>
                </a:lnTo>
                <a:lnTo>
                  <a:pt x="3200400" y="4805680"/>
                </a:lnTo>
                <a:lnTo>
                  <a:pt x="3180080" y="4998720"/>
                </a:lnTo>
                <a:lnTo>
                  <a:pt x="3210560" y="5212080"/>
                </a:lnTo>
                <a:lnTo>
                  <a:pt x="2540000" y="5252720"/>
                </a:lnTo>
                <a:lnTo>
                  <a:pt x="2082800" y="5222240"/>
                </a:lnTo>
                <a:lnTo>
                  <a:pt x="1778000" y="5191760"/>
                </a:lnTo>
                <a:lnTo>
                  <a:pt x="1696720" y="5161280"/>
                </a:lnTo>
                <a:lnTo>
                  <a:pt x="1290320" y="5212080"/>
                </a:lnTo>
                <a:lnTo>
                  <a:pt x="1107440" y="5171440"/>
                </a:lnTo>
                <a:lnTo>
                  <a:pt x="822960" y="5059680"/>
                </a:lnTo>
                <a:lnTo>
                  <a:pt x="650240" y="5049520"/>
                </a:lnTo>
                <a:lnTo>
                  <a:pt x="396240" y="4988560"/>
                </a:lnTo>
                <a:lnTo>
                  <a:pt x="254000" y="4886960"/>
                </a:lnTo>
                <a:lnTo>
                  <a:pt x="132080" y="4744720"/>
                </a:lnTo>
                <a:lnTo>
                  <a:pt x="71120" y="4541520"/>
                </a:lnTo>
                <a:lnTo>
                  <a:pt x="20320" y="4348480"/>
                </a:lnTo>
                <a:lnTo>
                  <a:pt x="0" y="4175760"/>
                </a:lnTo>
                <a:lnTo>
                  <a:pt x="71120" y="1757680"/>
                </a:lnTo>
                <a:lnTo>
                  <a:pt x="71120" y="1635760"/>
                </a:lnTo>
                <a:lnTo>
                  <a:pt x="81280" y="1117600"/>
                </a:lnTo>
                <a:lnTo>
                  <a:pt x="50800" y="650240"/>
                </a:lnTo>
                <a:lnTo>
                  <a:pt x="20320" y="487680"/>
                </a:lnTo>
                <a:lnTo>
                  <a:pt x="60960" y="294640"/>
                </a:lnTo>
                <a:lnTo>
                  <a:pt x="182880" y="172720"/>
                </a:lnTo>
                <a:lnTo>
                  <a:pt x="335280" y="111760"/>
                </a:lnTo>
                <a:lnTo>
                  <a:pt x="548640" y="121920"/>
                </a:lnTo>
                <a:lnTo>
                  <a:pt x="965200" y="162560"/>
                </a:lnTo>
                <a:lnTo>
                  <a:pt x="1300480" y="182880"/>
                </a:lnTo>
                <a:lnTo>
                  <a:pt x="2225040" y="182880"/>
                </a:lnTo>
                <a:lnTo>
                  <a:pt x="2966720" y="162560"/>
                </a:lnTo>
                <a:lnTo>
                  <a:pt x="3464560" y="182880"/>
                </a:lnTo>
                <a:lnTo>
                  <a:pt x="3708400" y="162560"/>
                </a:lnTo>
                <a:lnTo>
                  <a:pt x="3881120" y="121920"/>
                </a:lnTo>
                <a:lnTo>
                  <a:pt x="4003040" y="0"/>
                </a:lnTo>
                <a:close/>
              </a:path>
            </a:pathLst>
          </a:custGeom>
          <a:noFill/>
          <a:ln cap="flat" cmpd="sng" w="571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8"/>
          <p:cNvSpPr/>
          <p:nvPr/>
        </p:nvSpPr>
        <p:spPr>
          <a:xfrm>
            <a:off x="6414868" y="984738"/>
            <a:ext cx="3137095" cy="2173459"/>
          </a:xfrm>
          <a:custGeom>
            <a:rect b="b" l="l" r="r" t="t"/>
            <a:pathLst>
              <a:path extrusionOk="0" h="2173459" w="3137095">
                <a:moveTo>
                  <a:pt x="0" y="0"/>
                </a:moveTo>
                <a:lnTo>
                  <a:pt x="0" y="0"/>
                </a:lnTo>
                <a:lnTo>
                  <a:pt x="35169" y="189914"/>
                </a:lnTo>
                <a:lnTo>
                  <a:pt x="119575" y="506437"/>
                </a:lnTo>
                <a:lnTo>
                  <a:pt x="232117" y="851096"/>
                </a:lnTo>
                <a:lnTo>
                  <a:pt x="309489" y="1090247"/>
                </a:lnTo>
                <a:lnTo>
                  <a:pt x="379827" y="1209822"/>
                </a:lnTo>
                <a:lnTo>
                  <a:pt x="506437" y="1266093"/>
                </a:lnTo>
                <a:lnTo>
                  <a:pt x="640080" y="1280160"/>
                </a:lnTo>
                <a:lnTo>
                  <a:pt x="766689" y="1266093"/>
                </a:lnTo>
                <a:lnTo>
                  <a:pt x="900332" y="1308296"/>
                </a:lnTo>
                <a:lnTo>
                  <a:pt x="1090246" y="1413804"/>
                </a:lnTo>
                <a:lnTo>
                  <a:pt x="1202787" y="1498210"/>
                </a:lnTo>
                <a:lnTo>
                  <a:pt x="1237957" y="1645920"/>
                </a:lnTo>
                <a:lnTo>
                  <a:pt x="1216855" y="1842868"/>
                </a:lnTo>
                <a:lnTo>
                  <a:pt x="1181686" y="1906173"/>
                </a:lnTo>
                <a:lnTo>
                  <a:pt x="1209821" y="2004647"/>
                </a:lnTo>
                <a:lnTo>
                  <a:pt x="1273126" y="2096087"/>
                </a:lnTo>
                <a:lnTo>
                  <a:pt x="1336430" y="2124222"/>
                </a:lnTo>
                <a:lnTo>
                  <a:pt x="1406769" y="2103120"/>
                </a:lnTo>
                <a:lnTo>
                  <a:pt x="1470074" y="2025748"/>
                </a:lnTo>
                <a:lnTo>
                  <a:pt x="1561514" y="2004647"/>
                </a:lnTo>
                <a:lnTo>
                  <a:pt x="1659987" y="2039816"/>
                </a:lnTo>
                <a:lnTo>
                  <a:pt x="1709224" y="2082019"/>
                </a:lnTo>
                <a:lnTo>
                  <a:pt x="1779563" y="2173459"/>
                </a:lnTo>
                <a:lnTo>
                  <a:pt x="1856935" y="2173459"/>
                </a:lnTo>
                <a:lnTo>
                  <a:pt x="2138289" y="2082019"/>
                </a:lnTo>
                <a:lnTo>
                  <a:pt x="2405575" y="2039816"/>
                </a:lnTo>
                <a:lnTo>
                  <a:pt x="2778369" y="1997613"/>
                </a:lnTo>
                <a:lnTo>
                  <a:pt x="2813538" y="2039816"/>
                </a:lnTo>
                <a:lnTo>
                  <a:pt x="3137095" y="1990579"/>
                </a:lnTo>
              </a:path>
            </a:pathLst>
          </a:custGeom>
          <a:noFill/>
          <a:ln cap="flat" cmpd="sng" w="571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8"/>
          <p:cNvSpPr/>
          <p:nvPr/>
        </p:nvSpPr>
        <p:spPr>
          <a:xfrm>
            <a:off x="5985803" y="3010486"/>
            <a:ext cx="1659988" cy="2785403"/>
          </a:xfrm>
          <a:custGeom>
            <a:rect b="b" l="l" r="r" t="t"/>
            <a:pathLst>
              <a:path extrusionOk="0" h="2785403" w="1659988">
                <a:moveTo>
                  <a:pt x="0" y="2785403"/>
                </a:moveTo>
                <a:lnTo>
                  <a:pt x="35169" y="2651760"/>
                </a:lnTo>
                <a:lnTo>
                  <a:pt x="189914" y="2293034"/>
                </a:lnTo>
                <a:lnTo>
                  <a:pt x="323557" y="1941342"/>
                </a:lnTo>
                <a:lnTo>
                  <a:pt x="386862" y="1702191"/>
                </a:lnTo>
                <a:lnTo>
                  <a:pt x="422031" y="1498209"/>
                </a:lnTo>
                <a:lnTo>
                  <a:pt x="464234" y="1322363"/>
                </a:lnTo>
                <a:cubicBezTo>
                  <a:pt x="487559" y="1252386"/>
                  <a:pt x="485335" y="1281302"/>
                  <a:pt x="485335" y="1237957"/>
                </a:cubicBezTo>
                <a:lnTo>
                  <a:pt x="485335" y="1153551"/>
                </a:lnTo>
                <a:lnTo>
                  <a:pt x="485335" y="1012874"/>
                </a:lnTo>
                <a:lnTo>
                  <a:pt x="633046" y="844062"/>
                </a:lnTo>
                <a:lnTo>
                  <a:pt x="710419" y="801859"/>
                </a:lnTo>
                <a:lnTo>
                  <a:pt x="858129" y="710419"/>
                </a:lnTo>
                <a:lnTo>
                  <a:pt x="914400" y="661182"/>
                </a:lnTo>
                <a:lnTo>
                  <a:pt x="984739" y="604911"/>
                </a:lnTo>
                <a:lnTo>
                  <a:pt x="1104314" y="499403"/>
                </a:lnTo>
                <a:lnTo>
                  <a:pt x="1146517" y="443132"/>
                </a:lnTo>
                <a:lnTo>
                  <a:pt x="1209822" y="365760"/>
                </a:lnTo>
                <a:lnTo>
                  <a:pt x="1336431" y="260252"/>
                </a:lnTo>
                <a:lnTo>
                  <a:pt x="1378634" y="175846"/>
                </a:lnTo>
                <a:lnTo>
                  <a:pt x="1427871" y="140677"/>
                </a:lnTo>
                <a:lnTo>
                  <a:pt x="1547446" y="91440"/>
                </a:lnTo>
                <a:lnTo>
                  <a:pt x="1610751" y="42203"/>
                </a:lnTo>
                <a:lnTo>
                  <a:pt x="1659988" y="0"/>
                </a:lnTo>
              </a:path>
            </a:pathLst>
          </a:custGeom>
          <a:noFill/>
          <a:ln cap="flat" cmpd="sng" w="571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8"/>
          <p:cNvSpPr txBox="1"/>
          <p:nvPr/>
        </p:nvSpPr>
        <p:spPr>
          <a:xfrm>
            <a:off x="19213" y="-28791"/>
            <a:ext cx="500093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Total Project Area: </a:t>
            </a:r>
            <a:r>
              <a:rPr b="1" lang="en-US" sz="3200">
                <a:solidFill>
                  <a:srgbClr val="F2A982"/>
                </a:solidFill>
                <a:latin typeface="Calibri"/>
                <a:ea typeface="Calibri"/>
                <a:cs typeface="Calibri"/>
                <a:sym typeface="Calibri"/>
              </a:rPr>
              <a:t>52.1 Acres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Impoundment Storage: </a:t>
            </a:r>
            <a:r>
              <a:rPr b="1" lang="en-US" sz="3200">
                <a:solidFill>
                  <a:srgbClr val="F2A982"/>
                </a:solidFill>
                <a:latin typeface="Calibri"/>
                <a:ea typeface="Calibri"/>
                <a:cs typeface="Calibri"/>
                <a:sym typeface="Calibri"/>
              </a:rPr>
              <a:t>53.1 Ac-Ft</a:t>
            </a:r>
            <a:endParaRPr b="1" sz="2400">
              <a:solidFill>
                <a:srgbClr val="F2A9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"/>
          <p:cNvSpPr txBox="1"/>
          <p:nvPr>
            <p:ph type="title"/>
          </p:nvPr>
        </p:nvSpPr>
        <p:spPr>
          <a:xfrm>
            <a:off x="838200" y="102855"/>
            <a:ext cx="10723880" cy="6572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200"/>
              <a:buFont typeface="Calibri"/>
              <a:buNone/>
            </a:pPr>
            <a:r>
              <a:rPr lang="en-US" sz="16200">
                <a:latin typeface="Calibri"/>
                <a:ea typeface="Calibri"/>
                <a:cs typeface="Calibri"/>
                <a:sym typeface="Calibri"/>
              </a:rPr>
              <a:t>BREAK FOR VIDEO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CEFE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2024-08-05T17:51:49Z</dcterms:created>
  <dc:creator>Brian Einkauf (Mock Roos)</dc:creator>
</cp:coreProperties>
</file>