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70104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hBDeCKhUf2ObswZQK/R+RjvGd0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1EB6B1A-0FF1-4852-A8EE-9B56682A5E1B}">
  <a:tblStyle styleId="{41EB6B1A-0FF1-4852-A8EE-9B56682A5E1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F2FB"/>
          </a:solidFill>
        </a:fill>
      </a:tcStyle>
    </a:wholeTbl>
    <a:band1H>
      <a:tcTxStyle/>
      <a:tcStyle>
        <a:fill>
          <a:solidFill>
            <a:srgbClr val="CFE5F6"/>
          </a:solidFill>
        </a:fill>
      </a:tcStyle>
    </a:band1H>
    <a:band2H>
      <a:tcTxStyle/>
    </a:band2H>
    <a:band1V>
      <a:tcTxStyle/>
      <a:tcStyle>
        <a:fill>
          <a:solidFill>
            <a:srgbClr val="CFE5F6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E3A6E9EB-5952-4067-B2F3-21774C6E5EAB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Bouza_E\AppData\Local\Microsoft\Windows\INetCache\Content.Outlook\8XB6LFPR\RFP%20Project%20Categories%20and%20Metrics_Combined_Task%209-30-25.xlsx" TargetMode="Externa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C:\Users\tillotson_h\Downloads\Resilient%20Florida%20Grant%20Status-2025-07-16-15-07-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43513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baseline="0">
                <a:solidFill>
                  <a:srgbClr val="435132"/>
                </a:solidFill>
              </a:rPr>
              <a:t>Implementation Grants - Project Types</a:t>
            </a:r>
            <a:endParaRPr lang="en-US" sz="1800" b="1">
              <a:solidFill>
                <a:srgbClr val="435132"/>
              </a:solidFill>
            </a:endParaRPr>
          </a:p>
        </c:rich>
      </c:tx>
      <c:layout>
        <c:manualLayout>
          <c:xMode val="edge"/>
          <c:yMode val="edge"/>
          <c:x val="0.30618330182590742"/>
          <c:y val="2.01066822887036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43513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456952682649623"/>
          <c:y val="0.14901234455295936"/>
          <c:w val="0.67858586194217096"/>
          <c:h val="0.76050704561502724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53B7E8"/>
            </a:solidFill>
            <a:ln>
              <a:noFill/>
            </a:ln>
            <a:effectLst>
              <a:outerShdw blurRad="50800" dist="50800" dir="5400000" algn="ctr" rotWithShape="0">
                <a:schemeClr val="tx1">
                  <a:alpha val="63000"/>
                </a:scheme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943ADA6-15B3-4564-900D-A4B0C84022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46A1-4D59-B798-5B52BD9ED9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A9EFE22-BC38-4DAF-9CD0-7E9A8507282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46A1-4D59-B798-5B52BD9ED99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28E7836-DB55-453D-AB4C-BB22747FF8F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46A1-4D59-B798-5B52BD9ED99A}"/>
                </c:ext>
              </c:extLst>
            </c:dLbl>
            <c:dLbl>
              <c:idx val="3"/>
              <c:layout>
                <c:manualLayout>
                  <c:x val="3.6168943361087782E-3"/>
                  <c:y val="9.7357840886404099E-17"/>
                </c:manualLayout>
              </c:layout>
              <c:tx>
                <c:rich>
                  <a:bodyPr/>
                  <a:lstStyle/>
                  <a:p>
                    <a:fld id="{9B942573-41CA-4842-B5FB-167F3A0BFEB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6A1-4D59-B798-5B52BD9ED99A}"/>
                </c:ext>
              </c:extLst>
            </c:dLbl>
            <c:dLbl>
              <c:idx val="4"/>
              <c:layout>
                <c:manualLayout>
                  <c:x val="3.1016164506701511E-3"/>
                  <c:y val="0"/>
                </c:manualLayout>
              </c:layout>
              <c:tx>
                <c:rich>
                  <a:bodyPr/>
                  <a:lstStyle/>
                  <a:p>
                    <a:fld id="{C9F0A601-8573-4A87-BABB-E69EDE23759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6A1-4D59-B798-5B52BD9ED99A}"/>
                </c:ext>
              </c:extLst>
            </c:dLbl>
            <c:dLbl>
              <c:idx val="5"/>
              <c:layout>
                <c:manualLayout>
                  <c:x val="-2.0032574952515711E-3"/>
                  <c:y val="1.9002144201951749E-7"/>
                </c:manualLayout>
              </c:layout>
              <c:tx>
                <c:rich>
                  <a:bodyPr/>
                  <a:lstStyle/>
                  <a:p>
                    <a:fld id="{16F514CC-DA28-417C-AFBE-CD0BFC8327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6A1-4D59-B798-5B52BD9ED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'25-26 Totals'!$A$12:$A$17</c:f>
              <c:strCache>
                <c:ptCount val="6"/>
                <c:pt idx="0">
                  <c:v>Enhancing Capability and Capacity of Stormwater Infrastructure</c:v>
                </c:pt>
                <c:pt idx="1">
                  <c:v>Adapting Community Critical Infrastructure</c:v>
                </c:pt>
                <c:pt idx="2">
                  <c:v>Improving Transportation &amp; Evacuation Routes</c:v>
                </c:pt>
                <c:pt idx="3">
                  <c:v>Coastal Flood Control (Grey)</c:v>
                </c:pt>
                <c:pt idx="4">
                  <c:v>Natural Systems Restoration, Living Shorelines, Erosion Control</c:v>
                </c:pt>
                <c:pt idx="5">
                  <c:v>New or Retrofit Critical Community &amp; Emergency Facilities</c:v>
                </c:pt>
              </c:strCache>
            </c:strRef>
          </c:cat>
          <c:val>
            <c:numRef>
              <c:f>'25-26 Totals'!$C$12:$C$17</c:f>
              <c:numCache>
                <c:formatCode>0.00%</c:formatCode>
                <c:ptCount val="6"/>
                <c:pt idx="0">
                  <c:v>0.36599870175979554</c:v>
                </c:pt>
                <c:pt idx="1">
                  <c:v>0.24504014733658408</c:v>
                </c:pt>
                <c:pt idx="2">
                  <c:v>0.15139099298095116</c:v>
                </c:pt>
                <c:pt idx="3">
                  <c:v>9.306330824800757E-2</c:v>
                </c:pt>
                <c:pt idx="4">
                  <c:v>9.2377965554182317E-2</c:v>
                </c:pt>
                <c:pt idx="5">
                  <c:v>5.2128884120479391E-2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'25-26 Totals'!$B$12:$B$17</c15:f>
                <c15:dlblRangeCache>
                  <c:ptCount val="6"/>
                  <c:pt idx="0">
                    <c:v>$586,777,921.34</c:v>
                  </c:pt>
                  <c:pt idx="1">
                    <c:v>$392,854,257.70</c:v>
                  </c:pt>
                  <c:pt idx="2">
                    <c:v>$242,713,681.07</c:v>
                  </c:pt>
                  <c:pt idx="3">
                    <c:v>$149,201,334.06</c:v>
                  </c:pt>
                  <c:pt idx="4">
                    <c:v>$148,102,576.17</c:v>
                  </c:pt>
                  <c:pt idx="5">
                    <c:v>$83,574,280.78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46A1-4D59-B798-5B52BD9ED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40732032"/>
        <c:axId val="1440732448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'25-26 Totals'!$A$12:$A$17</c15:sqref>
                        </c15:formulaRef>
                      </c:ext>
                    </c:extLst>
                    <c:strCache>
                      <c:ptCount val="6"/>
                      <c:pt idx="0">
                        <c:v>Enhancing Capability and Capacity of Stormwater Infrastructure</c:v>
                      </c:pt>
                      <c:pt idx="1">
                        <c:v>Adapting Community Critical Infrastructure</c:v>
                      </c:pt>
                      <c:pt idx="2">
                        <c:v>Improving Transportation &amp; Evacuation Routes</c:v>
                      </c:pt>
                      <c:pt idx="3">
                        <c:v>Coastal Flood Control (Grey)</c:v>
                      </c:pt>
                      <c:pt idx="4">
                        <c:v>Natural Systems Restoration, Living Shorelines, Erosion Control</c:v>
                      </c:pt>
                      <c:pt idx="5">
                        <c:v>New or Retrofit Critical Community &amp; Emergency Facilities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'25-26 Totals'!$B$10:$B$13</c15:sqref>
                        </c15:formulaRef>
                      </c:ext>
                    </c:extLst>
                    <c:numCache>
                      <c:formatCode>"$"#,##0.00</c:formatCode>
                      <c:ptCount val="4"/>
                      <c:pt idx="1">
                        <c:v>0</c:v>
                      </c:pt>
                      <c:pt idx="2">
                        <c:v>586777921.34000003</c:v>
                      </c:pt>
                      <c:pt idx="3">
                        <c:v>392854257.69999999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46A1-4D59-B798-5B52BD9ED99A}"/>
                  </c:ext>
                </c:extLst>
              </c15:ser>
            </c15:filteredBarSeries>
          </c:ext>
        </c:extLst>
      </c:barChart>
      <c:catAx>
        <c:axId val="14407320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0732448"/>
        <c:crosses val="autoZero"/>
        <c:auto val="1"/>
        <c:lblAlgn val="ctr"/>
        <c:lblOffset val="100"/>
        <c:noMultiLvlLbl val="0"/>
      </c:catAx>
      <c:valAx>
        <c:axId val="144073244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073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[Resilient Florida Grant Status-2025-07-16-15-07-11.xlsx]Sheet1!PivotTable1</c:name>
    <c:fmtId val="7"/>
  </c:pivotSource>
  <c:chart>
    <c:autoTitleDeleted val="1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Sheet1!$A$4:$A$13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TBD</c:v>
                </c:pt>
              </c:strCache>
            </c:strRef>
          </c:cat>
          <c:val>
            <c:numRef>
              <c:f>Sheet1!$B$4:$B$13</c:f>
              <c:numCache>
                <c:formatCode>General</c:formatCode>
                <c:ptCount val="9"/>
                <c:pt idx="0">
                  <c:v>5</c:v>
                </c:pt>
                <c:pt idx="1">
                  <c:v>18</c:v>
                </c:pt>
                <c:pt idx="2">
                  <c:v>47</c:v>
                </c:pt>
                <c:pt idx="3">
                  <c:v>190</c:v>
                </c:pt>
                <c:pt idx="4">
                  <c:v>49</c:v>
                </c:pt>
                <c:pt idx="5">
                  <c:v>9</c:v>
                </c:pt>
                <c:pt idx="6">
                  <c:v>2</c:v>
                </c:pt>
                <c:pt idx="7">
                  <c:v>1</c:v>
                </c:pt>
                <c:pt idx="8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23-440E-9CD2-F5394C6812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7935152"/>
        <c:axId val="2117930832"/>
      </c:barChart>
      <c:catAx>
        <c:axId val="2117935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930832"/>
        <c:crosses val="autoZero"/>
        <c:auto val="1"/>
        <c:lblAlgn val="ctr"/>
        <c:lblOffset val="100"/>
        <c:noMultiLvlLbl val="0"/>
      </c:catAx>
      <c:valAx>
        <c:axId val="21179308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Grants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935152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accent6"/>
          </a:solidFill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0.29834</cdr:x>
      <cdr:y>0.92617</cdr:y>
    </cdr:from>
    <cdr:to>
      <cdr:x>0.52656</cdr:x>
      <cdr:y>0.9934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2F59BD39-613D-468F-8600-E9BA045F6556}"/>
            </a:ext>
          </a:extLst>
        </cdr:cNvPr>
        <cdr:cNvGrpSpPr/>
      </cdr:nvGrpSpPr>
      <cdr:grpSpPr>
        <a:xfrm xmlns:a="http://schemas.openxmlformats.org/drawingml/2006/main">
          <a:off x="2728773" y="4429859"/>
          <a:ext cx="2087419" cy="321560"/>
          <a:chOff x="2922204" y="4231785"/>
          <a:chExt cx="1681172" cy="310563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D893E059-E288-4C75-8993-FB221AB003FB}"/>
              </a:ext>
            </a:extLst>
          </cdr:cNvPr>
          <cdr:cNvSpPr txBox="1"/>
        </cdr:nvSpPr>
        <cdr:spPr>
          <a:xfrm xmlns:a="http://schemas.openxmlformats.org/drawingml/2006/main">
            <a:off x="2922204" y="4246297"/>
            <a:ext cx="1681172" cy="29605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i="0" u="none" strike="noStrike" dirty="0">
                <a:solidFill>
                  <a:srgbClr val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$</a:t>
            </a:r>
            <a:r>
              <a:rPr lang="en-US" sz="1800" b="1" i="0" u="none" strike="noStrike" kern="1200" spc="0" baseline="0" dirty="0">
                <a:solidFill>
                  <a:srgbClr val="435132"/>
                </a:solidFill>
                <a:latin typeface="+mn-lt"/>
                <a:ea typeface="+mn-ea"/>
                <a:cs typeface="+mn-cs"/>
              </a:rPr>
              <a:t>1,603,224,051.12</a:t>
            </a:r>
          </a:p>
        </cdr:txBody>
      </cdr:sp>
      <cdr:cxnSp macro="">
        <cdr:nvCxnSpPr>
          <cdr:cNvPr id="4" name="Straight Connector 3">
            <a:extLst xmlns:a="http://schemas.openxmlformats.org/drawingml/2006/main">
              <a:ext uri="{FF2B5EF4-FFF2-40B4-BE49-F238E27FC236}">
                <a16:creationId xmlns:a16="http://schemas.microsoft.com/office/drawing/2014/main" id="{C4E078B4-FE1B-446A-80B0-6069D701AC5E}"/>
              </a:ext>
            </a:extLst>
          </cdr:cNvPr>
          <cdr:cNvCxnSpPr/>
        </cdr:nvCxnSpPr>
        <cdr:spPr>
          <a:xfrm xmlns:a="http://schemas.openxmlformats.org/drawingml/2006/main">
            <a:off x="2992910" y="4231785"/>
            <a:ext cx="1443417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1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8" name="Google Shape;268;p1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8" name="Google Shape;278;p1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6" name="Google Shape;296;p1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400550"/>
            <a:ext cx="5486400" cy="449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1050"/>
              <a:buFont typeface="Calibri"/>
              <a:buNone/>
            </a:pPr>
            <a:r>
              <a:t/>
            </a:r>
            <a:endParaRPr sz="10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2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Page - Right">
  <p:cSld name="Agenda Page - Righ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31"/>
          <p:cNvSpPr/>
          <p:nvPr/>
        </p:nvSpPr>
        <p:spPr>
          <a:xfrm>
            <a:off x="362884" y="1410193"/>
            <a:ext cx="7559251" cy="5332097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3">
  <p:cSld name="Content Slide - 03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32"/>
          <p:cNvSpPr/>
          <p:nvPr/>
        </p:nvSpPr>
        <p:spPr>
          <a:xfrm>
            <a:off x="8824128" y="1373122"/>
            <a:ext cx="3215472" cy="5369169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5">
  <p:cSld name="Content Slide - 05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3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33"/>
          <p:cNvSpPr/>
          <p:nvPr/>
        </p:nvSpPr>
        <p:spPr>
          <a:xfrm>
            <a:off x="327905" y="1370438"/>
            <a:ext cx="11536191" cy="332516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6">
  <p:cSld name="Content Slide - 06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4"/>
          <p:cNvSpPr/>
          <p:nvPr/>
        </p:nvSpPr>
        <p:spPr>
          <a:xfrm>
            <a:off x="327905" y="3341930"/>
            <a:ext cx="11536191" cy="332516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7">
  <p:cSld name="Content Slide - 07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5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35"/>
          <p:cNvSpPr/>
          <p:nvPr/>
        </p:nvSpPr>
        <p:spPr>
          <a:xfrm>
            <a:off x="362884" y="3429000"/>
            <a:ext cx="3652269" cy="332516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5"/>
          <p:cNvSpPr/>
          <p:nvPr/>
        </p:nvSpPr>
        <p:spPr>
          <a:xfrm>
            <a:off x="4269866" y="3429000"/>
            <a:ext cx="3652269" cy="332516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5"/>
          <p:cNvSpPr/>
          <p:nvPr/>
        </p:nvSpPr>
        <p:spPr>
          <a:xfrm>
            <a:off x="8176848" y="3429000"/>
            <a:ext cx="3652269" cy="332516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8">
  <p:cSld name="Content Slide - 08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6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36"/>
          <p:cNvSpPr/>
          <p:nvPr/>
        </p:nvSpPr>
        <p:spPr>
          <a:xfrm>
            <a:off x="362884" y="1410194"/>
            <a:ext cx="3652269" cy="332516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6"/>
          <p:cNvSpPr/>
          <p:nvPr/>
        </p:nvSpPr>
        <p:spPr>
          <a:xfrm>
            <a:off x="4269866" y="1410194"/>
            <a:ext cx="3652269" cy="332516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6"/>
          <p:cNvSpPr/>
          <p:nvPr/>
        </p:nvSpPr>
        <p:spPr>
          <a:xfrm>
            <a:off x="8176848" y="1410194"/>
            <a:ext cx="3652269" cy="332516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9">
  <p:cSld name="Content Slide - 09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7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37"/>
          <p:cNvSpPr/>
          <p:nvPr/>
        </p:nvSpPr>
        <p:spPr>
          <a:xfrm>
            <a:off x="362884" y="1410193"/>
            <a:ext cx="3652269" cy="5332097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7"/>
          <p:cNvSpPr/>
          <p:nvPr/>
        </p:nvSpPr>
        <p:spPr>
          <a:xfrm>
            <a:off x="4269866" y="1410194"/>
            <a:ext cx="3652269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0">
  <p:cSld name="Content Slide - 10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8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38"/>
          <p:cNvSpPr/>
          <p:nvPr/>
        </p:nvSpPr>
        <p:spPr>
          <a:xfrm>
            <a:off x="4269866" y="1410194"/>
            <a:ext cx="3652269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8"/>
          <p:cNvSpPr/>
          <p:nvPr/>
        </p:nvSpPr>
        <p:spPr>
          <a:xfrm>
            <a:off x="8176848" y="1410194"/>
            <a:ext cx="3652269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1">
  <p:cSld name="Content Slide - 1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9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39"/>
          <p:cNvSpPr/>
          <p:nvPr/>
        </p:nvSpPr>
        <p:spPr>
          <a:xfrm>
            <a:off x="4269866" y="4227616"/>
            <a:ext cx="3652269" cy="2514674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9"/>
          <p:cNvSpPr/>
          <p:nvPr/>
        </p:nvSpPr>
        <p:spPr>
          <a:xfrm>
            <a:off x="4273824" y="1410193"/>
            <a:ext cx="3652269" cy="2514674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9"/>
          <p:cNvSpPr/>
          <p:nvPr/>
        </p:nvSpPr>
        <p:spPr>
          <a:xfrm>
            <a:off x="8176848" y="4227616"/>
            <a:ext cx="3652269" cy="2514674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9"/>
          <p:cNvSpPr/>
          <p:nvPr/>
        </p:nvSpPr>
        <p:spPr>
          <a:xfrm>
            <a:off x="8176848" y="1410193"/>
            <a:ext cx="3652269" cy="2514674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9"/>
          <p:cNvSpPr/>
          <p:nvPr/>
        </p:nvSpPr>
        <p:spPr>
          <a:xfrm>
            <a:off x="362884" y="4227616"/>
            <a:ext cx="3652269" cy="2514674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9"/>
          <p:cNvSpPr/>
          <p:nvPr/>
        </p:nvSpPr>
        <p:spPr>
          <a:xfrm>
            <a:off x="362884" y="1410193"/>
            <a:ext cx="3652269" cy="2514674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2">
  <p:cSld name="Content Slide - 1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0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40"/>
          <p:cNvSpPr/>
          <p:nvPr/>
        </p:nvSpPr>
        <p:spPr>
          <a:xfrm>
            <a:off x="362884" y="1410193"/>
            <a:ext cx="3652269" cy="5332097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0"/>
          <p:cNvSpPr/>
          <p:nvPr/>
        </p:nvSpPr>
        <p:spPr>
          <a:xfrm>
            <a:off x="4269866" y="1410194"/>
            <a:ext cx="3652269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0"/>
          <p:cNvSpPr/>
          <p:nvPr/>
        </p:nvSpPr>
        <p:spPr>
          <a:xfrm>
            <a:off x="8176848" y="1410194"/>
            <a:ext cx="3652269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2">
  <p:cSld name="Content Slide - 0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3"/>
          <p:cNvSpPr/>
          <p:nvPr/>
        </p:nvSpPr>
        <p:spPr>
          <a:xfrm>
            <a:off x="6529754" y="1371600"/>
            <a:ext cx="5509846" cy="5369169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3">
  <p:cSld name="Content Slide - 13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1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41"/>
          <p:cNvSpPr/>
          <p:nvPr/>
        </p:nvSpPr>
        <p:spPr>
          <a:xfrm>
            <a:off x="271154" y="1398320"/>
            <a:ext cx="5700155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1"/>
          <p:cNvSpPr/>
          <p:nvPr/>
        </p:nvSpPr>
        <p:spPr>
          <a:xfrm>
            <a:off x="6220692" y="1398320"/>
            <a:ext cx="5700155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5">
  <p:cSld name="Content Slide - 15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42"/>
          <p:cNvSpPr/>
          <p:nvPr/>
        </p:nvSpPr>
        <p:spPr>
          <a:xfrm>
            <a:off x="6220692" y="1398320"/>
            <a:ext cx="5700155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6">
  <p:cSld name="Content Slide - 16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43"/>
          <p:cNvSpPr/>
          <p:nvPr/>
        </p:nvSpPr>
        <p:spPr>
          <a:xfrm>
            <a:off x="1203366" y="1586841"/>
            <a:ext cx="9785267" cy="4943103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7">
  <p:cSld name="Content Slide - 17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4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44"/>
          <p:cNvSpPr/>
          <p:nvPr/>
        </p:nvSpPr>
        <p:spPr>
          <a:xfrm>
            <a:off x="210788" y="1398320"/>
            <a:ext cx="11770425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8">
  <p:cSld name="Content Slide - 18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45"/>
          <p:cNvSpPr/>
          <p:nvPr/>
        </p:nvSpPr>
        <p:spPr>
          <a:xfrm>
            <a:off x="152400" y="5663545"/>
            <a:ext cx="11887200" cy="1118255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14">
  <p:cSld name="Content Slide - 14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4"/>
          <p:cNvSpPr/>
          <p:nvPr/>
        </p:nvSpPr>
        <p:spPr>
          <a:xfrm>
            <a:off x="271154" y="1398320"/>
            <a:ext cx="5700155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1">
  <p:cSld name="Content Slide - 0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5"/>
          <p:cNvSpPr/>
          <p:nvPr/>
        </p:nvSpPr>
        <p:spPr>
          <a:xfrm>
            <a:off x="152400" y="1371600"/>
            <a:ext cx="5509846" cy="5369169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04">
  <p:cSld name="Content Slide - 04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26"/>
          <p:cNvSpPr/>
          <p:nvPr/>
        </p:nvSpPr>
        <p:spPr>
          <a:xfrm>
            <a:off x="147267" y="1373122"/>
            <a:ext cx="3215472" cy="5369169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2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2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7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- A" showMasterSp="0">
  <p:cSld name="Blank Slide - A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Florida Department of Environmental Protection Logo" id="36" name="Google Shape;3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3568" y="93439"/>
            <a:ext cx="1062435" cy="1062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- B" showMasterSp="0">
  <p:cSld name="Blank Slide - B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/>
          <p:nvPr/>
        </p:nvSpPr>
        <p:spPr>
          <a:xfrm>
            <a:off x="0" y="0"/>
            <a:ext cx="1469571" cy="1249314"/>
          </a:xfrm>
          <a:prstGeom prst="rect">
            <a:avLst/>
          </a:prstGeom>
          <a:solidFill>
            <a:schemeClr val="accent6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9"/>
          <p:cNvSpPr/>
          <p:nvPr/>
        </p:nvSpPr>
        <p:spPr>
          <a:xfrm>
            <a:off x="0" y="1249312"/>
            <a:ext cx="1469571" cy="56086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9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Florida Department of Environmental Protection Logo" id="41" name="Google Shape;4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3568" y="93439"/>
            <a:ext cx="1062435" cy="1062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Page - Left">
  <p:cSld name="Agenda Page - Lef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30"/>
          <p:cNvSpPr/>
          <p:nvPr/>
        </p:nvSpPr>
        <p:spPr>
          <a:xfrm>
            <a:off x="4269866" y="1410194"/>
            <a:ext cx="7559252" cy="533209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3B84A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1"/>
          <p:cNvSpPr/>
          <p:nvPr/>
        </p:nvSpPr>
        <p:spPr>
          <a:xfrm>
            <a:off x="1469570" y="0"/>
            <a:ext cx="10722429" cy="12493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1"/>
          <p:cNvSpPr/>
          <p:nvPr/>
        </p:nvSpPr>
        <p:spPr>
          <a:xfrm>
            <a:off x="0" y="0"/>
            <a:ext cx="1469571" cy="1249314"/>
          </a:xfrm>
          <a:prstGeom prst="rect">
            <a:avLst/>
          </a:prstGeom>
          <a:solidFill>
            <a:schemeClr val="accent6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lorida Department of Environmental Protection Logo" id="13" name="Google Shape;13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03568" y="93439"/>
            <a:ext cx="1062435" cy="106243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96">
          <p15:clr>
            <a:srgbClr val="F26B43"/>
          </p15:clr>
        </p15:guide>
        <p15:guide id="2" orient="horz" pos="48">
          <p15:clr>
            <a:srgbClr val="F26B43"/>
          </p15:clr>
        </p15:guide>
        <p15:guide id="3" orient="horz" pos="4272">
          <p15:clr>
            <a:srgbClr val="F26B43"/>
          </p15:clr>
        </p15:guide>
        <p15:guide id="4" pos="75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37.jpg"/><Relationship Id="rId5" Type="http://schemas.openxmlformats.org/officeDocument/2006/relationships/image" Target="../media/image23.jpg"/><Relationship Id="rId6" Type="http://schemas.openxmlformats.org/officeDocument/2006/relationships/chart" Target="../charts/chart1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2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g"/><Relationship Id="rId4" Type="http://schemas.openxmlformats.org/officeDocument/2006/relationships/image" Target="../media/image35.jpg"/><Relationship Id="rId5" Type="http://schemas.openxmlformats.org/officeDocument/2006/relationships/image" Target="../media/image34.jpg"/><Relationship Id="rId6" Type="http://schemas.openxmlformats.org/officeDocument/2006/relationships/image" Target="../media/image5.jpg"/><Relationship Id="rId7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"/>
          <p:cNvPicPr preferRelativeResize="0"/>
          <p:nvPr/>
        </p:nvPicPr>
        <p:blipFill rotWithShape="1">
          <a:blip r:embed="rId3">
            <a:alphaModFix/>
          </a:blip>
          <a:srcRect b="0" l="8673" r="12399" t="33513"/>
          <a:stretch/>
        </p:blipFill>
        <p:spPr>
          <a:xfrm>
            <a:off x="0" y="-1175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/>
          <p:nvPr/>
        </p:nvSpPr>
        <p:spPr>
          <a:xfrm>
            <a:off x="887627" y="2027977"/>
            <a:ext cx="10416746" cy="4525756"/>
          </a:xfrm>
          <a:prstGeom prst="rect">
            <a:avLst/>
          </a:prstGeom>
          <a:solidFill>
            <a:srgbClr val="172938">
              <a:alpha val="7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1"/>
          <p:cNvGrpSpPr/>
          <p:nvPr/>
        </p:nvGrpSpPr>
        <p:grpSpPr>
          <a:xfrm>
            <a:off x="1115113" y="2519268"/>
            <a:ext cx="9831972" cy="4479718"/>
            <a:chOff x="1837254" y="2605450"/>
            <a:chExt cx="9831972" cy="4479718"/>
          </a:xfrm>
        </p:grpSpPr>
        <p:grpSp>
          <p:nvGrpSpPr>
            <p:cNvPr id="112" name="Google Shape;112;p1"/>
            <p:cNvGrpSpPr/>
            <p:nvPr/>
          </p:nvGrpSpPr>
          <p:grpSpPr>
            <a:xfrm>
              <a:off x="3291606" y="2605450"/>
              <a:ext cx="8377620" cy="4479718"/>
              <a:chOff x="4940147" y="1396584"/>
              <a:chExt cx="4761788" cy="3663323"/>
            </a:xfrm>
          </p:grpSpPr>
          <p:sp>
            <p:nvSpPr>
              <p:cNvPr id="113" name="Google Shape;113;p1"/>
              <p:cNvSpPr txBox="1"/>
              <p:nvPr/>
            </p:nvSpPr>
            <p:spPr>
              <a:xfrm>
                <a:off x="5266252" y="1396584"/>
                <a:ext cx="4190689" cy="535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6450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5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RESILIENT FLORIDA</a:t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"/>
              <p:cNvSpPr txBox="1"/>
              <p:nvPr/>
            </p:nvSpPr>
            <p:spPr>
              <a:xfrm>
                <a:off x="4940147" y="2945740"/>
                <a:ext cx="4761788" cy="21141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800" u="none" cap="none" strike="noStrike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Devin Resko, Planning &amp; Policy Administrator</a:t>
                </a:r>
                <a:endParaRPr/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00" u="none" cap="none" strike="noStrike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Resilient Florida Program</a:t>
                </a:r>
                <a:endParaRPr b="0" i="0" sz="1800" u="none" cap="none" strike="noStrike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00" u="none" cap="none" strike="noStrike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Office of Resilience and Coastal Protection</a:t>
                </a:r>
                <a:endParaRPr/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00" u="none" cap="none" strike="noStrike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Florida Department of Environmental Protection</a:t>
                </a:r>
                <a:endParaRPr/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00" u="none" cap="none" strike="noStrike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Southeast Florida Regional Climate Change Compact | Oct. 6, 2025  </a:t>
                </a:r>
                <a:endParaRPr/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Florida Department of Environmental Protection Logo" id="115" name="Google Shape;115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37254" y="3148353"/>
              <a:ext cx="2280910" cy="22809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ody of water with land in the background&#10;&#10;Description automatically generated with medium confidence" id="193" name="Google Shape;193;p10"/>
          <p:cNvPicPr preferRelativeResize="0"/>
          <p:nvPr/>
        </p:nvPicPr>
        <p:blipFill rotWithShape="1">
          <a:blip r:embed="rId3">
            <a:alphaModFix/>
          </a:blip>
          <a:srcRect b="0" l="0" r="0" t="30823"/>
          <a:stretch/>
        </p:blipFill>
        <p:spPr>
          <a:xfrm>
            <a:off x="0" y="1240402"/>
            <a:ext cx="12192000" cy="562467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 txBox="1"/>
          <p:nvPr/>
        </p:nvSpPr>
        <p:spPr>
          <a:xfrm>
            <a:off x="756488" y="3006246"/>
            <a:ext cx="3395213" cy="320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0"/>
          <p:cNvSpPr txBox="1"/>
          <p:nvPr/>
        </p:nvSpPr>
        <p:spPr>
          <a:xfrm>
            <a:off x="853894" y="3415755"/>
            <a:ext cx="320040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JULY 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Resilient Florida project portal opens to accept applications</a:t>
            </a:r>
            <a:endParaRPr/>
          </a:p>
        </p:txBody>
      </p:sp>
      <p:sp>
        <p:nvSpPr>
          <p:cNvPr id="196" name="Google Shape;196;p10"/>
          <p:cNvSpPr txBox="1"/>
          <p:nvPr/>
        </p:nvSpPr>
        <p:spPr>
          <a:xfrm>
            <a:off x="4516287" y="3006246"/>
            <a:ext cx="3395213" cy="320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4613693" y="3415755"/>
            <a:ext cx="320040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SEPT. 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Deadline to submit proposed projects through portal</a:t>
            </a:r>
            <a:endParaRPr/>
          </a:p>
        </p:txBody>
      </p:sp>
      <p:sp>
        <p:nvSpPr>
          <p:cNvPr id="198" name="Google Shape;198;p10"/>
          <p:cNvSpPr txBox="1"/>
          <p:nvPr/>
        </p:nvSpPr>
        <p:spPr>
          <a:xfrm>
            <a:off x="8276086" y="3006246"/>
            <a:ext cx="3395213" cy="320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8276086" y="3356330"/>
            <a:ext cx="3293613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DEC. 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Statewide Flooding and Sea Level Rise Resilience Plan due</a:t>
            </a:r>
            <a:endParaRPr/>
          </a:p>
        </p:txBody>
      </p:sp>
      <p:sp>
        <p:nvSpPr>
          <p:cNvPr id="200" name="Google Shape;200;p10"/>
          <p:cNvSpPr txBox="1"/>
          <p:nvPr/>
        </p:nvSpPr>
        <p:spPr>
          <a:xfrm>
            <a:off x="1547611" y="238282"/>
            <a:ext cx="1056126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41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IMPLEMENTATION GRANT CYCLE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1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TIMELINE FOR PORTAL APPLICATIONS</a:t>
            </a:r>
            <a:endParaRPr/>
          </a:p>
        </p:txBody>
      </p:sp>
      <p:sp>
        <p:nvSpPr>
          <p:cNvPr id="201" name="Google Shape;201;p10"/>
          <p:cNvSpPr/>
          <p:nvPr/>
        </p:nvSpPr>
        <p:spPr>
          <a:xfrm>
            <a:off x="756488" y="1509565"/>
            <a:ext cx="7155012" cy="12919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April – Sept.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 Hours are held to assist applicants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Pre-application portal is open to draft proposals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/>
          <p:nvPr/>
        </p:nvSpPr>
        <p:spPr>
          <a:xfrm>
            <a:off x="1469571" y="1398052"/>
            <a:ext cx="92093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 tiered review process for the plan was created in Senate Bill 1954 and codified in section 380.093, F.S., and incorporated in DEP Rule 62S-8, F.A.C.</a:t>
            </a:r>
            <a:endParaRPr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" name="Google Shape;208;p11"/>
          <p:cNvGrpSpPr/>
          <p:nvPr/>
        </p:nvGrpSpPr>
        <p:grpSpPr>
          <a:xfrm>
            <a:off x="3873370" y="2232835"/>
            <a:ext cx="4552951" cy="4038002"/>
            <a:chOff x="2762249" y="742950"/>
            <a:chExt cx="6210300" cy="5507899"/>
          </a:xfrm>
        </p:grpSpPr>
        <p:pic>
          <p:nvPicPr>
            <p:cNvPr id="209" name="Google Shape;209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62550" y="742950"/>
              <a:ext cx="14097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57687" y="2140676"/>
              <a:ext cx="3019425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52824" y="3562350"/>
              <a:ext cx="462915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762249" y="5060224"/>
              <a:ext cx="6210300" cy="11906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13" name="Google Shape;213;p11"/>
          <p:cNvCxnSpPr/>
          <p:nvPr/>
        </p:nvCxnSpPr>
        <p:spPr>
          <a:xfrm rot="10800000">
            <a:off x="3121982" y="5125570"/>
            <a:ext cx="1330981" cy="75082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11"/>
          <p:cNvCxnSpPr/>
          <p:nvPr/>
        </p:nvCxnSpPr>
        <p:spPr>
          <a:xfrm>
            <a:off x="7232873" y="4775489"/>
            <a:ext cx="1605973" cy="26274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5" name="Google Shape;215;p11"/>
          <p:cNvSpPr/>
          <p:nvPr/>
        </p:nvSpPr>
        <p:spPr>
          <a:xfrm>
            <a:off x="4452963" y="5762091"/>
            <a:ext cx="228600" cy="228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7004273" y="4661189"/>
            <a:ext cx="228600" cy="228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11"/>
          <p:cNvCxnSpPr/>
          <p:nvPr/>
        </p:nvCxnSpPr>
        <p:spPr>
          <a:xfrm rot="10800000">
            <a:off x="2814795" y="3090044"/>
            <a:ext cx="2704005" cy="67708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8" name="Google Shape;218;p11"/>
          <p:cNvSpPr/>
          <p:nvPr/>
        </p:nvSpPr>
        <p:spPr>
          <a:xfrm>
            <a:off x="5518800" y="3652829"/>
            <a:ext cx="228600" cy="228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9" name="Google Shape;219;p11"/>
          <p:cNvCxnSpPr>
            <a:endCxn id="220" idx="1"/>
          </p:cNvCxnSpPr>
          <p:nvPr/>
        </p:nvCxnSpPr>
        <p:spPr>
          <a:xfrm>
            <a:off x="6245046" y="2811506"/>
            <a:ext cx="2593800" cy="180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1" name="Google Shape;221;p11"/>
          <p:cNvSpPr/>
          <p:nvPr/>
        </p:nvSpPr>
        <p:spPr>
          <a:xfrm>
            <a:off x="6016495" y="2697291"/>
            <a:ext cx="228600" cy="228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1"/>
          <p:cNvSpPr txBox="1"/>
          <p:nvPr/>
        </p:nvSpPr>
        <p:spPr>
          <a:xfrm>
            <a:off x="386932" y="4259619"/>
            <a:ext cx="3033127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1 (40%)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Addressing risks to critical assets and regionally significant assets, existing efforts to reduce upland costs, and increases credits awarded to community in NFIP CRS</a:t>
            </a: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8838846" y="4361539"/>
            <a:ext cx="2942326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2 (30%)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Existing flooding conditions, readiness to proceed, environmental options and exceeding minimum requirements</a:t>
            </a:r>
            <a:endParaRPr/>
          </a:p>
        </p:txBody>
      </p:sp>
      <p:sp>
        <p:nvSpPr>
          <p:cNvPr id="224" name="Google Shape;224;p11"/>
          <p:cNvSpPr txBox="1"/>
          <p:nvPr/>
        </p:nvSpPr>
        <p:spPr>
          <a:xfrm>
            <a:off x="386932" y="2166715"/>
            <a:ext cx="2966224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3 (20%)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Availability of matching funds, previous state commitment, and exceeding minimum construction requirements</a:t>
            </a:r>
            <a:endParaRPr/>
          </a:p>
        </p:txBody>
      </p:sp>
      <p:sp>
        <p:nvSpPr>
          <p:cNvPr id="220" name="Google Shape;220;p11"/>
          <p:cNvSpPr txBox="1"/>
          <p:nvPr/>
        </p:nvSpPr>
        <p:spPr>
          <a:xfrm>
            <a:off x="8838846" y="2069076"/>
            <a:ext cx="3174337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4 (10%)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Innovative technologies to reduce costs and provide regional collaboration, and assistance for financially disadvantaged communities</a:t>
            </a:r>
            <a:endParaRPr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1"/>
          <p:cNvSpPr txBox="1"/>
          <p:nvPr/>
        </p:nvSpPr>
        <p:spPr>
          <a:xfrm>
            <a:off x="1547611" y="238282"/>
            <a:ext cx="10610388" cy="857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4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IMPLEMENTATION PROJECTS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SCORING CRITERIA AT A GLANCE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"/>
          <p:cNvSpPr txBox="1"/>
          <p:nvPr/>
        </p:nvSpPr>
        <p:spPr>
          <a:xfrm>
            <a:off x="1547611" y="238282"/>
            <a:ext cx="10610388" cy="857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4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IMPLEMENTATION PROJECT SCORING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APPLICANT GUIDANCE DOCUMENT</a:t>
            </a:r>
            <a:endParaRPr/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753" y="1492676"/>
            <a:ext cx="3967431" cy="512704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/>
          <p:nvPr/>
        </p:nvSpPr>
        <p:spPr>
          <a:xfrm>
            <a:off x="5840361" y="1439524"/>
            <a:ext cx="5972693" cy="2908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7345" marR="0" rtl="0" algn="l"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Provides discussion, example response and specific guidance for each scoring criteria</a:t>
            </a:r>
            <a:endParaRPr/>
          </a:p>
          <a:p>
            <a:pPr indent="-342900" lvl="0" marL="347345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Clearly identifies the criteria that require additional supporting documentation and/or explanation for the partial or full award of points</a:t>
            </a:r>
            <a:endParaRPr/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2232" y="4348013"/>
            <a:ext cx="5076625" cy="2338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"/>
          <p:cNvSpPr txBox="1"/>
          <p:nvPr/>
        </p:nvSpPr>
        <p:spPr>
          <a:xfrm>
            <a:off x="1547611" y="238282"/>
            <a:ext cx="10610388" cy="857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4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IMPLEMENTATION PROJECT SCORING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TIER 1 – 2025 UPDATE</a:t>
            </a:r>
            <a:endParaRPr/>
          </a:p>
        </p:txBody>
      </p:sp>
      <p:graphicFrame>
        <p:nvGraphicFramePr>
          <p:cNvPr id="239" name="Google Shape;239;p13"/>
          <p:cNvGraphicFramePr/>
          <p:nvPr/>
        </p:nvGraphicFramePr>
        <p:xfrm>
          <a:off x="282497" y="18390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{E3A6E9EB-5952-4067-B2F3-21774C6E5EAB}</a:tableStyleId>
              </a:tblPr>
              <a:tblGrid>
                <a:gridCol w="4332600"/>
                <a:gridCol w="5465625"/>
                <a:gridCol w="1828800"/>
              </a:tblGrid>
              <a:tr h="305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Criteria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550"/>
                        <a:buFont typeface="Arial"/>
                        <a:buNone/>
                      </a:pPr>
                      <a:r>
                        <a:rPr lang="en-US" sz="155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Achievable Points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0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Addresses risk in a vulnerability assessment or comprehensive statewide flood vulnerability and SLR assessment.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 of flooding and sea level rise to critical assets and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4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 of compound flooding to critical assets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Reduces risk to regionally significant asset.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Reduces or avoid risk to regionally significant asset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1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Reduces risk in areas with a higher percentage of vulnerable critical assets.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Percentage of total critical assets within the project impact area that are vulnerable critical assets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4925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Contributes to existing flooding mitigation projects that reduce upland damage by incorporating new or enhanced structures or restoration and revegetation projects.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Contributes by incorporating new or enhanced structure or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11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Contributes by incorporating natural system restoration and revegetation or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56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Contributes by incorporating new or enhanced structure and incorporating natural system restoration and revegetation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897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Degree to which the project reduces the flood risk, and thereby increases the credits awarded to a community participating in the NFIP Community Rating System.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200">
                <a:tc gridSpan="2"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Tier 1 Maximum Points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accent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0" name="Google Shape;240;p13"/>
          <p:cNvSpPr txBox="1"/>
          <p:nvPr/>
        </p:nvSpPr>
        <p:spPr>
          <a:xfrm>
            <a:off x="282496" y="1331903"/>
            <a:ext cx="1162700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1 must account for 40% of the total score and consist of all of the following criteria:</a:t>
            </a:r>
            <a:endParaRPr/>
          </a:p>
        </p:txBody>
      </p:sp>
      <p:sp>
        <p:nvSpPr>
          <p:cNvPr id="241" name="Google Shape;241;p13"/>
          <p:cNvSpPr/>
          <p:nvPr/>
        </p:nvSpPr>
        <p:spPr>
          <a:xfrm>
            <a:off x="282497" y="5506065"/>
            <a:ext cx="11627005" cy="57027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3873370" y="2232835"/>
            <a:ext cx="4552951" cy="4038002"/>
            <a:chOff x="2762249" y="742950"/>
            <a:chExt cx="6210300" cy="5507899"/>
          </a:xfrm>
        </p:grpSpPr>
        <p:pic>
          <p:nvPicPr>
            <p:cNvPr id="248" name="Google Shape;248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62550" y="742950"/>
              <a:ext cx="14097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57687" y="2140676"/>
              <a:ext cx="3019425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52824" y="3562350"/>
              <a:ext cx="462915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762249" y="5060224"/>
              <a:ext cx="6210300" cy="11906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2" name="Google Shape;252;p14"/>
          <p:cNvCxnSpPr/>
          <p:nvPr/>
        </p:nvCxnSpPr>
        <p:spPr>
          <a:xfrm rot="10800000">
            <a:off x="3276589" y="4973822"/>
            <a:ext cx="1176374" cy="90256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3" name="Google Shape;253;p14"/>
          <p:cNvCxnSpPr/>
          <p:nvPr/>
        </p:nvCxnSpPr>
        <p:spPr>
          <a:xfrm flipH="1" rot="10800000">
            <a:off x="7232873" y="4547827"/>
            <a:ext cx="1503251" cy="22766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4" name="Google Shape;254;p14"/>
          <p:cNvSpPr/>
          <p:nvPr/>
        </p:nvSpPr>
        <p:spPr>
          <a:xfrm>
            <a:off x="4452963" y="5762091"/>
            <a:ext cx="228600" cy="228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4"/>
          <p:cNvSpPr/>
          <p:nvPr/>
        </p:nvSpPr>
        <p:spPr>
          <a:xfrm>
            <a:off x="7004273" y="4661189"/>
            <a:ext cx="228600" cy="228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14"/>
          <p:cNvCxnSpPr/>
          <p:nvPr/>
        </p:nvCxnSpPr>
        <p:spPr>
          <a:xfrm rot="10800000">
            <a:off x="2814954" y="2801374"/>
            <a:ext cx="2703846" cy="96575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7" name="Google Shape;257;p14"/>
          <p:cNvSpPr/>
          <p:nvPr/>
        </p:nvSpPr>
        <p:spPr>
          <a:xfrm>
            <a:off x="5518800" y="3652829"/>
            <a:ext cx="228600" cy="228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" name="Google Shape;258;p14"/>
          <p:cNvCxnSpPr/>
          <p:nvPr/>
        </p:nvCxnSpPr>
        <p:spPr>
          <a:xfrm flipH="1" rot="10800000">
            <a:off x="6245095" y="2523089"/>
            <a:ext cx="2493319" cy="28850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9" name="Google Shape;259;p14"/>
          <p:cNvSpPr/>
          <p:nvPr/>
        </p:nvSpPr>
        <p:spPr>
          <a:xfrm>
            <a:off x="6016495" y="2697291"/>
            <a:ext cx="228600" cy="228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 txBox="1"/>
          <p:nvPr/>
        </p:nvSpPr>
        <p:spPr>
          <a:xfrm>
            <a:off x="128612" y="4224777"/>
            <a:ext cx="3384120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1 (40%)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Addressing risks to critical assets and </a:t>
            </a: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reduces risks to regionally significant assets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 existing efforts to reduce upland costs, and </a:t>
            </a: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increases credits awarded to community in NFIP CRS</a:t>
            </a:r>
            <a:endParaRPr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4"/>
          <p:cNvSpPr txBox="1"/>
          <p:nvPr/>
        </p:nvSpPr>
        <p:spPr>
          <a:xfrm>
            <a:off x="8752723" y="3942062"/>
            <a:ext cx="3439277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2 (30%)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Existing flooding conditions (severity and frequency)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readiness to proceed (status of design &amp; permitting)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 environmental options and exceeding minimum requirements, and </a:t>
            </a: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cost effectiveness</a:t>
            </a:r>
            <a:endParaRPr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4"/>
          <p:cNvSpPr txBox="1"/>
          <p:nvPr/>
        </p:nvSpPr>
        <p:spPr>
          <a:xfrm>
            <a:off x="281539" y="1822891"/>
            <a:ext cx="2964245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3 (20%)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Availability of matching funds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 previous state commitment, and exceeding minimum construction requirements</a:t>
            </a:r>
            <a:endParaRPr/>
          </a:p>
        </p:txBody>
      </p:sp>
      <p:sp>
        <p:nvSpPr>
          <p:cNvPr id="263" name="Google Shape;263;p14"/>
          <p:cNvSpPr txBox="1"/>
          <p:nvPr/>
        </p:nvSpPr>
        <p:spPr>
          <a:xfrm>
            <a:off x="8752723" y="1549000"/>
            <a:ext cx="3174337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TIER 4 (10%)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Innovative technologies to reduce costs and provide regional collaboration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 and assistance for financially disadvantaged communities</a:t>
            </a:r>
            <a:endParaRPr/>
          </a:p>
        </p:txBody>
      </p:sp>
      <p:sp>
        <p:nvSpPr>
          <p:cNvPr id="264" name="Google Shape;264;p14"/>
          <p:cNvSpPr txBox="1"/>
          <p:nvPr/>
        </p:nvSpPr>
        <p:spPr>
          <a:xfrm>
            <a:off x="1547611" y="238282"/>
            <a:ext cx="10610388" cy="857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4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IMPLEMENTATION PROJECT SCORING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KEY TAKEAWAYS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/>
          <p:nvPr/>
        </p:nvSpPr>
        <p:spPr>
          <a:xfrm>
            <a:off x="1547611" y="315636"/>
            <a:ext cx="9853335" cy="922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7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IMPLEMENTATION GRANTS</a:t>
            </a:r>
            <a:endParaRPr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PROJECT TYPES</a:t>
            </a:r>
            <a:endParaRPr/>
          </a:p>
        </p:txBody>
      </p:sp>
      <p:pic>
        <p:nvPicPr>
          <p:cNvPr id="271" name="Google Shape;2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6209" y="1340502"/>
            <a:ext cx="2899573" cy="16620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ncrete drain pipe with a metal gate&#10;&#10;Description automatically generated with medium confidence" id="272" name="Google Shape;272;p15"/>
          <p:cNvPicPr preferRelativeResize="0"/>
          <p:nvPr/>
        </p:nvPicPr>
        <p:blipFill rotWithShape="1">
          <a:blip r:embed="rId4">
            <a:alphaModFix/>
          </a:blip>
          <a:srcRect b="0" l="0" r="3943" t="0"/>
          <a:stretch/>
        </p:blipFill>
        <p:spPr>
          <a:xfrm>
            <a:off x="9226209" y="3040517"/>
            <a:ext cx="2899573" cy="1699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oad with a hole in it&#10;&#10;Description automatically generated" id="273" name="Google Shape;273;p15"/>
          <p:cNvPicPr preferRelativeResize="0"/>
          <p:nvPr/>
        </p:nvPicPr>
        <p:blipFill rotWithShape="1">
          <a:blip r:embed="rId5">
            <a:alphaModFix/>
          </a:blip>
          <a:srcRect b="0" l="0" r="14925" t="0"/>
          <a:stretch/>
        </p:blipFill>
        <p:spPr>
          <a:xfrm>
            <a:off x="9226209" y="4778032"/>
            <a:ext cx="2899572" cy="19009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4" name="Google Shape;274;p15"/>
          <p:cNvGraphicFramePr/>
          <p:nvPr/>
        </p:nvGraphicFramePr>
        <p:xfrm>
          <a:off x="79688" y="1595717"/>
          <a:ext cx="9146521" cy="4782987"/>
        </p:xfrm>
        <a:graphic>
          <a:graphicData uri="http://schemas.openxmlformats.org/drawingml/2006/chart">
            <c:chart r:id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"/>
          <p:cNvSpPr txBox="1"/>
          <p:nvPr/>
        </p:nvSpPr>
        <p:spPr>
          <a:xfrm>
            <a:off x="4782765" y="3871609"/>
            <a:ext cx="6450541" cy="5208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270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6"/>
          <p:cNvSpPr txBox="1"/>
          <p:nvPr/>
        </p:nvSpPr>
        <p:spPr>
          <a:xfrm>
            <a:off x="1510405" y="250474"/>
            <a:ext cx="10681595" cy="922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7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METRICS</a:t>
            </a:r>
            <a:endParaRPr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EVALUATING SUCCESS</a:t>
            </a:r>
            <a:endParaRPr/>
          </a:p>
        </p:txBody>
      </p:sp>
      <p:sp>
        <p:nvSpPr>
          <p:cNvPr id="282" name="Google Shape;282;p16"/>
          <p:cNvSpPr txBox="1"/>
          <p:nvPr/>
        </p:nvSpPr>
        <p:spPr>
          <a:xfrm>
            <a:off x="160421" y="1759630"/>
            <a:ext cx="3004019" cy="3123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Metrics assigned based on project type</a:t>
            </a:r>
            <a:endParaRPr/>
          </a:p>
          <a:p>
            <a:pPr indent="-228600" lvl="0" marL="228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Tracked with grant deliverables and during site visits by DEP regional field agents</a:t>
            </a:r>
            <a:endParaRPr/>
          </a:p>
        </p:txBody>
      </p:sp>
      <p:pic>
        <p:nvPicPr>
          <p:cNvPr id="283" name="Google Shape;2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7146" y="1509156"/>
            <a:ext cx="8164474" cy="5098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4782765" y="3871609"/>
            <a:ext cx="6450541" cy="5208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270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 txBox="1"/>
          <p:nvPr/>
        </p:nvSpPr>
        <p:spPr>
          <a:xfrm>
            <a:off x="1510405" y="250474"/>
            <a:ext cx="10681595" cy="922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7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IMPLEMENTATION GRANTS</a:t>
            </a:r>
            <a:endParaRPr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CONSTRUCTION START TIMELINE</a:t>
            </a:r>
            <a:endParaRPr/>
          </a:p>
        </p:txBody>
      </p:sp>
      <p:graphicFrame>
        <p:nvGraphicFramePr>
          <p:cNvPr id="291" name="Google Shape;291;p17"/>
          <p:cNvGraphicFramePr/>
          <p:nvPr/>
        </p:nvGraphicFramePr>
        <p:xfrm>
          <a:off x="3479800" y="1579417"/>
          <a:ext cx="8335398" cy="49242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92" name="Google Shape;292;p17"/>
          <p:cNvSpPr txBox="1"/>
          <p:nvPr/>
        </p:nvSpPr>
        <p:spPr>
          <a:xfrm>
            <a:off x="274721" y="1683326"/>
            <a:ext cx="3004019" cy="3493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or actual construction start year for each implementation grant</a:t>
            </a:r>
            <a:endParaRPr/>
          </a:p>
          <a:p>
            <a:pPr indent="-228600" lvl="0" marL="228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74 projects estimated to start construction in Oct. – Dec. 2025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 txBox="1"/>
          <p:nvPr/>
        </p:nvSpPr>
        <p:spPr>
          <a:xfrm>
            <a:off x="4782765" y="3871609"/>
            <a:ext cx="6450541" cy="5208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270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8"/>
          <p:cNvSpPr txBox="1"/>
          <p:nvPr/>
        </p:nvSpPr>
        <p:spPr>
          <a:xfrm>
            <a:off x="1510405" y="85775"/>
            <a:ext cx="1068159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RESILIENT FLORIDA PROGRAM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LESSONS LEARNED</a:t>
            </a:r>
            <a:endParaRPr/>
          </a:p>
        </p:txBody>
      </p:sp>
      <p:sp>
        <p:nvSpPr>
          <p:cNvPr id="300" name="Google Shape;300;p18"/>
          <p:cNvSpPr txBox="1"/>
          <p:nvPr/>
        </p:nvSpPr>
        <p:spPr>
          <a:xfrm>
            <a:off x="3529781" y="1370914"/>
            <a:ext cx="8357419" cy="5302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Planning effort challenges: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Statute requirement changes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Extended timelines for completion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Inconsistent approaches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Cost overruns</a:t>
            </a:r>
            <a:endParaRPr/>
          </a:p>
          <a:p>
            <a:pPr indent="0" lvl="1" marL="5715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Implementation project challenges: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Timing of grant and match fund awards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Match fund eligibility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Design and permitting delays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Implementation of complex projects in existing environment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Scope of work adjustments</a:t>
            </a:r>
            <a:endParaRPr/>
          </a:p>
          <a:p>
            <a:pPr indent="-3429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During design and/or unexpected changes required during construction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Cost of materials and cost overruns</a:t>
            </a:r>
            <a:endParaRPr/>
          </a:p>
        </p:txBody>
      </p:sp>
      <p:pic>
        <p:nvPicPr>
          <p:cNvPr descr="A construction site with a hole in the ground&#10;&#10;Description automatically generated" id="301" name="Google Shape;3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69" y="1830369"/>
            <a:ext cx="3166280" cy="18210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oad with grass and trees&#10;&#10;Description automatically generated" id="302" name="Google Shape;302;p18"/>
          <p:cNvPicPr preferRelativeResize="0"/>
          <p:nvPr/>
        </p:nvPicPr>
        <p:blipFill rotWithShape="1">
          <a:blip r:embed="rId4">
            <a:alphaModFix/>
          </a:blip>
          <a:srcRect b="0" l="20138" r="0" t="0"/>
          <a:stretch/>
        </p:blipFill>
        <p:spPr>
          <a:xfrm>
            <a:off x="178088" y="3992117"/>
            <a:ext cx="3166280" cy="2227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/>
        </p:nvSpPr>
        <p:spPr>
          <a:xfrm>
            <a:off x="1502344" y="455648"/>
            <a:ext cx="10349789" cy="444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17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RF PROGRAM AWARDS</a:t>
            </a:r>
            <a:endParaRPr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>
            <a:off x="172378" y="1568184"/>
            <a:ext cx="410465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FC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6525292" y="4571491"/>
            <a:ext cx="503984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Public GIS Dashboard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2E527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All grants in system for the program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View, sort, filter and export general project information</a:t>
            </a:r>
            <a:endParaRPr/>
          </a:p>
        </p:txBody>
      </p:sp>
      <p:sp>
        <p:nvSpPr>
          <p:cNvPr id="311" name="Google Shape;311;p19"/>
          <p:cNvSpPr txBox="1"/>
          <p:nvPr/>
        </p:nvSpPr>
        <p:spPr>
          <a:xfrm>
            <a:off x="665865" y="4572266"/>
            <a:ext cx="543516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Access the Dashboard by scanning the QR Code.</a:t>
            </a:r>
            <a:endParaRPr/>
          </a:p>
        </p:txBody>
      </p:sp>
      <p:pic>
        <p:nvPicPr>
          <p:cNvPr id="312" name="Google Shape;3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3247" y="1623561"/>
            <a:ext cx="4948687" cy="265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28786"/>
            <a:ext cx="6665744" cy="778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/>
          <p:cNvSpPr txBox="1"/>
          <p:nvPr/>
        </p:nvSpPr>
        <p:spPr>
          <a:xfrm>
            <a:off x="1572772" y="113196"/>
            <a:ext cx="9853335" cy="941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RESILIENT FLORIDA</a:t>
            </a:r>
            <a:endParaRPr/>
          </a:p>
          <a:p>
            <a:pPr indent="0" lvl="0" marL="0" marR="0" rt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cap="none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LEGISLATIVE CHANGES OVER TIME</a:t>
            </a:r>
            <a:endParaRPr/>
          </a:p>
        </p:txBody>
      </p:sp>
      <p:grpSp>
        <p:nvGrpSpPr>
          <p:cNvPr id="122" name="Google Shape;122;p2"/>
          <p:cNvGrpSpPr/>
          <p:nvPr/>
        </p:nvGrpSpPr>
        <p:grpSpPr>
          <a:xfrm>
            <a:off x="216530" y="4686417"/>
            <a:ext cx="11758939" cy="1704106"/>
            <a:chOff x="57017" y="4947453"/>
            <a:chExt cx="11802650" cy="1814062"/>
          </a:xfrm>
        </p:grpSpPr>
        <p:pic>
          <p:nvPicPr>
            <p:cNvPr descr="A picture containing sky, grass, outdoor, nature&#10;&#10;Description generated with very high confidence" id="123" name="Google Shape;123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56768" y="4947454"/>
              <a:ext cx="2404487" cy="180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ody of water&#10;&#10;Description generated with very high confidence" id="124" name="Google Shape;124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49565" y="4947454"/>
              <a:ext cx="2705048" cy="180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arge body of water&#10;&#10;Description generated with very high confidence" id="125" name="Google Shape;125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55180" y="4947453"/>
              <a:ext cx="2404487" cy="180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outdoor, sky, nature, water&#10;&#10;Description generated with very high confidence" id="126" name="Google Shape;126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7017" y="4949307"/>
              <a:ext cx="2722567" cy="1812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small clock tower in the middle of a body of water&#10;&#10;Description generated with high confidence" id="127" name="Google Shape;127;p2"/>
            <p:cNvPicPr preferRelativeResize="0"/>
            <p:nvPr/>
          </p:nvPicPr>
          <p:blipFill rotWithShape="1">
            <a:blip r:embed="rId7">
              <a:alphaModFix/>
            </a:blip>
            <a:srcRect b="2907" l="0" r="0" t="1"/>
            <a:stretch/>
          </p:blipFill>
          <p:spPr>
            <a:xfrm>
              <a:off x="5632576" y="4947454"/>
              <a:ext cx="1238250" cy="18033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2"/>
          <p:cNvSpPr txBox="1"/>
          <p:nvPr/>
        </p:nvSpPr>
        <p:spPr>
          <a:xfrm>
            <a:off x="216531" y="1464848"/>
            <a:ext cx="11758938" cy="3016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2021: "Always Ready Bill" Establishing the program, section 380.093, Florida Statutes (F.S.)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Changed the total proposed funding for the Statewide Resilience Plan to a minimum of $100M each year of the plan from a maximum of $100M</a:t>
            </a:r>
            <a:endParaRPr sz="2000">
              <a:solidFill>
                <a:srgbClr val="2E527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Added eligible entities to increase access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Further clarified definitions and program requirements</a:t>
            </a:r>
            <a:endParaRPr sz="2000">
              <a:solidFill>
                <a:srgbClr val="2E527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Added eligible project types</a:t>
            </a:r>
            <a:endParaRPr sz="2000">
              <a:solidFill>
                <a:srgbClr val="2E527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E5270"/>
                </a:solidFill>
                <a:latin typeface="Arial"/>
                <a:ea typeface="Arial"/>
                <a:cs typeface="Arial"/>
                <a:sym typeface="Arial"/>
              </a:rPr>
              <a:t>Added more match waivers for disadvantaged communities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"/>
          <p:cNvSpPr txBox="1"/>
          <p:nvPr/>
        </p:nvSpPr>
        <p:spPr>
          <a:xfrm>
            <a:off x="1755569" y="115709"/>
            <a:ext cx="9013371" cy="1118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23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FLORIDA DEPARTMENT OF ENVIRONMENTAL PROTECTION </a:t>
            </a:r>
            <a:endParaRPr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ody of water surrounded by trees&#10;&#10;Description automatically generated with medium confidence" id="320" name="Google Shape;3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0"/>
          <p:cNvSpPr/>
          <p:nvPr/>
        </p:nvSpPr>
        <p:spPr>
          <a:xfrm>
            <a:off x="1141787" y="1043026"/>
            <a:ext cx="9891610" cy="5008096"/>
          </a:xfrm>
          <a:prstGeom prst="rect">
            <a:avLst/>
          </a:prstGeom>
          <a:solidFill>
            <a:srgbClr val="172938">
              <a:alpha val="7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0"/>
          <p:cNvSpPr txBox="1"/>
          <p:nvPr/>
        </p:nvSpPr>
        <p:spPr>
          <a:xfrm>
            <a:off x="4415286" y="1593918"/>
            <a:ext cx="5743773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pic>
        <p:nvPicPr>
          <p:cNvPr descr="Florida Department of Environmental Protection Logo" id="323" name="Google Shape;32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1214" y="1868085"/>
            <a:ext cx="3097040" cy="318864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0"/>
          <p:cNvSpPr txBox="1"/>
          <p:nvPr/>
        </p:nvSpPr>
        <p:spPr>
          <a:xfrm>
            <a:off x="3691287" y="2558747"/>
            <a:ext cx="719377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Resilient Florida Program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Office of Resilience and Coastal Protection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Florida Department of Environmental Protection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Contact Information: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Resilience@FloridaDEP.gov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Eddy.Bouza@FloridaDEP.gov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Devin.Resko@FloridaDEP.gov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Hanna.Tillotson@FloridaDEP.gov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Google Shape;133;p3"/>
          <p:cNvGraphicFramePr/>
          <p:nvPr/>
        </p:nvGraphicFramePr>
        <p:xfrm>
          <a:off x="260350" y="38644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{41EB6B1A-0FF1-4852-A8EE-9B56682A5E1B}</a:tableStyleId>
              </a:tblPr>
              <a:tblGrid>
                <a:gridCol w="1325200"/>
                <a:gridCol w="1635775"/>
                <a:gridCol w="1674525"/>
                <a:gridCol w="2006600"/>
                <a:gridCol w="1803400"/>
                <a:gridCol w="1569325"/>
                <a:gridCol w="1656475"/>
              </a:tblGrid>
              <a:tr h="731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Fiscal Year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Anticipated Funds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Anticipated Grants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Anticipated Grant Life (Years)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Appropriated Funds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Awarded Grants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Actual Grant Life (Years)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FY21/22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$22 million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100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2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$522 million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245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3.5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5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FY22/23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$122 million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117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3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$492 million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261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4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</a:tr>
              <a:tr h="35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FY23/24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$122 million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118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3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$322 million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151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4.5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</a:tr>
              <a:tr h="35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FY24/25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$122 million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95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3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$247 million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129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4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</a:tr>
              <a:tr h="35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FY25/26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$172 million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 + ? PLN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$172 million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 + ? PLN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0" marB="0" marR="0" marL="0" anchor="ctr"/>
                </a:tc>
              </a:tr>
              <a:tr h="365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Total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$560 million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459+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 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$1.75 billion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818+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</a:rPr>
                        <a:t> 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/>
                </a:tc>
              </a:tr>
            </a:tbl>
          </a:graphicData>
        </a:graphic>
      </p:graphicFrame>
      <p:sp>
        <p:nvSpPr>
          <p:cNvPr id="134" name="Google Shape;134;p3"/>
          <p:cNvSpPr txBox="1"/>
          <p:nvPr/>
        </p:nvSpPr>
        <p:spPr>
          <a:xfrm>
            <a:off x="1572772" y="113196"/>
            <a:ext cx="9853335" cy="941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RESILIENT FLORIDA</a:t>
            </a:r>
            <a:endParaRPr/>
          </a:p>
          <a:p>
            <a:pPr indent="0" lvl="0" marL="0" marR="0" rt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cap="none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PROGRAM GROWTH</a:t>
            </a:r>
            <a:endParaRPr/>
          </a:p>
        </p:txBody>
      </p:sp>
      <p:sp>
        <p:nvSpPr>
          <p:cNvPr id="135" name="Google Shape;135;p3"/>
          <p:cNvSpPr txBox="1"/>
          <p:nvPr/>
        </p:nvSpPr>
        <p:spPr>
          <a:xfrm>
            <a:off x="247650" y="1257300"/>
            <a:ext cx="11671300" cy="2625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Program staffing growth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2021: 25 positions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2022: 50 positions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Funding appropriations and grant awards exceeded expectations and statute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State and federal appropriations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FY25-26 State Plan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143 eligible projects for total project cost of $2.3B</a:t>
            </a:r>
            <a:endParaRPr/>
          </a:p>
          <a:p>
            <a: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2B7E9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Awarded 22 projects for $150M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/>
          <p:nvPr/>
        </p:nvSpPr>
        <p:spPr>
          <a:xfrm>
            <a:off x="1572772" y="113196"/>
            <a:ext cx="9853335" cy="941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RESILIENT FLORIDA</a:t>
            </a:r>
            <a:endParaRPr/>
          </a:p>
          <a:p>
            <a:pPr indent="0" lvl="0" marL="0" marR="0" rt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cap="none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PROGRAM GROWTH</a:t>
            </a:r>
            <a:endParaRPr/>
          </a:p>
        </p:txBody>
      </p:sp>
      <p:pic>
        <p:nvPicPr>
          <p:cNvPr descr="Map&#10;&#10;Description automatically generated" id="141" name="Google Shape;141;p4"/>
          <p:cNvPicPr preferRelativeResize="0"/>
          <p:nvPr/>
        </p:nvPicPr>
        <p:blipFill rotWithShape="1">
          <a:blip r:embed="rId3">
            <a:alphaModFix/>
          </a:blip>
          <a:srcRect b="0" l="588" r="1262" t="2023"/>
          <a:stretch/>
        </p:blipFill>
        <p:spPr>
          <a:xfrm>
            <a:off x="2242104" y="1325858"/>
            <a:ext cx="7707792" cy="542877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3525982" y="1887198"/>
            <a:ext cx="4572000" cy="4572000"/>
          </a:xfrm>
          <a:prstGeom prst="flowChartConnector">
            <a:avLst/>
          </a:prstGeom>
          <a:noFill/>
          <a:ln cap="flat" cmpd="sng" w="76200">
            <a:solidFill>
              <a:srgbClr val="C7E9F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1643027" y="398802"/>
            <a:ext cx="9853335" cy="587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 ELEMENTS</a:t>
            </a:r>
            <a:endParaRPr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6096000" y="4689064"/>
            <a:ext cx="2286000" cy="1371600"/>
          </a:xfrm>
          <a:prstGeom prst="roundRect">
            <a:avLst>
              <a:gd fmla="val 16667" name="adj"/>
            </a:avLst>
          </a:prstGeom>
          <a:solidFill>
            <a:srgbClr val="2E5270"/>
          </a:solidFill>
          <a:ln cap="flat" cmpd="sng" w="12700">
            <a:solidFill>
              <a:srgbClr val="2E52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Florida Flood Hub  for Applied Science</a:t>
            </a:r>
            <a:endParaRPr/>
          </a:p>
        </p:txBody>
      </p:sp>
      <p:sp>
        <p:nvSpPr>
          <p:cNvPr id="150" name="Google Shape;150;p5"/>
          <p:cNvSpPr/>
          <p:nvPr/>
        </p:nvSpPr>
        <p:spPr>
          <a:xfrm>
            <a:off x="3241964" y="4689064"/>
            <a:ext cx="2286000" cy="1371600"/>
          </a:xfrm>
          <a:prstGeom prst="roundRect">
            <a:avLst>
              <a:gd fmla="val 16667" name="adj"/>
            </a:avLst>
          </a:prstGeom>
          <a:solidFill>
            <a:srgbClr val="4F90C9"/>
          </a:solidFill>
          <a:ln cap="flat" cmpd="sng" w="12700">
            <a:solidFill>
              <a:srgbClr val="4F90C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Comprehensive Statewide Data Set and Assessment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6742545" y="2918930"/>
            <a:ext cx="2286000" cy="1371600"/>
          </a:xfrm>
          <a:prstGeom prst="roundRect">
            <a:avLst>
              <a:gd fmla="val 16667" name="adj"/>
            </a:avLst>
          </a:prstGeom>
          <a:solidFill>
            <a:srgbClr val="396891"/>
          </a:solidFill>
          <a:ln cap="flat" cmpd="sng" w="12700">
            <a:solidFill>
              <a:srgbClr val="3968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Resilience Entities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4668982" y="1446300"/>
            <a:ext cx="2286000" cy="1371600"/>
          </a:xfrm>
          <a:prstGeom prst="roundRect">
            <a:avLst>
              <a:gd fmla="val 16667" name="adj"/>
            </a:avLst>
          </a:prstGeom>
          <a:solidFill>
            <a:srgbClr val="2E5270"/>
          </a:solidFill>
          <a:ln cap="flat" cmpd="sng" w="12700">
            <a:solidFill>
              <a:srgbClr val="2E52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RF Grant Program (Planning Grants)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2427514" y="2918930"/>
            <a:ext cx="2453905" cy="1371600"/>
          </a:xfrm>
          <a:prstGeom prst="roundRect">
            <a:avLst>
              <a:gd fmla="val 16667" name="adj"/>
            </a:avLst>
          </a:prstGeom>
          <a:solidFill>
            <a:srgbClr val="87A4BD"/>
          </a:solidFill>
          <a:ln cap="flat" cmpd="sng" w="12700">
            <a:solidFill>
              <a:srgbClr val="87A4B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Statewide Flooding and Sea Level Rise Resilience Plan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/>
          <p:nvPr/>
        </p:nvSpPr>
        <p:spPr>
          <a:xfrm>
            <a:off x="6613858" y="1747783"/>
            <a:ext cx="5269575" cy="3739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Initially compiled 155 datasets, later refined to 63 datasets from local, state and federal sources</a:t>
            </a:r>
            <a:endParaRPr/>
          </a:p>
          <a:p>
            <a:pPr indent="-342900" lvl="0" marL="342900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3.3 million points, polygons and lines representing critical assets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Coordinate with FFH for review and hosting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used to develop statewide VA</a:t>
            </a:r>
            <a:endParaRPr/>
          </a:p>
        </p:txBody>
      </p:sp>
      <p:pic>
        <p:nvPicPr>
          <p:cNvPr id="160" name="Google Shape;160;p6"/>
          <p:cNvPicPr preferRelativeResize="0"/>
          <p:nvPr/>
        </p:nvPicPr>
        <p:blipFill rotWithShape="1">
          <a:blip r:embed="rId3">
            <a:alphaModFix/>
          </a:blip>
          <a:srcRect b="1606" l="0" r="8571" t="0"/>
          <a:stretch/>
        </p:blipFill>
        <p:spPr>
          <a:xfrm>
            <a:off x="186892" y="1297858"/>
            <a:ext cx="5834717" cy="55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979" y="3125056"/>
            <a:ext cx="2470761" cy="318876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162" name="Google Shape;162;p6"/>
          <p:cNvSpPr txBox="1"/>
          <p:nvPr/>
        </p:nvSpPr>
        <p:spPr>
          <a:xfrm>
            <a:off x="1581484" y="315038"/>
            <a:ext cx="9377461" cy="6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COMPREHENSIVE STATEWIDE DATA SET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/>
          <p:nvPr/>
        </p:nvSpPr>
        <p:spPr>
          <a:xfrm>
            <a:off x="6613858" y="1747783"/>
            <a:ext cx="5269575" cy="4339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Florida Statewide VA was completed in July 2024</a:t>
            </a:r>
            <a:endParaRPr/>
          </a:p>
          <a:p>
            <a:pPr indent="-342900" lvl="0" marL="342900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Utilized Comprehensive Statewide Data Set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Exposure and Sensitivity Analysis for 67 counties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Will be updated every five years</a:t>
            </a:r>
            <a:endParaRPr/>
          </a:p>
          <a:p>
            <a:pPr indent="-342900" lvl="0" marL="342900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User-friendly webtool launched Feb. 2025</a:t>
            </a:r>
            <a:endParaRPr/>
          </a:p>
        </p:txBody>
      </p:sp>
      <p:sp>
        <p:nvSpPr>
          <p:cNvPr id="169" name="Google Shape;169;p7"/>
          <p:cNvSpPr txBox="1"/>
          <p:nvPr/>
        </p:nvSpPr>
        <p:spPr>
          <a:xfrm>
            <a:off x="1581484" y="92580"/>
            <a:ext cx="1145166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FLORIDA STATEWIDE VULNERABILITY ASSESSMENT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567" y="1543623"/>
            <a:ext cx="5900907" cy="451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015" y="3336420"/>
            <a:ext cx="2627680" cy="342900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1547611" y="238282"/>
            <a:ext cx="10570498" cy="857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4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STATEWIDE RESILIENCE PLAN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IMPLEMENTATION PROJECTS</a:t>
            </a:r>
            <a:endParaRPr/>
          </a:p>
        </p:txBody>
      </p:sp>
      <p:sp>
        <p:nvSpPr>
          <p:cNvPr id="178" name="Google Shape;178;p8"/>
          <p:cNvSpPr/>
          <p:nvPr/>
        </p:nvSpPr>
        <p:spPr>
          <a:xfrm>
            <a:off x="6204155" y="1439524"/>
            <a:ext cx="5608899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7345" marR="0" rtl="0" algn="l"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Prioritized based on criteria in statute and implemented via rule 62S-8, Florida Administrative Code (F.A.C.)</a:t>
            </a:r>
            <a:endParaRPr i="1"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7345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Three-year rolling plan of projects:</a:t>
            </a:r>
            <a:endParaRPr/>
          </a:p>
          <a:p>
            <a:pPr indent="-342900" lvl="1" marL="804545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Fully-fund projects to completion</a:t>
            </a:r>
            <a:endParaRPr/>
          </a:p>
          <a:p>
            <a:pPr indent="-342900" lvl="0" marL="347345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50% match funding required unless community is a community eligible for reduced cost share</a:t>
            </a:r>
            <a:endParaRPr/>
          </a:p>
          <a:p>
            <a:pPr indent="-342900" lvl="0" marL="347345" marR="0" rtl="0" algn="l">
              <a:spcBef>
                <a:spcPts val="18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Must include at least $100 million of projects each year</a:t>
            </a:r>
            <a:endParaRPr/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362" y="1570621"/>
            <a:ext cx="3893952" cy="5049097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9"/>
          <p:cNvPicPr preferRelativeResize="0"/>
          <p:nvPr/>
        </p:nvPicPr>
        <p:blipFill rotWithShape="1">
          <a:blip r:embed="rId3">
            <a:alphaModFix/>
          </a:blip>
          <a:srcRect b="0" l="16202" r="15591" t="0"/>
          <a:stretch/>
        </p:blipFill>
        <p:spPr>
          <a:xfrm>
            <a:off x="378946" y="1500138"/>
            <a:ext cx="5505019" cy="5142952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1547611" y="238282"/>
            <a:ext cx="10570498" cy="857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4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STATEWIDE RESILIENCE PLAN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8EAFB"/>
                </a:solidFill>
                <a:latin typeface="Arial"/>
                <a:ea typeface="Arial"/>
                <a:cs typeface="Arial"/>
                <a:sym typeface="Arial"/>
              </a:rPr>
              <a:t>ELIGIBLE ENTITES</a:t>
            </a:r>
            <a:endParaRPr/>
          </a:p>
        </p:txBody>
      </p:sp>
      <p:sp>
        <p:nvSpPr>
          <p:cNvPr id="187" name="Google Shape;187;p9"/>
          <p:cNvSpPr/>
          <p:nvPr/>
        </p:nvSpPr>
        <p:spPr>
          <a:xfrm>
            <a:off x="5998465" y="1337924"/>
            <a:ext cx="6119644" cy="5447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7345" marR="0" rtl="0" algn="l">
              <a:spcBef>
                <a:spcPts val="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Counties</a:t>
            </a:r>
            <a:endParaRPr i="1"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7345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Municipalities</a:t>
            </a:r>
            <a:endParaRPr/>
          </a:p>
          <a:p>
            <a:pPr indent="-342900" lvl="0" marL="347345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Special districts as defined in s. 189.012, F.S.</a:t>
            </a:r>
            <a:endParaRPr/>
          </a:p>
          <a:p>
            <a:pPr indent="-342900" lvl="1" marL="804545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Water Management Districts</a:t>
            </a:r>
            <a:endParaRPr/>
          </a:p>
          <a:p>
            <a:pPr indent="-342900" lvl="1" marL="804545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Drainage districts</a:t>
            </a:r>
            <a:endParaRPr/>
          </a:p>
          <a:p>
            <a:pPr indent="-342900" lvl="1" marL="804545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Erosion control districts</a:t>
            </a:r>
            <a:endParaRPr/>
          </a:p>
          <a:p>
            <a:pPr indent="-342900" lvl="1" marL="804545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Flood control districts</a:t>
            </a:r>
            <a:endParaRPr/>
          </a:p>
          <a:p>
            <a:pPr indent="-342900" lvl="1" marL="804545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Regional water supply authorities</a:t>
            </a:r>
            <a:endParaRPr/>
          </a:p>
          <a:p>
            <a:pPr indent="-342900" lvl="0" marL="347345" marR="0" rtl="0" algn="l">
              <a:spcBef>
                <a:spcPts val="1200"/>
              </a:spcBef>
              <a:spcAft>
                <a:spcPts val="0"/>
              </a:spcAft>
              <a:buClr>
                <a:srgbClr val="52B7E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Regional resilience entities acting on behalf of one or more member counties or municipalities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DEP BLU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2B5E8"/>
      </a:accent1>
      <a:accent2>
        <a:srgbClr val="C7E9FA"/>
      </a:accent2>
      <a:accent3>
        <a:srgbClr val="117AC0"/>
      </a:accent3>
      <a:accent4>
        <a:srgbClr val="0153A0"/>
      </a:accent4>
      <a:accent5>
        <a:srgbClr val="243F78"/>
      </a:accent5>
      <a:accent6>
        <a:srgbClr val="2E527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2021-11-02T20:05:09Z</dcterms:created>
  <dc:creator>Galoso, Franko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0x010100CB296997A97CB7479367A6B3F4E37E45</vt:lpwstr>
  </property>
  <property fmtid="{D5CDD505-2E9C-101B-9397-08002B2CF9AE}" pid="3" name="_dlc_DocIdItemGuid">
    <vt:lpwstr>008ccbc5-8161-4881-aefc-c439e8e342b1</vt:lpwstr>
  </property>
  <property fmtid="{D5CDD505-2E9C-101B-9397-08002B2CF9AE}" pid="4" name="MediaServiceImageTags">
    <vt:lpwstr/>
  </property>
</Properties>
</file>