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790" r:id="rId4"/>
    <p:sldId id="304" r:id="rId5"/>
    <p:sldId id="7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7156"/>
    <a:srgbClr val="E0EDC0"/>
    <a:srgbClr val="0186B1"/>
    <a:srgbClr val="009BC8"/>
    <a:srgbClr val="003366"/>
    <a:srgbClr val="1D5BC6"/>
    <a:srgbClr val="009CCA"/>
    <a:srgbClr val="FFFFCC"/>
    <a:srgbClr val="2F958B"/>
    <a:srgbClr val="009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5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A9C35B-532C-4892-BEAE-5ACBB6264C5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E4475D-C550-4250-A106-A34BE7821CE0}">
      <dgm:prSet phldrT="[Text]"/>
      <dgm:spPr>
        <a:solidFill>
          <a:srgbClr val="487156"/>
        </a:solidFill>
      </dgm:spPr>
      <dgm:t>
        <a:bodyPr/>
        <a:lstStyle/>
        <a:p>
          <a:r>
            <a:rPr lang="en-US" dirty="0">
              <a:latin typeface="Calibri"/>
              <a:cs typeface="Calibri"/>
            </a:rPr>
            <a:t>Total Cost of Ownership Approach</a:t>
          </a:r>
        </a:p>
      </dgm:t>
    </dgm:pt>
    <dgm:pt modelId="{6F4FFF88-3F67-43FF-8DA4-1BE6E4058A8C}" type="parTrans" cxnId="{F71F6494-F2F8-40F9-AD78-ED3557D4956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BB8AF8B6-F2BE-4F99-A495-D3943C0F28DA}" type="sibTrans" cxnId="{F71F6494-F2F8-40F9-AD78-ED3557D4956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55FC79C-5B11-46F9-A550-8FA996AC747D}">
      <dgm:prSet phldrT="[Text]"/>
      <dgm:spPr>
        <a:solidFill>
          <a:srgbClr val="E0EDC0">
            <a:alpha val="90000"/>
          </a:srgb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alibri"/>
              <a:cs typeface="Calibri"/>
            </a:rPr>
            <a:t>Fleet managers rank TCO as the most significant factor in acquisition decisions</a:t>
          </a:r>
        </a:p>
      </dgm:t>
    </dgm:pt>
    <dgm:pt modelId="{5BF25A69-3D67-46C2-8FA0-FB36F8CBD7B1}" type="parTrans" cxnId="{67E49177-3266-4433-8885-664422C429E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E34D42C-9307-493F-A036-95D5B6BEE129}" type="sibTrans" cxnId="{67E49177-3266-4433-8885-664422C429E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B1FB114E-C485-459E-97FE-23D2928128CF}">
      <dgm:prSet phldrT="[Text]"/>
      <dgm:spPr>
        <a:solidFill>
          <a:srgbClr val="487156"/>
        </a:solidFill>
      </dgm:spPr>
      <dgm:t>
        <a:bodyPr/>
        <a:lstStyle/>
        <a:p>
          <a:r>
            <a:rPr lang="en-US" dirty="0">
              <a:latin typeface="Calibri"/>
              <a:cs typeface="Calibri"/>
            </a:rPr>
            <a:t>Route Predictability</a:t>
          </a:r>
        </a:p>
      </dgm:t>
    </dgm:pt>
    <dgm:pt modelId="{C341E61F-611B-4709-9201-EE09C8F2CA35}" type="parTrans" cxnId="{BA8478A0-B0D5-4DDA-8DDC-CB21ED392FD8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88C2D9C-195F-4EDF-B282-F9B5D85A1CC8}" type="sibTrans" cxnId="{BA8478A0-B0D5-4DDA-8DDC-CB21ED392FD8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3F1BE5E5-D60D-451C-9A51-68155187BC13}">
      <dgm:prSet phldrT="[Text]"/>
      <dgm:spPr>
        <a:solidFill>
          <a:srgbClr val="E0EDC0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latin typeface="Calibri"/>
              <a:cs typeface="Calibri"/>
            </a:rPr>
            <a:t>Lower</a:t>
          </a:r>
          <a:r>
            <a:rPr lang="en-US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dirty="0">
              <a:solidFill>
                <a:srgbClr val="000000"/>
              </a:solidFill>
              <a:latin typeface="Calibri"/>
              <a:cs typeface="Calibri"/>
            </a:rPr>
            <a:t>infrastructure</a:t>
          </a:r>
          <a:r>
            <a:rPr lang="en-US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dirty="0">
              <a:solidFill>
                <a:srgbClr val="000000"/>
              </a:solidFill>
              <a:latin typeface="Calibri"/>
              <a:cs typeface="Calibri"/>
            </a:rPr>
            <a:t>investment;</a:t>
          </a:r>
          <a:r>
            <a:rPr lang="en-US" baseline="0" dirty="0">
              <a:solidFill>
                <a:srgbClr val="000000"/>
              </a:solidFill>
              <a:latin typeface="Calibri"/>
              <a:cs typeface="Calibri"/>
            </a:rPr>
            <a:t> known impact of transition to new technology</a:t>
          </a:r>
          <a:endParaRPr lang="en-US" dirty="0">
            <a:solidFill>
              <a:srgbClr val="000000"/>
            </a:solidFill>
            <a:latin typeface="Calibri"/>
            <a:cs typeface="Calibri"/>
          </a:endParaRPr>
        </a:p>
      </dgm:t>
    </dgm:pt>
    <dgm:pt modelId="{4C2A36A0-5F87-4AB4-9532-88054107B7DF}" type="parTrans" cxnId="{A4F0DA81-76D3-43A7-8D41-5BBC14449311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C23D9CF-BB17-448E-9839-9CD8B1F79CFD}" type="sibTrans" cxnId="{A4F0DA81-76D3-43A7-8D41-5BBC14449311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9CB0B44-7FBF-4307-9325-ADEC44249F66}">
      <dgm:prSet phldrT="[Text]"/>
      <dgm:spPr>
        <a:solidFill>
          <a:srgbClr val="487156"/>
        </a:solidFill>
      </dgm:spPr>
      <dgm:t>
        <a:bodyPr/>
        <a:lstStyle/>
        <a:p>
          <a:r>
            <a:rPr lang="en-US" dirty="0">
              <a:latin typeface="Calibri"/>
              <a:cs typeface="Calibri"/>
            </a:rPr>
            <a:t>High Utilization Rates</a:t>
          </a:r>
        </a:p>
      </dgm:t>
    </dgm:pt>
    <dgm:pt modelId="{8D877509-312B-47E5-97EC-A3FCF481E778}" type="parTrans" cxnId="{AC266169-B9EE-45E1-B1D0-67995A3A904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DD642DD-70EA-4BCB-BEE1-09C002D5CF85}" type="sibTrans" cxnId="{AC266169-B9EE-45E1-B1D0-67995A3A904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1B875A5-8809-4F7F-B265-198542B337AB}">
      <dgm:prSet phldrT="[Text]"/>
      <dgm:spPr>
        <a:solidFill>
          <a:srgbClr val="E0EDC0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latin typeface="Calibri"/>
              <a:cs typeface="Calibri"/>
            </a:rPr>
            <a:t>High VMT/vehicle increases ROI and lowers cost per mile</a:t>
          </a:r>
        </a:p>
      </dgm:t>
    </dgm:pt>
    <dgm:pt modelId="{31AAF322-2637-478A-84CC-17B04E051985}" type="parTrans" cxnId="{C95385D0-7984-451C-A835-347F23CB34A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0149000D-FC15-459A-B018-73174C8F6859}" type="sibTrans" cxnId="{C95385D0-7984-451C-A835-347F23CB34A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1B9BE51-BC36-4160-BA9F-B33EE5402F20}">
      <dgm:prSet phldrT="[Text]"/>
      <dgm:spPr>
        <a:solidFill>
          <a:srgbClr val="487156"/>
        </a:solidFill>
      </dgm:spPr>
      <dgm:t>
        <a:bodyPr/>
        <a:lstStyle/>
        <a:p>
          <a:r>
            <a:rPr lang="en-US" dirty="0">
              <a:latin typeface="Calibri"/>
              <a:cs typeface="Calibri"/>
            </a:rPr>
            <a:t>Use of Central Parking Facilities</a:t>
          </a:r>
        </a:p>
      </dgm:t>
    </dgm:pt>
    <dgm:pt modelId="{E2E1BB07-DEEC-4391-A37B-BCA604C08A13}" type="sibTrans" cxnId="{C2BE6A39-B69D-4EFD-A5B0-F344EDF3604D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FCFA6F4-9200-47E9-B7D9-2BF2DC3C4215}" type="parTrans" cxnId="{C2BE6A39-B69D-4EFD-A5B0-F344EDF3604D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0A67FFB3-92E2-4982-B095-772BB7B2102A}">
      <dgm:prSet phldrT="[Text]"/>
      <dgm:spPr>
        <a:solidFill>
          <a:srgbClr val="E0EDC0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latin typeface="Calibri"/>
              <a:cs typeface="Calibri"/>
            </a:rPr>
            <a:t>Lower</a:t>
          </a:r>
          <a:r>
            <a:rPr lang="en-US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dirty="0">
              <a:solidFill>
                <a:srgbClr val="000000"/>
              </a:solidFill>
              <a:latin typeface="Calibri"/>
              <a:cs typeface="Calibri"/>
            </a:rPr>
            <a:t>infrastructure</a:t>
          </a:r>
          <a:r>
            <a:rPr lang="en-US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dirty="0">
              <a:solidFill>
                <a:srgbClr val="000000"/>
              </a:solidFill>
              <a:latin typeface="Calibri"/>
              <a:cs typeface="Calibri"/>
            </a:rPr>
            <a:t>investment;</a:t>
          </a:r>
          <a:r>
            <a:rPr lang="en-US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dirty="0">
              <a:solidFill>
                <a:srgbClr val="000000"/>
              </a:solidFill>
              <a:latin typeface="Calibri"/>
              <a:cs typeface="Calibri"/>
            </a:rPr>
            <a:t>economies of scale in installation</a:t>
          </a:r>
        </a:p>
      </dgm:t>
    </dgm:pt>
    <dgm:pt modelId="{92A4CF11-AFF9-49CF-BF5F-1DF9B247E498}" type="parTrans" cxnId="{45869EC2-07E7-4585-89D8-0A2BDAE0C35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D1C7F75-7E4A-4BED-AC49-D04BB4039FA2}" type="sibTrans" cxnId="{45869EC2-07E7-4585-89D8-0A2BDAE0C35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1556FF5-8DFF-4C14-A0E3-087533719BF0}" type="pres">
      <dgm:prSet presAssocID="{CBA9C35B-532C-4892-BEAE-5ACBB6264C5A}" presName="Name0" presStyleCnt="0">
        <dgm:presLayoutVars>
          <dgm:dir/>
          <dgm:animLvl val="lvl"/>
          <dgm:resizeHandles val="exact"/>
        </dgm:presLayoutVars>
      </dgm:prSet>
      <dgm:spPr/>
    </dgm:pt>
    <dgm:pt modelId="{3B5BE123-186C-427A-A438-09D17D06732B}" type="pres">
      <dgm:prSet presAssocID="{BAE4475D-C550-4250-A106-A34BE7821CE0}" presName="linNode" presStyleCnt="0"/>
      <dgm:spPr/>
    </dgm:pt>
    <dgm:pt modelId="{4DEEFE84-C988-4DC9-BFEA-A557D59D32F7}" type="pres">
      <dgm:prSet presAssocID="{BAE4475D-C550-4250-A106-A34BE7821CE0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77E91684-8B05-4B16-A5A7-7574FEFBAB52}" type="pres">
      <dgm:prSet presAssocID="{BAE4475D-C550-4250-A106-A34BE7821CE0}" presName="descendantText" presStyleLbl="alignAccFollowNode1" presStyleIdx="0" presStyleCnt="4">
        <dgm:presLayoutVars>
          <dgm:bulletEnabled val="1"/>
        </dgm:presLayoutVars>
      </dgm:prSet>
      <dgm:spPr/>
    </dgm:pt>
    <dgm:pt modelId="{3EA08BBA-B484-4058-9777-89C3967587D2}" type="pres">
      <dgm:prSet presAssocID="{BB8AF8B6-F2BE-4F99-A495-D3943C0F28DA}" presName="sp" presStyleCnt="0"/>
      <dgm:spPr/>
    </dgm:pt>
    <dgm:pt modelId="{79E03DE7-3396-493C-A858-1715655F7689}" type="pres">
      <dgm:prSet presAssocID="{B1FB114E-C485-459E-97FE-23D2928128CF}" presName="linNode" presStyleCnt="0"/>
      <dgm:spPr/>
    </dgm:pt>
    <dgm:pt modelId="{42A241E9-BFEC-4AA2-9448-89FB2A01C99E}" type="pres">
      <dgm:prSet presAssocID="{B1FB114E-C485-459E-97FE-23D2928128CF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F9F7BF7-EB95-4E3C-BC22-5E3EE7B90A19}" type="pres">
      <dgm:prSet presAssocID="{B1FB114E-C485-459E-97FE-23D2928128CF}" presName="descendantText" presStyleLbl="alignAccFollowNode1" presStyleIdx="1" presStyleCnt="4" custLinFactNeighborY="0">
        <dgm:presLayoutVars>
          <dgm:bulletEnabled val="1"/>
        </dgm:presLayoutVars>
      </dgm:prSet>
      <dgm:spPr/>
    </dgm:pt>
    <dgm:pt modelId="{D35C0361-0C5F-4582-9BD3-306D9CD76FC8}" type="pres">
      <dgm:prSet presAssocID="{A88C2D9C-195F-4EDF-B282-F9B5D85A1CC8}" presName="sp" presStyleCnt="0"/>
      <dgm:spPr/>
    </dgm:pt>
    <dgm:pt modelId="{86A42FF9-60A3-42EB-BF4D-422AC5BE4AB5}" type="pres">
      <dgm:prSet presAssocID="{99CB0B44-7FBF-4307-9325-ADEC44249F66}" presName="linNode" presStyleCnt="0"/>
      <dgm:spPr/>
    </dgm:pt>
    <dgm:pt modelId="{894BA668-9D83-42C1-8FE6-046D61B47146}" type="pres">
      <dgm:prSet presAssocID="{99CB0B44-7FBF-4307-9325-ADEC44249F6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2C8266D-7AF3-4D88-B816-6F75626537F0}" type="pres">
      <dgm:prSet presAssocID="{99CB0B44-7FBF-4307-9325-ADEC44249F66}" presName="descendantText" presStyleLbl="alignAccFollowNode1" presStyleIdx="2" presStyleCnt="4">
        <dgm:presLayoutVars>
          <dgm:bulletEnabled val="1"/>
        </dgm:presLayoutVars>
      </dgm:prSet>
      <dgm:spPr/>
    </dgm:pt>
    <dgm:pt modelId="{ED1BAFBE-2839-4F51-8F54-01F73FCC5161}" type="pres">
      <dgm:prSet presAssocID="{4DD642DD-70EA-4BCB-BEE1-09C002D5CF85}" presName="sp" presStyleCnt="0"/>
      <dgm:spPr/>
    </dgm:pt>
    <dgm:pt modelId="{07DC0B2F-748A-4006-A37C-27D8DEBF2702}" type="pres">
      <dgm:prSet presAssocID="{91B9BE51-BC36-4160-BA9F-B33EE5402F20}" presName="linNode" presStyleCnt="0"/>
      <dgm:spPr/>
    </dgm:pt>
    <dgm:pt modelId="{58F1FF04-F8A1-4FBE-9E27-B4EEA53462C2}" type="pres">
      <dgm:prSet presAssocID="{91B9BE51-BC36-4160-BA9F-B33EE5402F20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5A3127B3-0855-422A-B262-29429351DFFB}" type="pres">
      <dgm:prSet presAssocID="{91B9BE51-BC36-4160-BA9F-B33EE5402F20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E32DE02-B52C-A642-B6F8-3C6167813192}" type="presOf" srcId="{CBA9C35B-532C-4892-BEAE-5ACBB6264C5A}" destId="{F1556FF5-8DFF-4C14-A0E3-087533719BF0}" srcOrd="0" destOrd="0" presId="urn:microsoft.com/office/officeart/2005/8/layout/vList5"/>
    <dgm:cxn modelId="{05136A1D-380E-E44C-AF60-D9A6B207CD1F}" type="presOf" srcId="{BAE4475D-C550-4250-A106-A34BE7821CE0}" destId="{4DEEFE84-C988-4DC9-BFEA-A557D59D32F7}" srcOrd="0" destOrd="0" presId="urn:microsoft.com/office/officeart/2005/8/layout/vList5"/>
    <dgm:cxn modelId="{F3E1CB1E-A2B4-3549-9BE5-42807FDC2350}" type="presOf" srcId="{F1B875A5-8809-4F7F-B265-198542B337AB}" destId="{E2C8266D-7AF3-4D88-B816-6F75626537F0}" srcOrd="0" destOrd="0" presId="urn:microsoft.com/office/officeart/2005/8/layout/vList5"/>
    <dgm:cxn modelId="{0670112D-68F0-1C4B-8D81-9D2B29CFBF28}" type="presOf" srcId="{0A67FFB3-92E2-4982-B095-772BB7B2102A}" destId="{5A3127B3-0855-422A-B262-29429351DFFB}" srcOrd="0" destOrd="0" presId="urn:microsoft.com/office/officeart/2005/8/layout/vList5"/>
    <dgm:cxn modelId="{89A42737-8359-8948-8119-0B75FEFA48E8}" type="presOf" srcId="{91B9BE51-BC36-4160-BA9F-B33EE5402F20}" destId="{58F1FF04-F8A1-4FBE-9E27-B4EEA53462C2}" srcOrd="0" destOrd="0" presId="urn:microsoft.com/office/officeart/2005/8/layout/vList5"/>
    <dgm:cxn modelId="{C2BE6A39-B69D-4EFD-A5B0-F344EDF3604D}" srcId="{CBA9C35B-532C-4892-BEAE-5ACBB6264C5A}" destId="{91B9BE51-BC36-4160-BA9F-B33EE5402F20}" srcOrd="3" destOrd="0" parTransId="{8FCFA6F4-9200-47E9-B7D9-2BF2DC3C4215}" sibTransId="{E2E1BB07-DEEC-4391-A37B-BCA604C08A13}"/>
    <dgm:cxn modelId="{6681935B-0518-4E43-9CA7-B0BF43AD84FB}" type="presOf" srcId="{D55FC79C-5B11-46F9-A550-8FA996AC747D}" destId="{77E91684-8B05-4B16-A5A7-7574FEFBAB52}" srcOrd="0" destOrd="0" presId="urn:microsoft.com/office/officeart/2005/8/layout/vList5"/>
    <dgm:cxn modelId="{9352CD67-D8E4-7B49-B9A7-46874161A6C2}" type="presOf" srcId="{B1FB114E-C485-459E-97FE-23D2928128CF}" destId="{42A241E9-BFEC-4AA2-9448-89FB2A01C99E}" srcOrd="0" destOrd="0" presId="urn:microsoft.com/office/officeart/2005/8/layout/vList5"/>
    <dgm:cxn modelId="{AC266169-B9EE-45E1-B1D0-67995A3A9043}" srcId="{CBA9C35B-532C-4892-BEAE-5ACBB6264C5A}" destId="{99CB0B44-7FBF-4307-9325-ADEC44249F66}" srcOrd="2" destOrd="0" parTransId="{8D877509-312B-47E5-97EC-A3FCF481E778}" sibTransId="{4DD642DD-70EA-4BCB-BEE1-09C002D5CF85}"/>
    <dgm:cxn modelId="{67E49177-3266-4433-8885-664422C429EC}" srcId="{BAE4475D-C550-4250-A106-A34BE7821CE0}" destId="{D55FC79C-5B11-46F9-A550-8FA996AC747D}" srcOrd="0" destOrd="0" parTransId="{5BF25A69-3D67-46C2-8FA0-FB36F8CBD7B1}" sibTransId="{6E34D42C-9307-493F-A036-95D5B6BEE129}"/>
    <dgm:cxn modelId="{A4F0DA81-76D3-43A7-8D41-5BBC14449311}" srcId="{B1FB114E-C485-459E-97FE-23D2928128CF}" destId="{3F1BE5E5-D60D-451C-9A51-68155187BC13}" srcOrd="0" destOrd="0" parTransId="{4C2A36A0-5F87-4AB4-9532-88054107B7DF}" sibTransId="{6C23D9CF-BB17-448E-9839-9CD8B1F79CFD}"/>
    <dgm:cxn modelId="{0113EC85-910C-9342-BD44-BABDDECBE2FB}" type="presOf" srcId="{3F1BE5E5-D60D-451C-9A51-68155187BC13}" destId="{3F9F7BF7-EB95-4E3C-BC22-5E3EE7B90A19}" srcOrd="0" destOrd="0" presId="urn:microsoft.com/office/officeart/2005/8/layout/vList5"/>
    <dgm:cxn modelId="{F71F6494-F2F8-40F9-AD78-ED3557D4956C}" srcId="{CBA9C35B-532C-4892-BEAE-5ACBB6264C5A}" destId="{BAE4475D-C550-4250-A106-A34BE7821CE0}" srcOrd="0" destOrd="0" parTransId="{6F4FFF88-3F67-43FF-8DA4-1BE6E4058A8C}" sibTransId="{BB8AF8B6-F2BE-4F99-A495-D3943C0F28DA}"/>
    <dgm:cxn modelId="{BA8478A0-B0D5-4DDA-8DDC-CB21ED392FD8}" srcId="{CBA9C35B-532C-4892-BEAE-5ACBB6264C5A}" destId="{B1FB114E-C485-459E-97FE-23D2928128CF}" srcOrd="1" destOrd="0" parTransId="{C341E61F-611B-4709-9201-EE09C8F2CA35}" sibTransId="{A88C2D9C-195F-4EDF-B282-F9B5D85A1CC8}"/>
    <dgm:cxn modelId="{45869EC2-07E7-4585-89D8-0A2BDAE0C353}" srcId="{91B9BE51-BC36-4160-BA9F-B33EE5402F20}" destId="{0A67FFB3-92E2-4982-B095-772BB7B2102A}" srcOrd="0" destOrd="0" parTransId="{92A4CF11-AFF9-49CF-BF5F-1DF9B247E498}" sibTransId="{4D1C7F75-7E4A-4BED-AC49-D04BB4039FA2}"/>
    <dgm:cxn modelId="{40BE3FC9-ADF1-404B-935B-BA9F5ADEBF6B}" type="presOf" srcId="{99CB0B44-7FBF-4307-9325-ADEC44249F66}" destId="{894BA668-9D83-42C1-8FE6-046D61B47146}" srcOrd="0" destOrd="0" presId="urn:microsoft.com/office/officeart/2005/8/layout/vList5"/>
    <dgm:cxn modelId="{C95385D0-7984-451C-A835-347F23CB34A6}" srcId="{99CB0B44-7FBF-4307-9325-ADEC44249F66}" destId="{F1B875A5-8809-4F7F-B265-198542B337AB}" srcOrd="0" destOrd="0" parTransId="{31AAF322-2637-478A-84CC-17B04E051985}" sibTransId="{0149000D-FC15-459A-B018-73174C8F6859}"/>
    <dgm:cxn modelId="{1E31B4AB-EDF7-6D42-A34E-3B70F7F94814}" type="presParOf" srcId="{F1556FF5-8DFF-4C14-A0E3-087533719BF0}" destId="{3B5BE123-186C-427A-A438-09D17D06732B}" srcOrd="0" destOrd="0" presId="urn:microsoft.com/office/officeart/2005/8/layout/vList5"/>
    <dgm:cxn modelId="{7836059E-1BEB-EF4D-95AA-61AEB063C192}" type="presParOf" srcId="{3B5BE123-186C-427A-A438-09D17D06732B}" destId="{4DEEFE84-C988-4DC9-BFEA-A557D59D32F7}" srcOrd="0" destOrd="0" presId="urn:microsoft.com/office/officeart/2005/8/layout/vList5"/>
    <dgm:cxn modelId="{ED61EF29-F9D3-3B43-BF31-C4898ACED4E0}" type="presParOf" srcId="{3B5BE123-186C-427A-A438-09D17D06732B}" destId="{77E91684-8B05-4B16-A5A7-7574FEFBAB52}" srcOrd="1" destOrd="0" presId="urn:microsoft.com/office/officeart/2005/8/layout/vList5"/>
    <dgm:cxn modelId="{21FEE332-DB0C-8644-A7C3-69218B791DB4}" type="presParOf" srcId="{F1556FF5-8DFF-4C14-A0E3-087533719BF0}" destId="{3EA08BBA-B484-4058-9777-89C3967587D2}" srcOrd="1" destOrd="0" presId="urn:microsoft.com/office/officeart/2005/8/layout/vList5"/>
    <dgm:cxn modelId="{22415936-23C5-E149-9BCE-8A920D57F2AD}" type="presParOf" srcId="{F1556FF5-8DFF-4C14-A0E3-087533719BF0}" destId="{79E03DE7-3396-493C-A858-1715655F7689}" srcOrd="2" destOrd="0" presId="urn:microsoft.com/office/officeart/2005/8/layout/vList5"/>
    <dgm:cxn modelId="{EE46CFE0-19CC-E747-8F2B-CC3B6B3DE751}" type="presParOf" srcId="{79E03DE7-3396-493C-A858-1715655F7689}" destId="{42A241E9-BFEC-4AA2-9448-89FB2A01C99E}" srcOrd="0" destOrd="0" presId="urn:microsoft.com/office/officeart/2005/8/layout/vList5"/>
    <dgm:cxn modelId="{2975861A-517F-FC4C-BE2F-10954356F3AD}" type="presParOf" srcId="{79E03DE7-3396-493C-A858-1715655F7689}" destId="{3F9F7BF7-EB95-4E3C-BC22-5E3EE7B90A19}" srcOrd="1" destOrd="0" presId="urn:microsoft.com/office/officeart/2005/8/layout/vList5"/>
    <dgm:cxn modelId="{BC53F452-0A2E-1948-8BC3-9F18A188940C}" type="presParOf" srcId="{F1556FF5-8DFF-4C14-A0E3-087533719BF0}" destId="{D35C0361-0C5F-4582-9BD3-306D9CD76FC8}" srcOrd="3" destOrd="0" presId="urn:microsoft.com/office/officeart/2005/8/layout/vList5"/>
    <dgm:cxn modelId="{CD0764CE-3EA4-5A45-9B79-655E44431394}" type="presParOf" srcId="{F1556FF5-8DFF-4C14-A0E3-087533719BF0}" destId="{86A42FF9-60A3-42EB-BF4D-422AC5BE4AB5}" srcOrd="4" destOrd="0" presId="urn:microsoft.com/office/officeart/2005/8/layout/vList5"/>
    <dgm:cxn modelId="{C80F3BC7-8327-CF40-ADF4-C20168BC3036}" type="presParOf" srcId="{86A42FF9-60A3-42EB-BF4D-422AC5BE4AB5}" destId="{894BA668-9D83-42C1-8FE6-046D61B47146}" srcOrd="0" destOrd="0" presId="urn:microsoft.com/office/officeart/2005/8/layout/vList5"/>
    <dgm:cxn modelId="{8C053C3E-1438-BD4B-93BF-EBC70E763E00}" type="presParOf" srcId="{86A42FF9-60A3-42EB-BF4D-422AC5BE4AB5}" destId="{E2C8266D-7AF3-4D88-B816-6F75626537F0}" srcOrd="1" destOrd="0" presId="urn:microsoft.com/office/officeart/2005/8/layout/vList5"/>
    <dgm:cxn modelId="{92B18B67-9CA6-974F-BB26-B65B26107655}" type="presParOf" srcId="{F1556FF5-8DFF-4C14-A0E3-087533719BF0}" destId="{ED1BAFBE-2839-4F51-8F54-01F73FCC5161}" srcOrd="5" destOrd="0" presId="urn:microsoft.com/office/officeart/2005/8/layout/vList5"/>
    <dgm:cxn modelId="{EDF08B01-A754-1D42-A4D0-83E48605FAD1}" type="presParOf" srcId="{F1556FF5-8DFF-4C14-A0E3-087533719BF0}" destId="{07DC0B2F-748A-4006-A37C-27D8DEBF2702}" srcOrd="6" destOrd="0" presId="urn:microsoft.com/office/officeart/2005/8/layout/vList5"/>
    <dgm:cxn modelId="{34AFE719-8485-FF4D-A88A-E61487DB856D}" type="presParOf" srcId="{07DC0B2F-748A-4006-A37C-27D8DEBF2702}" destId="{58F1FF04-F8A1-4FBE-9E27-B4EEA53462C2}" srcOrd="0" destOrd="0" presId="urn:microsoft.com/office/officeart/2005/8/layout/vList5"/>
    <dgm:cxn modelId="{8B380A91-3146-5F4A-8C73-3770F66DC468}" type="presParOf" srcId="{07DC0B2F-748A-4006-A37C-27D8DEBF2702}" destId="{5A3127B3-0855-422A-B262-29429351DFF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A9C35B-532C-4892-BEAE-5ACBB6264C5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E4475D-C550-4250-A106-A34BE7821CE0}">
      <dgm:prSet phldrT="[Text]"/>
      <dgm:spPr>
        <a:solidFill>
          <a:srgbClr val="487156"/>
        </a:solidFill>
      </dgm:spPr>
      <dgm:t>
        <a:bodyPr/>
        <a:lstStyle/>
        <a:p>
          <a:r>
            <a:rPr lang="en-US" dirty="0">
              <a:latin typeface="Calibri"/>
              <a:cs typeface="Calibri"/>
            </a:rPr>
            <a:t>Maintenance Costs</a:t>
          </a:r>
        </a:p>
      </dgm:t>
    </dgm:pt>
    <dgm:pt modelId="{6F4FFF88-3F67-43FF-8DA4-1BE6E4058A8C}" type="parTrans" cxnId="{F71F6494-F2F8-40F9-AD78-ED3557D4956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BB8AF8B6-F2BE-4F99-A495-D3943C0F28DA}" type="sibTrans" cxnId="{F71F6494-F2F8-40F9-AD78-ED3557D4956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55FC79C-5B11-46F9-A550-8FA996AC747D}">
      <dgm:prSet phldrT="[Text]"/>
      <dgm:spPr>
        <a:solidFill>
          <a:srgbClr val="E0EDC0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latin typeface="Calibri"/>
              <a:cs typeface="Calibri"/>
            </a:rPr>
            <a:t>Lower maintenance costs of new technology = substantial cost savings</a:t>
          </a:r>
        </a:p>
      </dgm:t>
    </dgm:pt>
    <dgm:pt modelId="{5BF25A69-3D67-46C2-8FA0-FB36F8CBD7B1}" type="parTrans" cxnId="{67E49177-3266-4433-8885-664422C429E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E34D42C-9307-493F-A036-95D5B6BEE129}" type="sibTrans" cxnId="{67E49177-3266-4433-8885-664422C429E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B1FB114E-C485-459E-97FE-23D2928128CF}">
      <dgm:prSet phldrT="[Text]"/>
      <dgm:spPr>
        <a:solidFill>
          <a:srgbClr val="487156"/>
        </a:solidFill>
      </dgm:spPr>
      <dgm:t>
        <a:bodyPr/>
        <a:lstStyle/>
        <a:p>
          <a:r>
            <a:rPr lang="en-US" dirty="0">
              <a:latin typeface="Calibri"/>
              <a:cs typeface="Calibri"/>
            </a:rPr>
            <a:t>Lower</a:t>
          </a:r>
          <a:r>
            <a:rPr lang="en-US" baseline="0" dirty="0">
              <a:latin typeface="Calibri"/>
              <a:cs typeface="Calibri"/>
            </a:rPr>
            <a:t> Fuel Prices</a:t>
          </a:r>
          <a:endParaRPr lang="en-US" dirty="0">
            <a:latin typeface="Calibri"/>
            <a:cs typeface="Calibri"/>
          </a:endParaRPr>
        </a:p>
      </dgm:t>
    </dgm:pt>
    <dgm:pt modelId="{C341E61F-611B-4709-9201-EE09C8F2CA35}" type="parTrans" cxnId="{BA8478A0-B0D5-4DDA-8DDC-CB21ED392FD8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88C2D9C-195F-4EDF-B282-F9B5D85A1CC8}" type="sibTrans" cxnId="{BA8478A0-B0D5-4DDA-8DDC-CB21ED392FD8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3F1BE5E5-D60D-451C-9A51-68155187BC13}">
      <dgm:prSet phldrT="[Text]"/>
      <dgm:spPr>
        <a:solidFill>
          <a:srgbClr val="E0EDC0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latin typeface="Calibri"/>
              <a:cs typeface="Calibri"/>
            </a:rPr>
            <a:t>Electricity is domestic, diverse, and cleaner </a:t>
          </a:r>
        </a:p>
      </dgm:t>
    </dgm:pt>
    <dgm:pt modelId="{4C2A36A0-5F87-4AB4-9532-88054107B7DF}" type="parTrans" cxnId="{A4F0DA81-76D3-43A7-8D41-5BBC14449311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C23D9CF-BB17-448E-9839-9CD8B1F79CFD}" type="sibTrans" cxnId="{A4F0DA81-76D3-43A7-8D41-5BBC14449311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9CB0B44-7FBF-4307-9325-ADEC44249F66}">
      <dgm:prSet phldrT="[Text]"/>
      <dgm:spPr>
        <a:solidFill>
          <a:srgbClr val="487156"/>
        </a:solidFill>
      </dgm:spPr>
      <dgm:t>
        <a:bodyPr/>
        <a:lstStyle/>
        <a:p>
          <a:r>
            <a:rPr lang="en-US" dirty="0">
              <a:latin typeface="Calibri"/>
              <a:cs typeface="Calibri"/>
            </a:rPr>
            <a:t>Return</a:t>
          </a:r>
          <a:r>
            <a:rPr lang="en-US" baseline="0" dirty="0">
              <a:latin typeface="Calibri"/>
              <a:cs typeface="Calibri"/>
            </a:rPr>
            <a:t> on Investment</a:t>
          </a:r>
          <a:endParaRPr lang="en-US" dirty="0">
            <a:latin typeface="Calibri"/>
            <a:cs typeface="Calibri"/>
          </a:endParaRPr>
        </a:p>
      </dgm:t>
    </dgm:pt>
    <dgm:pt modelId="{8D877509-312B-47E5-97EC-A3FCF481E778}" type="parTrans" cxnId="{AC266169-B9EE-45E1-B1D0-67995A3A904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DD642DD-70EA-4BCB-BEE1-09C002D5CF85}" type="sibTrans" cxnId="{AC266169-B9EE-45E1-B1D0-67995A3A904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1B875A5-8809-4F7F-B265-198542B337AB}">
      <dgm:prSet phldrT="[Text]"/>
      <dgm:spPr>
        <a:solidFill>
          <a:srgbClr val="E0EDC0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latin typeface="Calibri"/>
              <a:cs typeface="Calibri"/>
            </a:rPr>
            <a:t>In the right</a:t>
          </a:r>
          <a:r>
            <a:rPr lang="en-US" baseline="0" dirty="0">
              <a:solidFill>
                <a:srgbClr val="000000"/>
              </a:solidFill>
              <a:latin typeface="Calibri"/>
              <a:cs typeface="Calibri"/>
            </a:rPr>
            <a:t> applications, EVs will generate an ROI during their useful life</a:t>
          </a:r>
          <a:endParaRPr lang="en-US" dirty="0">
            <a:solidFill>
              <a:srgbClr val="000000"/>
            </a:solidFill>
            <a:latin typeface="Calibri"/>
            <a:cs typeface="Calibri"/>
          </a:endParaRPr>
        </a:p>
      </dgm:t>
    </dgm:pt>
    <dgm:pt modelId="{31AAF322-2637-478A-84CC-17B04E051985}" type="parTrans" cxnId="{C95385D0-7984-451C-A835-347F23CB34A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0149000D-FC15-459A-B018-73174C8F6859}" type="sibTrans" cxnId="{C95385D0-7984-451C-A835-347F23CB34A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1B9BE51-BC36-4160-BA9F-B33EE5402F20}">
      <dgm:prSet phldrT="[Text]"/>
      <dgm:spPr>
        <a:solidFill>
          <a:srgbClr val="487156"/>
        </a:solidFill>
      </dgm:spPr>
      <dgm:t>
        <a:bodyPr/>
        <a:lstStyle/>
        <a:p>
          <a:r>
            <a:rPr lang="en-US" dirty="0">
              <a:latin typeface="Calibri"/>
              <a:cs typeface="Calibri"/>
            </a:rPr>
            <a:t>Sustainability Initiatives</a:t>
          </a:r>
        </a:p>
      </dgm:t>
    </dgm:pt>
    <dgm:pt modelId="{E2E1BB07-DEEC-4391-A37B-BCA604C08A13}" type="sibTrans" cxnId="{C2BE6A39-B69D-4EFD-A5B0-F344EDF3604D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FCFA6F4-9200-47E9-B7D9-2BF2DC3C4215}" type="parTrans" cxnId="{C2BE6A39-B69D-4EFD-A5B0-F344EDF3604D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0A67FFB3-92E2-4982-B095-772BB7B2102A}">
      <dgm:prSet phldrT="[Text]"/>
      <dgm:spPr>
        <a:solidFill>
          <a:srgbClr val="E0EDC0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  <a:latin typeface="Calibri"/>
              <a:cs typeface="Calibri"/>
            </a:rPr>
            <a:t>EVs contribute to sustainability initiatives around reduced GHG emissions and/or petroleum use </a:t>
          </a:r>
        </a:p>
      </dgm:t>
    </dgm:pt>
    <dgm:pt modelId="{92A4CF11-AFF9-49CF-BF5F-1DF9B247E498}" type="parTrans" cxnId="{45869EC2-07E7-4585-89D8-0A2BDAE0C35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D1C7F75-7E4A-4BED-AC49-D04BB4039FA2}" type="sibTrans" cxnId="{45869EC2-07E7-4585-89D8-0A2BDAE0C35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1556FF5-8DFF-4C14-A0E3-087533719BF0}" type="pres">
      <dgm:prSet presAssocID="{CBA9C35B-532C-4892-BEAE-5ACBB6264C5A}" presName="Name0" presStyleCnt="0">
        <dgm:presLayoutVars>
          <dgm:dir/>
          <dgm:animLvl val="lvl"/>
          <dgm:resizeHandles val="exact"/>
        </dgm:presLayoutVars>
      </dgm:prSet>
      <dgm:spPr/>
    </dgm:pt>
    <dgm:pt modelId="{3B5BE123-186C-427A-A438-09D17D06732B}" type="pres">
      <dgm:prSet presAssocID="{BAE4475D-C550-4250-A106-A34BE7821CE0}" presName="linNode" presStyleCnt="0"/>
      <dgm:spPr/>
    </dgm:pt>
    <dgm:pt modelId="{4DEEFE84-C988-4DC9-BFEA-A557D59D32F7}" type="pres">
      <dgm:prSet presAssocID="{BAE4475D-C550-4250-A106-A34BE7821CE0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77E91684-8B05-4B16-A5A7-7574FEFBAB52}" type="pres">
      <dgm:prSet presAssocID="{BAE4475D-C550-4250-A106-A34BE7821CE0}" presName="descendantText" presStyleLbl="alignAccFollowNode1" presStyleIdx="0" presStyleCnt="4">
        <dgm:presLayoutVars>
          <dgm:bulletEnabled val="1"/>
        </dgm:presLayoutVars>
      </dgm:prSet>
      <dgm:spPr/>
    </dgm:pt>
    <dgm:pt modelId="{3EA08BBA-B484-4058-9777-89C3967587D2}" type="pres">
      <dgm:prSet presAssocID="{BB8AF8B6-F2BE-4F99-A495-D3943C0F28DA}" presName="sp" presStyleCnt="0"/>
      <dgm:spPr/>
    </dgm:pt>
    <dgm:pt modelId="{79E03DE7-3396-493C-A858-1715655F7689}" type="pres">
      <dgm:prSet presAssocID="{B1FB114E-C485-459E-97FE-23D2928128CF}" presName="linNode" presStyleCnt="0"/>
      <dgm:spPr/>
    </dgm:pt>
    <dgm:pt modelId="{42A241E9-BFEC-4AA2-9448-89FB2A01C99E}" type="pres">
      <dgm:prSet presAssocID="{B1FB114E-C485-459E-97FE-23D2928128CF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F9F7BF7-EB95-4E3C-BC22-5E3EE7B90A19}" type="pres">
      <dgm:prSet presAssocID="{B1FB114E-C485-459E-97FE-23D2928128CF}" presName="descendantText" presStyleLbl="alignAccFollowNode1" presStyleIdx="1" presStyleCnt="4">
        <dgm:presLayoutVars>
          <dgm:bulletEnabled val="1"/>
        </dgm:presLayoutVars>
      </dgm:prSet>
      <dgm:spPr/>
    </dgm:pt>
    <dgm:pt modelId="{D35C0361-0C5F-4582-9BD3-306D9CD76FC8}" type="pres">
      <dgm:prSet presAssocID="{A88C2D9C-195F-4EDF-B282-F9B5D85A1CC8}" presName="sp" presStyleCnt="0"/>
      <dgm:spPr/>
    </dgm:pt>
    <dgm:pt modelId="{86A42FF9-60A3-42EB-BF4D-422AC5BE4AB5}" type="pres">
      <dgm:prSet presAssocID="{99CB0B44-7FBF-4307-9325-ADEC44249F66}" presName="linNode" presStyleCnt="0"/>
      <dgm:spPr/>
    </dgm:pt>
    <dgm:pt modelId="{894BA668-9D83-42C1-8FE6-046D61B47146}" type="pres">
      <dgm:prSet presAssocID="{99CB0B44-7FBF-4307-9325-ADEC44249F6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2C8266D-7AF3-4D88-B816-6F75626537F0}" type="pres">
      <dgm:prSet presAssocID="{99CB0B44-7FBF-4307-9325-ADEC44249F66}" presName="descendantText" presStyleLbl="alignAccFollowNode1" presStyleIdx="2" presStyleCnt="4">
        <dgm:presLayoutVars>
          <dgm:bulletEnabled val="1"/>
        </dgm:presLayoutVars>
      </dgm:prSet>
      <dgm:spPr/>
    </dgm:pt>
    <dgm:pt modelId="{ED1BAFBE-2839-4F51-8F54-01F73FCC5161}" type="pres">
      <dgm:prSet presAssocID="{4DD642DD-70EA-4BCB-BEE1-09C002D5CF85}" presName="sp" presStyleCnt="0"/>
      <dgm:spPr/>
    </dgm:pt>
    <dgm:pt modelId="{07DC0B2F-748A-4006-A37C-27D8DEBF2702}" type="pres">
      <dgm:prSet presAssocID="{91B9BE51-BC36-4160-BA9F-B33EE5402F20}" presName="linNode" presStyleCnt="0"/>
      <dgm:spPr/>
    </dgm:pt>
    <dgm:pt modelId="{58F1FF04-F8A1-4FBE-9E27-B4EEA53462C2}" type="pres">
      <dgm:prSet presAssocID="{91B9BE51-BC36-4160-BA9F-B33EE5402F20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5A3127B3-0855-422A-B262-29429351DFFB}" type="pres">
      <dgm:prSet presAssocID="{91B9BE51-BC36-4160-BA9F-B33EE5402F20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D5DAF01-7ADA-B841-BBA6-3E03240CE410}" type="presOf" srcId="{0A67FFB3-92E2-4982-B095-772BB7B2102A}" destId="{5A3127B3-0855-422A-B262-29429351DFFB}" srcOrd="0" destOrd="0" presId="urn:microsoft.com/office/officeart/2005/8/layout/vList5"/>
    <dgm:cxn modelId="{5E88FC0A-8A99-E347-96B8-24561AEFB9D4}" type="presOf" srcId="{B1FB114E-C485-459E-97FE-23D2928128CF}" destId="{42A241E9-BFEC-4AA2-9448-89FB2A01C99E}" srcOrd="0" destOrd="0" presId="urn:microsoft.com/office/officeart/2005/8/layout/vList5"/>
    <dgm:cxn modelId="{50620629-3D87-8C48-BB4B-9D814498B005}" type="presOf" srcId="{3F1BE5E5-D60D-451C-9A51-68155187BC13}" destId="{3F9F7BF7-EB95-4E3C-BC22-5E3EE7B90A19}" srcOrd="0" destOrd="0" presId="urn:microsoft.com/office/officeart/2005/8/layout/vList5"/>
    <dgm:cxn modelId="{E43F2235-D3B1-7645-8F61-9201057515A8}" type="presOf" srcId="{F1B875A5-8809-4F7F-B265-198542B337AB}" destId="{E2C8266D-7AF3-4D88-B816-6F75626537F0}" srcOrd="0" destOrd="0" presId="urn:microsoft.com/office/officeart/2005/8/layout/vList5"/>
    <dgm:cxn modelId="{736ADF37-1846-B747-95BF-49780DEA84B0}" type="presOf" srcId="{D55FC79C-5B11-46F9-A550-8FA996AC747D}" destId="{77E91684-8B05-4B16-A5A7-7574FEFBAB52}" srcOrd="0" destOrd="0" presId="urn:microsoft.com/office/officeart/2005/8/layout/vList5"/>
    <dgm:cxn modelId="{C2BE6A39-B69D-4EFD-A5B0-F344EDF3604D}" srcId="{CBA9C35B-532C-4892-BEAE-5ACBB6264C5A}" destId="{91B9BE51-BC36-4160-BA9F-B33EE5402F20}" srcOrd="3" destOrd="0" parTransId="{8FCFA6F4-9200-47E9-B7D9-2BF2DC3C4215}" sibTransId="{E2E1BB07-DEEC-4391-A37B-BCA604C08A13}"/>
    <dgm:cxn modelId="{AC266169-B9EE-45E1-B1D0-67995A3A9043}" srcId="{CBA9C35B-532C-4892-BEAE-5ACBB6264C5A}" destId="{99CB0B44-7FBF-4307-9325-ADEC44249F66}" srcOrd="2" destOrd="0" parTransId="{8D877509-312B-47E5-97EC-A3FCF481E778}" sibTransId="{4DD642DD-70EA-4BCB-BEE1-09C002D5CF85}"/>
    <dgm:cxn modelId="{67E49177-3266-4433-8885-664422C429EC}" srcId="{BAE4475D-C550-4250-A106-A34BE7821CE0}" destId="{D55FC79C-5B11-46F9-A550-8FA996AC747D}" srcOrd="0" destOrd="0" parTransId="{5BF25A69-3D67-46C2-8FA0-FB36F8CBD7B1}" sibTransId="{6E34D42C-9307-493F-A036-95D5B6BEE129}"/>
    <dgm:cxn modelId="{A4F0DA81-76D3-43A7-8D41-5BBC14449311}" srcId="{B1FB114E-C485-459E-97FE-23D2928128CF}" destId="{3F1BE5E5-D60D-451C-9A51-68155187BC13}" srcOrd="0" destOrd="0" parTransId="{4C2A36A0-5F87-4AB4-9532-88054107B7DF}" sibTransId="{6C23D9CF-BB17-448E-9839-9CD8B1F79CFD}"/>
    <dgm:cxn modelId="{760A8D86-CCCA-EA48-AC82-1D6BE63ABD95}" type="presOf" srcId="{BAE4475D-C550-4250-A106-A34BE7821CE0}" destId="{4DEEFE84-C988-4DC9-BFEA-A557D59D32F7}" srcOrd="0" destOrd="0" presId="urn:microsoft.com/office/officeart/2005/8/layout/vList5"/>
    <dgm:cxn modelId="{A3D4338A-3273-B04E-8487-9293D148A02D}" type="presOf" srcId="{99CB0B44-7FBF-4307-9325-ADEC44249F66}" destId="{894BA668-9D83-42C1-8FE6-046D61B47146}" srcOrd="0" destOrd="0" presId="urn:microsoft.com/office/officeart/2005/8/layout/vList5"/>
    <dgm:cxn modelId="{F71F6494-F2F8-40F9-AD78-ED3557D4956C}" srcId="{CBA9C35B-532C-4892-BEAE-5ACBB6264C5A}" destId="{BAE4475D-C550-4250-A106-A34BE7821CE0}" srcOrd="0" destOrd="0" parTransId="{6F4FFF88-3F67-43FF-8DA4-1BE6E4058A8C}" sibTransId="{BB8AF8B6-F2BE-4F99-A495-D3943C0F28DA}"/>
    <dgm:cxn modelId="{BA8478A0-B0D5-4DDA-8DDC-CB21ED392FD8}" srcId="{CBA9C35B-532C-4892-BEAE-5ACBB6264C5A}" destId="{B1FB114E-C485-459E-97FE-23D2928128CF}" srcOrd="1" destOrd="0" parTransId="{C341E61F-611B-4709-9201-EE09C8F2CA35}" sibTransId="{A88C2D9C-195F-4EDF-B282-F9B5D85A1CC8}"/>
    <dgm:cxn modelId="{D60429B7-AD71-8E4E-B537-53E4C5A7562D}" type="presOf" srcId="{91B9BE51-BC36-4160-BA9F-B33EE5402F20}" destId="{58F1FF04-F8A1-4FBE-9E27-B4EEA53462C2}" srcOrd="0" destOrd="0" presId="urn:microsoft.com/office/officeart/2005/8/layout/vList5"/>
    <dgm:cxn modelId="{45869EC2-07E7-4585-89D8-0A2BDAE0C353}" srcId="{91B9BE51-BC36-4160-BA9F-B33EE5402F20}" destId="{0A67FFB3-92E2-4982-B095-772BB7B2102A}" srcOrd="0" destOrd="0" parTransId="{92A4CF11-AFF9-49CF-BF5F-1DF9B247E498}" sibTransId="{4D1C7F75-7E4A-4BED-AC49-D04BB4039FA2}"/>
    <dgm:cxn modelId="{C95385D0-7984-451C-A835-347F23CB34A6}" srcId="{99CB0B44-7FBF-4307-9325-ADEC44249F66}" destId="{F1B875A5-8809-4F7F-B265-198542B337AB}" srcOrd="0" destOrd="0" parTransId="{31AAF322-2637-478A-84CC-17B04E051985}" sibTransId="{0149000D-FC15-459A-B018-73174C8F6859}"/>
    <dgm:cxn modelId="{D68E23E7-40DD-9E47-9078-E3A1DCD641D9}" type="presOf" srcId="{CBA9C35B-532C-4892-BEAE-5ACBB6264C5A}" destId="{F1556FF5-8DFF-4C14-A0E3-087533719BF0}" srcOrd="0" destOrd="0" presId="urn:microsoft.com/office/officeart/2005/8/layout/vList5"/>
    <dgm:cxn modelId="{104BBB3A-C655-A44E-9D41-C9090F9321C5}" type="presParOf" srcId="{F1556FF5-8DFF-4C14-A0E3-087533719BF0}" destId="{3B5BE123-186C-427A-A438-09D17D06732B}" srcOrd="0" destOrd="0" presId="urn:microsoft.com/office/officeart/2005/8/layout/vList5"/>
    <dgm:cxn modelId="{EA76C624-94E8-7A4F-A715-F1B07A1B1A26}" type="presParOf" srcId="{3B5BE123-186C-427A-A438-09D17D06732B}" destId="{4DEEFE84-C988-4DC9-BFEA-A557D59D32F7}" srcOrd="0" destOrd="0" presId="urn:microsoft.com/office/officeart/2005/8/layout/vList5"/>
    <dgm:cxn modelId="{9243F194-CB64-EB47-B998-BEFC0468B70A}" type="presParOf" srcId="{3B5BE123-186C-427A-A438-09D17D06732B}" destId="{77E91684-8B05-4B16-A5A7-7574FEFBAB52}" srcOrd="1" destOrd="0" presId="urn:microsoft.com/office/officeart/2005/8/layout/vList5"/>
    <dgm:cxn modelId="{6D6D71BF-1E4E-0A41-BD9E-0EF246555B20}" type="presParOf" srcId="{F1556FF5-8DFF-4C14-A0E3-087533719BF0}" destId="{3EA08BBA-B484-4058-9777-89C3967587D2}" srcOrd="1" destOrd="0" presId="urn:microsoft.com/office/officeart/2005/8/layout/vList5"/>
    <dgm:cxn modelId="{C7AD5924-2F4B-F446-9054-B55A03FDBC6C}" type="presParOf" srcId="{F1556FF5-8DFF-4C14-A0E3-087533719BF0}" destId="{79E03DE7-3396-493C-A858-1715655F7689}" srcOrd="2" destOrd="0" presId="urn:microsoft.com/office/officeart/2005/8/layout/vList5"/>
    <dgm:cxn modelId="{14AB63D8-015D-7A45-B573-AF785F0DB329}" type="presParOf" srcId="{79E03DE7-3396-493C-A858-1715655F7689}" destId="{42A241E9-BFEC-4AA2-9448-89FB2A01C99E}" srcOrd="0" destOrd="0" presId="urn:microsoft.com/office/officeart/2005/8/layout/vList5"/>
    <dgm:cxn modelId="{D55A6D95-07C8-0F4D-A547-880C4E8B5D1F}" type="presParOf" srcId="{79E03DE7-3396-493C-A858-1715655F7689}" destId="{3F9F7BF7-EB95-4E3C-BC22-5E3EE7B90A19}" srcOrd="1" destOrd="0" presId="urn:microsoft.com/office/officeart/2005/8/layout/vList5"/>
    <dgm:cxn modelId="{21E2609C-F251-C646-A350-63DB5C2B264C}" type="presParOf" srcId="{F1556FF5-8DFF-4C14-A0E3-087533719BF0}" destId="{D35C0361-0C5F-4582-9BD3-306D9CD76FC8}" srcOrd="3" destOrd="0" presId="urn:microsoft.com/office/officeart/2005/8/layout/vList5"/>
    <dgm:cxn modelId="{FC8B7F04-5D7E-254D-99C5-9E2AAB80CB7A}" type="presParOf" srcId="{F1556FF5-8DFF-4C14-A0E3-087533719BF0}" destId="{86A42FF9-60A3-42EB-BF4D-422AC5BE4AB5}" srcOrd="4" destOrd="0" presId="urn:microsoft.com/office/officeart/2005/8/layout/vList5"/>
    <dgm:cxn modelId="{695C9C2A-1154-3E4E-ABD2-7819E55493AC}" type="presParOf" srcId="{86A42FF9-60A3-42EB-BF4D-422AC5BE4AB5}" destId="{894BA668-9D83-42C1-8FE6-046D61B47146}" srcOrd="0" destOrd="0" presId="urn:microsoft.com/office/officeart/2005/8/layout/vList5"/>
    <dgm:cxn modelId="{00F89D62-4187-3C44-8609-A4C3ECF3476A}" type="presParOf" srcId="{86A42FF9-60A3-42EB-BF4D-422AC5BE4AB5}" destId="{E2C8266D-7AF3-4D88-B816-6F75626537F0}" srcOrd="1" destOrd="0" presId="urn:microsoft.com/office/officeart/2005/8/layout/vList5"/>
    <dgm:cxn modelId="{41D46E9B-5971-BD4A-A584-2759D1B610D3}" type="presParOf" srcId="{F1556FF5-8DFF-4C14-A0E3-087533719BF0}" destId="{ED1BAFBE-2839-4F51-8F54-01F73FCC5161}" srcOrd="5" destOrd="0" presId="urn:microsoft.com/office/officeart/2005/8/layout/vList5"/>
    <dgm:cxn modelId="{CAB75988-2142-B04B-9434-D6B503633DBB}" type="presParOf" srcId="{F1556FF5-8DFF-4C14-A0E3-087533719BF0}" destId="{07DC0B2F-748A-4006-A37C-27D8DEBF2702}" srcOrd="6" destOrd="0" presId="urn:microsoft.com/office/officeart/2005/8/layout/vList5"/>
    <dgm:cxn modelId="{841C30B6-8EAA-CB4F-ACDD-99D3EE496C52}" type="presParOf" srcId="{07DC0B2F-748A-4006-A37C-27D8DEBF2702}" destId="{58F1FF04-F8A1-4FBE-9E27-B4EEA53462C2}" srcOrd="0" destOrd="0" presId="urn:microsoft.com/office/officeart/2005/8/layout/vList5"/>
    <dgm:cxn modelId="{CDD9C7FD-5F8B-B64E-8A8D-4A69D228FD71}" type="presParOf" srcId="{07DC0B2F-748A-4006-A37C-27D8DEBF2702}" destId="{5A3127B3-0855-422A-B262-29429351DFF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91684-8B05-4B16-A5A7-7574FEFBAB52}">
      <dsp:nvSpPr>
        <dsp:cNvPr id="0" name=""/>
        <dsp:cNvSpPr/>
      </dsp:nvSpPr>
      <dsp:spPr>
        <a:xfrm rot="5400000">
          <a:off x="3225873" y="-1134694"/>
          <a:ext cx="977209" cy="3495980"/>
        </a:xfrm>
        <a:prstGeom prst="round2SameRect">
          <a:avLst/>
        </a:prstGeom>
        <a:solidFill>
          <a:srgbClr val="E0EDC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chemeClr val="tx1"/>
              </a:solidFill>
              <a:latin typeface="Calibri"/>
              <a:cs typeface="Calibri"/>
            </a:rPr>
            <a:t>Fleet managers rank TCO as the most significant factor in acquisition decisions</a:t>
          </a:r>
        </a:p>
      </dsp:txBody>
      <dsp:txXfrm rot="-5400000">
        <a:off x="1966488" y="172394"/>
        <a:ext cx="3448277" cy="881803"/>
      </dsp:txXfrm>
    </dsp:sp>
    <dsp:sp modelId="{4DEEFE84-C988-4DC9-BFEA-A557D59D32F7}">
      <dsp:nvSpPr>
        <dsp:cNvPr id="0" name=""/>
        <dsp:cNvSpPr/>
      </dsp:nvSpPr>
      <dsp:spPr>
        <a:xfrm>
          <a:off x="0" y="2539"/>
          <a:ext cx="1966488" cy="1221512"/>
        </a:xfrm>
        <a:prstGeom prst="roundRect">
          <a:avLst/>
        </a:prstGeom>
        <a:solidFill>
          <a:srgbClr val="48715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alibri"/>
              <a:cs typeface="Calibri"/>
            </a:rPr>
            <a:t>Total Cost of Ownership Approach</a:t>
          </a:r>
        </a:p>
      </dsp:txBody>
      <dsp:txXfrm>
        <a:off x="59629" y="62168"/>
        <a:ext cx="1847230" cy="1102254"/>
      </dsp:txXfrm>
    </dsp:sp>
    <dsp:sp modelId="{3F9F7BF7-EB95-4E3C-BC22-5E3EE7B90A19}">
      <dsp:nvSpPr>
        <dsp:cNvPr id="0" name=""/>
        <dsp:cNvSpPr/>
      </dsp:nvSpPr>
      <dsp:spPr>
        <a:xfrm rot="5400000">
          <a:off x="3225873" y="147893"/>
          <a:ext cx="977209" cy="3495980"/>
        </a:xfrm>
        <a:prstGeom prst="round2SameRect">
          <a:avLst/>
        </a:prstGeom>
        <a:solidFill>
          <a:srgbClr val="E0EDC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0000"/>
              </a:solidFill>
              <a:latin typeface="Calibri"/>
              <a:cs typeface="Calibri"/>
            </a:rPr>
            <a:t>Lower</a:t>
          </a:r>
          <a:r>
            <a:rPr lang="en-US" sz="1900" kern="1200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1900" kern="1200" dirty="0">
              <a:solidFill>
                <a:srgbClr val="000000"/>
              </a:solidFill>
              <a:latin typeface="Calibri"/>
              <a:cs typeface="Calibri"/>
            </a:rPr>
            <a:t>infrastructure</a:t>
          </a:r>
          <a:r>
            <a:rPr lang="en-US" sz="1900" kern="1200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1900" kern="1200" dirty="0">
              <a:solidFill>
                <a:srgbClr val="000000"/>
              </a:solidFill>
              <a:latin typeface="Calibri"/>
              <a:cs typeface="Calibri"/>
            </a:rPr>
            <a:t>investment;</a:t>
          </a:r>
          <a:r>
            <a:rPr lang="en-US" sz="1900" kern="1200" baseline="0" dirty="0">
              <a:solidFill>
                <a:srgbClr val="000000"/>
              </a:solidFill>
              <a:latin typeface="Calibri"/>
              <a:cs typeface="Calibri"/>
            </a:rPr>
            <a:t> known impact of transition to new technology</a:t>
          </a:r>
          <a:endParaRPr lang="en-US" sz="1900" kern="1200" dirty="0">
            <a:solidFill>
              <a:srgbClr val="000000"/>
            </a:solidFill>
            <a:latin typeface="Calibri"/>
            <a:cs typeface="Calibri"/>
          </a:endParaRPr>
        </a:p>
      </dsp:txBody>
      <dsp:txXfrm rot="-5400000">
        <a:off x="1966488" y="1454982"/>
        <a:ext cx="3448277" cy="881803"/>
      </dsp:txXfrm>
    </dsp:sp>
    <dsp:sp modelId="{42A241E9-BFEC-4AA2-9448-89FB2A01C99E}">
      <dsp:nvSpPr>
        <dsp:cNvPr id="0" name=""/>
        <dsp:cNvSpPr/>
      </dsp:nvSpPr>
      <dsp:spPr>
        <a:xfrm>
          <a:off x="0" y="1285127"/>
          <a:ext cx="1966488" cy="1221512"/>
        </a:xfrm>
        <a:prstGeom prst="roundRect">
          <a:avLst/>
        </a:prstGeom>
        <a:solidFill>
          <a:srgbClr val="48715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alibri"/>
              <a:cs typeface="Calibri"/>
            </a:rPr>
            <a:t>Route Predictability</a:t>
          </a:r>
        </a:p>
      </dsp:txBody>
      <dsp:txXfrm>
        <a:off x="59629" y="1344756"/>
        <a:ext cx="1847230" cy="1102254"/>
      </dsp:txXfrm>
    </dsp:sp>
    <dsp:sp modelId="{E2C8266D-7AF3-4D88-B816-6F75626537F0}">
      <dsp:nvSpPr>
        <dsp:cNvPr id="0" name=""/>
        <dsp:cNvSpPr/>
      </dsp:nvSpPr>
      <dsp:spPr>
        <a:xfrm rot="5400000">
          <a:off x="3225873" y="1430481"/>
          <a:ext cx="977209" cy="3495980"/>
        </a:xfrm>
        <a:prstGeom prst="round2SameRect">
          <a:avLst/>
        </a:prstGeom>
        <a:solidFill>
          <a:srgbClr val="E0EDC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0000"/>
              </a:solidFill>
              <a:latin typeface="Calibri"/>
              <a:cs typeface="Calibri"/>
            </a:rPr>
            <a:t>High VMT/vehicle increases ROI and lowers cost per mile</a:t>
          </a:r>
        </a:p>
      </dsp:txBody>
      <dsp:txXfrm rot="-5400000">
        <a:off x="1966488" y="2737570"/>
        <a:ext cx="3448277" cy="881803"/>
      </dsp:txXfrm>
    </dsp:sp>
    <dsp:sp modelId="{894BA668-9D83-42C1-8FE6-046D61B47146}">
      <dsp:nvSpPr>
        <dsp:cNvPr id="0" name=""/>
        <dsp:cNvSpPr/>
      </dsp:nvSpPr>
      <dsp:spPr>
        <a:xfrm>
          <a:off x="0" y="2567715"/>
          <a:ext cx="1966488" cy="1221512"/>
        </a:xfrm>
        <a:prstGeom prst="roundRect">
          <a:avLst/>
        </a:prstGeom>
        <a:solidFill>
          <a:srgbClr val="48715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alibri"/>
              <a:cs typeface="Calibri"/>
            </a:rPr>
            <a:t>High Utilization Rates</a:t>
          </a:r>
        </a:p>
      </dsp:txBody>
      <dsp:txXfrm>
        <a:off x="59629" y="2627344"/>
        <a:ext cx="1847230" cy="1102254"/>
      </dsp:txXfrm>
    </dsp:sp>
    <dsp:sp modelId="{5A3127B3-0855-422A-B262-29429351DFFB}">
      <dsp:nvSpPr>
        <dsp:cNvPr id="0" name=""/>
        <dsp:cNvSpPr/>
      </dsp:nvSpPr>
      <dsp:spPr>
        <a:xfrm rot="5400000">
          <a:off x="3225873" y="2713070"/>
          <a:ext cx="977209" cy="3495980"/>
        </a:xfrm>
        <a:prstGeom prst="round2SameRect">
          <a:avLst/>
        </a:prstGeom>
        <a:solidFill>
          <a:srgbClr val="E0EDC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0000"/>
              </a:solidFill>
              <a:latin typeface="Calibri"/>
              <a:cs typeface="Calibri"/>
            </a:rPr>
            <a:t>Lower</a:t>
          </a:r>
          <a:r>
            <a:rPr lang="en-US" sz="1900" kern="1200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1900" kern="1200" dirty="0">
              <a:solidFill>
                <a:srgbClr val="000000"/>
              </a:solidFill>
              <a:latin typeface="Calibri"/>
              <a:cs typeface="Calibri"/>
            </a:rPr>
            <a:t>infrastructure</a:t>
          </a:r>
          <a:r>
            <a:rPr lang="en-US" sz="1900" kern="1200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1900" kern="1200" dirty="0">
              <a:solidFill>
                <a:srgbClr val="000000"/>
              </a:solidFill>
              <a:latin typeface="Calibri"/>
              <a:cs typeface="Calibri"/>
            </a:rPr>
            <a:t>investment;</a:t>
          </a:r>
          <a:r>
            <a:rPr lang="en-US" sz="1900" kern="1200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1900" kern="1200" dirty="0">
              <a:solidFill>
                <a:srgbClr val="000000"/>
              </a:solidFill>
              <a:latin typeface="Calibri"/>
              <a:cs typeface="Calibri"/>
            </a:rPr>
            <a:t>economies of scale in installation</a:t>
          </a:r>
        </a:p>
      </dsp:txBody>
      <dsp:txXfrm rot="-5400000">
        <a:off x="1966488" y="4020159"/>
        <a:ext cx="3448277" cy="881803"/>
      </dsp:txXfrm>
    </dsp:sp>
    <dsp:sp modelId="{58F1FF04-F8A1-4FBE-9E27-B4EEA53462C2}">
      <dsp:nvSpPr>
        <dsp:cNvPr id="0" name=""/>
        <dsp:cNvSpPr/>
      </dsp:nvSpPr>
      <dsp:spPr>
        <a:xfrm>
          <a:off x="0" y="3850303"/>
          <a:ext cx="1966488" cy="1221512"/>
        </a:xfrm>
        <a:prstGeom prst="roundRect">
          <a:avLst/>
        </a:prstGeom>
        <a:solidFill>
          <a:srgbClr val="48715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alibri"/>
              <a:cs typeface="Calibri"/>
            </a:rPr>
            <a:t>Use of Central Parking Facilities</a:t>
          </a:r>
        </a:p>
      </dsp:txBody>
      <dsp:txXfrm>
        <a:off x="59629" y="3909932"/>
        <a:ext cx="1847230" cy="1102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91684-8B05-4B16-A5A7-7574FEFBAB52}">
      <dsp:nvSpPr>
        <dsp:cNvPr id="0" name=""/>
        <dsp:cNvSpPr/>
      </dsp:nvSpPr>
      <dsp:spPr>
        <a:xfrm rot="5400000">
          <a:off x="3058436" y="-1055899"/>
          <a:ext cx="977209" cy="3338391"/>
        </a:xfrm>
        <a:prstGeom prst="round2SameRect">
          <a:avLst/>
        </a:prstGeom>
        <a:solidFill>
          <a:srgbClr val="E0EDC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solidFill>
                <a:srgbClr val="000000"/>
              </a:solidFill>
              <a:latin typeface="Calibri"/>
              <a:cs typeface="Calibri"/>
            </a:rPr>
            <a:t>Lower maintenance costs of new technology = substantial cost savings</a:t>
          </a:r>
        </a:p>
      </dsp:txBody>
      <dsp:txXfrm rot="-5400000">
        <a:off x="1877846" y="172394"/>
        <a:ext cx="3290688" cy="881803"/>
      </dsp:txXfrm>
    </dsp:sp>
    <dsp:sp modelId="{4DEEFE84-C988-4DC9-BFEA-A557D59D32F7}">
      <dsp:nvSpPr>
        <dsp:cNvPr id="0" name=""/>
        <dsp:cNvSpPr/>
      </dsp:nvSpPr>
      <dsp:spPr>
        <a:xfrm>
          <a:off x="0" y="2539"/>
          <a:ext cx="1877845" cy="1221512"/>
        </a:xfrm>
        <a:prstGeom prst="roundRect">
          <a:avLst/>
        </a:prstGeom>
        <a:solidFill>
          <a:srgbClr val="48715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alibri"/>
              <a:cs typeface="Calibri"/>
            </a:rPr>
            <a:t>Maintenance Costs</a:t>
          </a:r>
        </a:p>
      </dsp:txBody>
      <dsp:txXfrm>
        <a:off x="59629" y="62168"/>
        <a:ext cx="1758587" cy="1102254"/>
      </dsp:txXfrm>
    </dsp:sp>
    <dsp:sp modelId="{3F9F7BF7-EB95-4E3C-BC22-5E3EE7B90A19}">
      <dsp:nvSpPr>
        <dsp:cNvPr id="0" name=""/>
        <dsp:cNvSpPr/>
      </dsp:nvSpPr>
      <dsp:spPr>
        <a:xfrm rot="5400000">
          <a:off x="3058436" y="226688"/>
          <a:ext cx="977209" cy="3338391"/>
        </a:xfrm>
        <a:prstGeom prst="round2SameRect">
          <a:avLst/>
        </a:prstGeom>
        <a:solidFill>
          <a:srgbClr val="E0EDC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solidFill>
                <a:srgbClr val="000000"/>
              </a:solidFill>
              <a:latin typeface="Calibri"/>
              <a:cs typeface="Calibri"/>
            </a:rPr>
            <a:t>Electricity is domestic, diverse, and cleaner </a:t>
          </a:r>
        </a:p>
      </dsp:txBody>
      <dsp:txXfrm rot="-5400000">
        <a:off x="1877846" y="1454982"/>
        <a:ext cx="3290688" cy="881803"/>
      </dsp:txXfrm>
    </dsp:sp>
    <dsp:sp modelId="{42A241E9-BFEC-4AA2-9448-89FB2A01C99E}">
      <dsp:nvSpPr>
        <dsp:cNvPr id="0" name=""/>
        <dsp:cNvSpPr/>
      </dsp:nvSpPr>
      <dsp:spPr>
        <a:xfrm>
          <a:off x="0" y="1285127"/>
          <a:ext cx="1877845" cy="1221512"/>
        </a:xfrm>
        <a:prstGeom prst="roundRect">
          <a:avLst/>
        </a:prstGeom>
        <a:solidFill>
          <a:srgbClr val="48715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alibri"/>
              <a:cs typeface="Calibri"/>
            </a:rPr>
            <a:t>Lower</a:t>
          </a:r>
          <a:r>
            <a:rPr lang="en-US" sz="2200" kern="1200" baseline="0" dirty="0">
              <a:latin typeface="Calibri"/>
              <a:cs typeface="Calibri"/>
            </a:rPr>
            <a:t> Fuel Prices</a:t>
          </a:r>
          <a:endParaRPr lang="en-US" sz="2200" kern="1200" dirty="0">
            <a:latin typeface="Calibri"/>
            <a:cs typeface="Calibri"/>
          </a:endParaRPr>
        </a:p>
      </dsp:txBody>
      <dsp:txXfrm>
        <a:off x="59629" y="1344756"/>
        <a:ext cx="1758587" cy="1102254"/>
      </dsp:txXfrm>
    </dsp:sp>
    <dsp:sp modelId="{E2C8266D-7AF3-4D88-B816-6F75626537F0}">
      <dsp:nvSpPr>
        <dsp:cNvPr id="0" name=""/>
        <dsp:cNvSpPr/>
      </dsp:nvSpPr>
      <dsp:spPr>
        <a:xfrm rot="5400000">
          <a:off x="3058436" y="1509276"/>
          <a:ext cx="977209" cy="3338391"/>
        </a:xfrm>
        <a:prstGeom prst="round2SameRect">
          <a:avLst/>
        </a:prstGeom>
        <a:solidFill>
          <a:srgbClr val="E0EDC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solidFill>
                <a:srgbClr val="000000"/>
              </a:solidFill>
              <a:latin typeface="Calibri"/>
              <a:cs typeface="Calibri"/>
            </a:rPr>
            <a:t>In the right</a:t>
          </a:r>
          <a:r>
            <a:rPr lang="en-US" sz="1700" kern="1200" baseline="0" dirty="0">
              <a:solidFill>
                <a:srgbClr val="000000"/>
              </a:solidFill>
              <a:latin typeface="Calibri"/>
              <a:cs typeface="Calibri"/>
            </a:rPr>
            <a:t> applications, EVs will generate an ROI during their useful life</a:t>
          </a:r>
          <a:endParaRPr lang="en-US" sz="1700" kern="1200" dirty="0">
            <a:solidFill>
              <a:srgbClr val="000000"/>
            </a:solidFill>
            <a:latin typeface="Calibri"/>
            <a:cs typeface="Calibri"/>
          </a:endParaRPr>
        </a:p>
      </dsp:txBody>
      <dsp:txXfrm rot="-5400000">
        <a:off x="1877846" y="2737570"/>
        <a:ext cx="3290688" cy="881803"/>
      </dsp:txXfrm>
    </dsp:sp>
    <dsp:sp modelId="{894BA668-9D83-42C1-8FE6-046D61B47146}">
      <dsp:nvSpPr>
        <dsp:cNvPr id="0" name=""/>
        <dsp:cNvSpPr/>
      </dsp:nvSpPr>
      <dsp:spPr>
        <a:xfrm>
          <a:off x="0" y="2567715"/>
          <a:ext cx="1877845" cy="1221512"/>
        </a:xfrm>
        <a:prstGeom prst="roundRect">
          <a:avLst/>
        </a:prstGeom>
        <a:solidFill>
          <a:srgbClr val="48715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alibri"/>
              <a:cs typeface="Calibri"/>
            </a:rPr>
            <a:t>Return</a:t>
          </a:r>
          <a:r>
            <a:rPr lang="en-US" sz="2200" kern="1200" baseline="0" dirty="0">
              <a:latin typeface="Calibri"/>
              <a:cs typeface="Calibri"/>
            </a:rPr>
            <a:t> on Investment</a:t>
          </a:r>
          <a:endParaRPr lang="en-US" sz="2200" kern="1200" dirty="0">
            <a:latin typeface="Calibri"/>
            <a:cs typeface="Calibri"/>
          </a:endParaRPr>
        </a:p>
      </dsp:txBody>
      <dsp:txXfrm>
        <a:off x="59629" y="2627344"/>
        <a:ext cx="1758587" cy="1102254"/>
      </dsp:txXfrm>
    </dsp:sp>
    <dsp:sp modelId="{5A3127B3-0855-422A-B262-29429351DFFB}">
      <dsp:nvSpPr>
        <dsp:cNvPr id="0" name=""/>
        <dsp:cNvSpPr/>
      </dsp:nvSpPr>
      <dsp:spPr>
        <a:xfrm rot="5400000">
          <a:off x="3058436" y="2791864"/>
          <a:ext cx="977209" cy="3338391"/>
        </a:xfrm>
        <a:prstGeom prst="round2SameRect">
          <a:avLst/>
        </a:prstGeom>
        <a:solidFill>
          <a:srgbClr val="E0EDC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solidFill>
                <a:srgbClr val="000000"/>
              </a:solidFill>
              <a:latin typeface="Calibri"/>
              <a:cs typeface="Calibri"/>
            </a:rPr>
            <a:t>EVs contribute to sustainability initiatives around reduced GHG emissions and/or petroleum use </a:t>
          </a:r>
        </a:p>
      </dsp:txBody>
      <dsp:txXfrm rot="-5400000">
        <a:off x="1877846" y="4020158"/>
        <a:ext cx="3290688" cy="881803"/>
      </dsp:txXfrm>
    </dsp:sp>
    <dsp:sp modelId="{58F1FF04-F8A1-4FBE-9E27-B4EEA53462C2}">
      <dsp:nvSpPr>
        <dsp:cNvPr id="0" name=""/>
        <dsp:cNvSpPr/>
      </dsp:nvSpPr>
      <dsp:spPr>
        <a:xfrm>
          <a:off x="0" y="3850303"/>
          <a:ext cx="1877845" cy="1221512"/>
        </a:xfrm>
        <a:prstGeom prst="roundRect">
          <a:avLst/>
        </a:prstGeom>
        <a:solidFill>
          <a:srgbClr val="48715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alibri"/>
              <a:cs typeface="Calibri"/>
            </a:rPr>
            <a:t>Sustainability Initiatives</a:t>
          </a:r>
        </a:p>
      </dsp:txBody>
      <dsp:txXfrm>
        <a:off x="59629" y="3909932"/>
        <a:ext cx="1758587" cy="1102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93B1E-AE89-C14B-87E9-CF497F0E640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53BAE-5A08-BB45-80EC-168CE0D72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6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0A94-C98E-4108-914A-FB80624D334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1EC9-AC73-4A30-A1D1-2BB9B592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6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0A94-C98E-4108-914A-FB80624D334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1EC9-AC73-4A30-A1D1-2BB9B592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9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0A94-C98E-4108-914A-FB80624D334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1EC9-AC73-4A30-A1D1-2BB9B592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3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0A94-C98E-4108-914A-FB80624D334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1EC9-AC73-4A30-A1D1-2BB9B592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7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0A94-C98E-4108-914A-FB80624D334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1EC9-AC73-4A30-A1D1-2BB9B592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4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0A94-C98E-4108-914A-FB80624D334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1EC9-AC73-4A30-A1D1-2BB9B592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7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0A94-C98E-4108-914A-FB80624D334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1EC9-AC73-4A30-A1D1-2BB9B592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5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0A94-C98E-4108-914A-FB80624D334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1EC9-AC73-4A30-A1D1-2BB9B592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9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0A94-C98E-4108-914A-FB80624D334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1EC9-AC73-4A30-A1D1-2BB9B592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0A94-C98E-4108-914A-FB80624D334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1EC9-AC73-4A30-A1D1-2BB9B592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4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0A94-C98E-4108-914A-FB80624D334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1EC9-AC73-4A30-A1D1-2BB9B592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2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90A94-C98E-4108-914A-FB80624D3344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11EC9-AC73-4A30-A1D1-2BB9B592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0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ttps://d.fastcompany.net/multisite_files/fastcompany/imagecache/1280/poster/2016/05/3060340-poster-p-1-why-did-the-us-let-highways-ruin-its-cities-and-how-can-we-fix-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933" y="0"/>
            <a:ext cx="12462933" cy="701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-270933" y="-21602"/>
            <a:ext cx="12462933" cy="7032001"/>
          </a:xfrm>
          <a:prstGeom prst="rect">
            <a:avLst/>
          </a:prstGeom>
          <a:solidFill>
            <a:srgbClr val="487156">
              <a:alpha val="5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8A4DD-5E29-2243-A0B7-F23265476994}"/>
              </a:ext>
            </a:extLst>
          </p:cNvPr>
          <p:cNvSpPr/>
          <p:nvPr/>
        </p:nvSpPr>
        <p:spPr>
          <a:xfrm>
            <a:off x="1133166" y="586301"/>
            <a:ext cx="992566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50800" dir="12180000" algn="ctr" rotWithShape="0">
                    <a:schemeClr val="accent6">
                      <a:lumMod val="50000"/>
                      <a:alpha val="76000"/>
                    </a:schemeClr>
                  </a:outerShdw>
                </a:effectLst>
                <a:latin typeface="Roboto"/>
                <a:cs typeface="Roboto"/>
              </a:rPr>
              <a:t>Climate Mayors</a:t>
            </a:r>
          </a:p>
          <a:p>
            <a:pPr algn="ctr"/>
            <a:r>
              <a:rPr lang="en-US" sz="4000" dirty="0">
                <a:solidFill>
                  <a:schemeClr val="bg1">
                    <a:lumMod val="95000"/>
                  </a:schemeClr>
                </a:solidFill>
                <a:effectLst>
                  <a:outerShdw blurRad="50800" dist="50800" dir="12180000" algn="ctr" rotWithShape="0">
                    <a:schemeClr val="accent6">
                      <a:lumMod val="50000"/>
                      <a:alpha val="76000"/>
                    </a:schemeClr>
                  </a:outerShdw>
                </a:effectLst>
                <a:latin typeface="Roboto"/>
                <a:cs typeface="Roboto"/>
              </a:rPr>
              <a:t>Electric Vehicle Purchasing Collaborative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9CBA10-0440-684A-A030-53B5D27FF997}"/>
              </a:ext>
            </a:extLst>
          </p:cNvPr>
          <p:cNvSpPr/>
          <p:nvPr/>
        </p:nvSpPr>
        <p:spPr>
          <a:xfrm>
            <a:off x="3465095" y="2209996"/>
            <a:ext cx="5380932" cy="2522821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29DA1F-A153-6048-AC63-25C4B0753815}"/>
              </a:ext>
            </a:extLst>
          </p:cNvPr>
          <p:cNvSpPr/>
          <p:nvPr/>
        </p:nvSpPr>
        <p:spPr>
          <a:xfrm>
            <a:off x="3465095" y="5088142"/>
            <a:ext cx="5380932" cy="856541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pic>
        <p:nvPicPr>
          <p:cNvPr id="13" name="Picture 12" descr="EC_logo_KO.png">
            <a:extLst>
              <a:ext uri="{FF2B5EF4-FFF2-40B4-BE49-F238E27FC236}">
                <a16:creationId xmlns:a16="http://schemas.microsoft.com/office/drawing/2014/main" id="{6B54FB24-256A-D945-B36E-97D73B40B3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140" y="2431434"/>
            <a:ext cx="2748786" cy="76373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370AB1C-9D47-434E-950B-FCE304B70D76}"/>
              </a:ext>
            </a:extLst>
          </p:cNvPr>
          <p:cNvSpPr/>
          <p:nvPr/>
        </p:nvSpPr>
        <p:spPr>
          <a:xfrm>
            <a:off x="-270933" y="6299772"/>
            <a:ext cx="12462933" cy="891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45881" y="5199698"/>
            <a:ext cx="37002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487156">
                      <a:alpha val="40000"/>
                    </a:srgbClr>
                  </a:outerShdw>
                </a:effectLst>
                <a:latin typeface="Roboto"/>
                <a:cs typeface="Roboto"/>
              </a:rPr>
              <a:t>RCAP Resilient Procurement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487156">
                      <a:alpha val="40000"/>
                    </a:srgbClr>
                  </a:outerShdw>
                </a:effectLst>
                <a:latin typeface="Roboto"/>
                <a:cs typeface="Roboto"/>
              </a:rPr>
              <a:t>May 10</a:t>
            </a:r>
            <a:r>
              <a:rPr lang="en-US" sz="2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487156">
                      <a:alpha val="40000"/>
                    </a:srgbClr>
                  </a:outerShdw>
                </a:effectLst>
                <a:latin typeface="Roboto"/>
                <a:cs typeface="Roboto"/>
              </a:rPr>
              <a:t>th</a:t>
            </a:r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487156">
                      <a:alpha val="40000"/>
                    </a:srgbClr>
                  </a:outerShdw>
                </a:effectLst>
                <a:latin typeface="Roboto"/>
                <a:cs typeface="Roboto"/>
              </a:rPr>
              <a:t> 2019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6C6190-A539-495E-8CBC-850AA77EA3A7}"/>
              </a:ext>
            </a:extLst>
          </p:cNvPr>
          <p:cNvSpPr/>
          <p:nvPr/>
        </p:nvSpPr>
        <p:spPr>
          <a:xfrm>
            <a:off x="4008402" y="3596779"/>
            <a:ext cx="41958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487156">
                      <a:alpha val="40000"/>
                    </a:srgbClr>
                  </a:outerShdw>
                </a:effectLst>
                <a:latin typeface="Roboto"/>
                <a:cs typeface="Roboto"/>
              </a:rPr>
              <a:t>Jared Walker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487156">
                      <a:alpha val="40000"/>
                    </a:srgbClr>
                  </a:outerShdw>
                </a:effectLst>
                <a:latin typeface="Roboto"/>
                <a:cs typeface="Roboto"/>
              </a:rPr>
              <a:t>Technical Lead – Fleet Transition</a:t>
            </a:r>
          </a:p>
        </p:txBody>
      </p:sp>
    </p:spTree>
    <p:extLst>
      <p:ext uri="{BB962C8B-B14F-4D97-AF65-F5344CB8AC3E}">
        <p14:creationId xmlns:p14="http://schemas.microsoft.com/office/powerpoint/2010/main" val="150202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ssets.inhabitat.com/wp-content/blogs.dir/1/files/2015/12/2015-Ford-Fusion-Energi-0008.jpg"/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9" b="7118"/>
          <a:stretch/>
        </p:blipFill>
        <p:spPr bwMode="auto">
          <a:xfrm>
            <a:off x="9026" y="0"/>
            <a:ext cx="12182974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BCBDFF1-5351-AA46-9014-D9D75D8242A0}"/>
              </a:ext>
            </a:extLst>
          </p:cNvPr>
          <p:cNvSpPr/>
          <p:nvPr/>
        </p:nvSpPr>
        <p:spPr>
          <a:xfrm>
            <a:off x="-1" y="1491527"/>
            <a:ext cx="12192001" cy="5366473"/>
          </a:xfrm>
          <a:prstGeom prst="rect">
            <a:avLst/>
          </a:prstGeom>
          <a:solidFill>
            <a:srgbClr val="E0EDC0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94920" y="1786996"/>
            <a:ext cx="8614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The Electrification Coalition is a nonpartisan, not-for-profit group of business leaders committed to promoting policies and actions that facilitate the deployment of electric vehicles on a mass scale.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3366"/>
              </a:solidFill>
              <a:latin typeface="Interstate Regular" panose="02000503020000020004" pitchFamily="50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684E42-BD77-B944-B87A-D0BCB5EA2D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87" y="6237449"/>
            <a:ext cx="1416314" cy="39656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DA03BFD-6417-8E47-A215-56D765C28E5F}"/>
              </a:ext>
            </a:extLst>
          </p:cNvPr>
          <p:cNvSpPr/>
          <p:nvPr/>
        </p:nvSpPr>
        <p:spPr>
          <a:xfrm>
            <a:off x="0" y="0"/>
            <a:ext cx="12192000" cy="1484243"/>
          </a:xfrm>
          <a:prstGeom prst="rect">
            <a:avLst/>
          </a:prstGeom>
          <a:solidFill>
            <a:srgbClr val="487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Interstate Regular" panose="02000503020000020004" pitchFamily="50" charset="0"/>
              </a:rPr>
              <a:t>The Electrification Coalition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Interstate Regular" panose="02000503020000020004" pitchFamily="50" charset="0"/>
              </a:rPr>
              <a:t>About Us</a:t>
            </a:r>
          </a:p>
        </p:txBody>
      </p:sp>
    </p:spTree>
    <p:extLst>
      <p:ext uri="{BB962C8B-B14F-4D97-AF65-F5344CB8AC3E}">
        <p14:creationId xmlns:p14="http://schemas.microsoft.com/office/powerpoint/2010/main" val="35738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952140"/>
            <a:ext cx="12192000" cy="5905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271073352"/>
              </p:ext>
            </p:extLst>
          </p:nvPr>
        </p:nvGraphicFramePr>
        <p:xfrm>
          <a:off x="472786" y="1630628"/>
          <a:ext cx="5462469" cy="5074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EC_logo_KO.png">
            <a:extLst>
              <a:ext uri="{FF2B5EF4-FFF2-40B4-BE49-F238E27FC236}">
                <a16:creationId xmlns:a16="http://schemas.microsoft.com/office/drawing/2014/main" id="{868A1FF3-AA7C-C04D-AD5C-B3815D8468C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5" y="447666"/>
            <a:ext cx="2071832" cy="575648"/>
          </a:xfrm>
          <a:prstGeom prst="rect">
            <a:avLst/>
          </a:prstGeom>
        </p:spPr>
      </p:pic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035182475"/>
              </p:ext>
            </p:extLst>
          </p:nvPr>
        </p:nvGraphicFramePr>
        <p:xfrm>
          <a:off x="6499513" y="1630629"/>
          <a:ext cx="5216237" cy="5074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61E6DB2-38DE-5A4A-8056-6EFADF281A12}"/>
              </a:ext>
            </a:extLst>
          </p:cNvPr>
          <p:cNvSpPr/>
          <p:nvPr/>
        </p:nvSpPr>
        <p:spPr>
          <a:xfrm>
            <a:off x="0" y="-6631"/>
            <a:ext cx="12192000" cy="1484243"/>
          </a:xfrm>
          <a:prstGeom prst="rect">
            <a:avLst/>
          </a:prstGeom>
          <a:solidFill>
            <a:srgbClr val="487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Interstate Regular" panose="02000503020000020004" pitchFamily="50" charset="0"/>
              </a:rPr>
              <a:t>How to Maximize Fleet Electrification Benefits</a:t>
            </a:r>
          </a:p>
        </p:txBody>
      </p:sp>
    </p:spTree>
    <p:extLst>
      <p:ext uri="{BB962C8B-B14F-4D97-AF65-F5344CB8AC3E}">
        <p14:creationId xmlns:p14="http://schemas.microsoft.com/office/powerpoint/2010/main" val="152798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3CF1C87-6F77-F340-BE1D-B8A08CCF994F}"/>
              </a:ext>
            </a:extLst>
          </p:cNvPr>
          <p:cNvSpPr/>
          <p:nvPr/>
        </p:nvSpPr>
        <p:spPr>
          <a:xfrm>
            <a:off x="-1" y="1491527"/>
            <a:ext cx="12192001" cy="5366473"/>
          </a:xfrm>
          <a:prstGeom prst="rect">
            <a:avLst/>
          </a:prstGeom>
          <a:solidFill>
            <a:srgbClr val="E0EDC0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65314"/>
            <a:ext cx="12192000" cy="14842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Interstate Regular" panose="02000503020000020004" pitchFamily="50" charset="0"/>
              </a:rPr>
              <a:t>Driving EV Fleet Transition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77516" y="1700777"/>
            <a:ext cx="11496720" cy="4888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Reducing barriers to transition for ALL public fleets (not just cities that are part of Climate Mayors)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cs typeface="Georgia"/>
              </a:rPr>
              <a:t>Increasing procurement choice – including innovating leasing options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cs typeface="Georgia"/>
              </a:rPr>
              <a:t>Reducing administrative time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cs typeface="Georgia"/>
              </a:rPr>
              <a:t>Aggregating national demand to lower costs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cs typeface="Georgia"/>
              </a:rPr>
              <a:t>Helping with pre/post-deployment planning and training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cs typeface="Georgia"/>
              </a:rPr>
              <a:t>Offering cooperative purchasing/bundling purchasing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>
              <a:cs typeface="Georgia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A20C92-07AC-6B41-AA40-D185666BDF1D}"/>
              </a:ext>
            </a:extLst>
          </p:cNvPr>
          <p:cNvSpPr/>
          <p:nvPr/>
        </p:nvSpPr>
        <p:spPr>
          <a:xfrm>
            <a:off x="0" y="-6631"/>
            <a:ext cx="12192000" cy="1484243"/>
          </a:xfrm>
          <a:prstGeom prst="rect">
            <a:avLst/>
          </a:prstGeom>
          <a:solidFill>
            <a:srgbClr val="487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Interstate Regular" panose="02000503020000020004" pitchFamily="50" charset="0"/>
              </a:rPr>
              <a:t>Driving EV Fleet Transition</a:t>
            </a:r>
          </a:p>
        </p:txBody>
      </p:sp>
    </p:spTree>
    <p:extLst>
      <p:ext uri="{BB962C8B-B14F-4D97-AF65-F5344CB8AC3E}">
        <p14:creationId xmlns:p14="http://schemas.microsoft.com/office/powerpoint/2010/main" val="2353283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3CF1C87-6F77-F340-BE1D-B8A08CCF994F}"/>
              </a:ext>
            </a:extLst>
          </p:cNvPr>
          <p:cNvSpPr/>
          <p:nvPr/>
        </p:nvSpPr>
        <p:spPr>
          <a:xfrm>
            <a:off x="-1" y="1504779"/>
            <a:ext cx="12192001" cy="5366473"/>
          </a:xfrm>
          <a:prstGeom prst="rect">
            <a:avLst/>
          </a:prstGeom>
          <a:solidFill>
            <a:srgbClr val="E0EDC0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65314"/>
            <a:ext cx="12192000" cy="14842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Interstate Regular" panose="02000503020000020004" pitchFamily="50" charset="0"/>
              </a:rPr>
              <a:t>Driving EV Fleet Transition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A20C92-07AC-6B41-AA40-D185666BDF1D}"/>
              </a:ext>
            </a:extLst>
          </p:cNvPr>
          <p:cNvSpPr/>
          <p:nvPr/>
        </p:nvSpPr>
        <p:spPr>
          <a:xfrm>
            <a:off x="0" y="-6631"/>
            <a:ext cx="12192000" cy="1484243"/>
          </a:xfrm>
          <a:prstGeom prst="rect">
            <a:avLst/>
          </a:prstGeom>
          <a:solidFill>
            <a:srgbClr val="487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Interstate Regular" panose="02000503020000020004" pitchFamily="50" charset="0"/>
              </a:rPr>
              <a:t>Cities with commitments to EV fleets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E5B238C-D1A3-4A4B-A779-94E283E80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35889"/>
              </p:ext>
            </p:extLst>
          </p:nvPr>
        </p:nvGraphicFramePr>
        <p:xfrm>
          <a:off x="675859" y="1550210"/>
          <a:ext cx="10840279" cy="5181600"/>
        </p:xfrm>
        <a:graphic>
          <a:graphicData uri="http://schemas.openxmlformats.org/drawingml/2006/table">
            <a:tbl>
              <a:tblPr firstRow="1" firstCol="1" bandRow="1"/>
              <a:tblGrid>
                <a:gridCol w="967409">
                  <a:extLst>
                    <a:ext uri="{9D8B030D-6E8A-4147-A177-3AD203B41FA5}">
                      <a16:colId xmlns:a16="http://schemas.microsoft.com/office/drawing/2014/main" val="3908200356"/>
                    </a:ext>
                  </a:extLst>
                </a:gridCol>
                <a:gridCol w="2332383">
                  <a:extLst>
                    <a:ext uri="{9D8B030D-6E8A-4147-A177-3AD203B41FA5}">
                      <a16:colId xmlns:a16="http://schemas.microsoft.com/office/drawing/2014/main" val="1511163289"/>
                    </a:ext>
                  </a:extLst>
                </a:gridCol>
                <a:gridCol w="1139688">
                  <a:extLst>
                    <a:ext uri="{9D8B030D-6E8A-4147-A177-3AD203B41FA5}">
                      <a16:colId xmlns:a16="http://schemas.microsoft.com/office/drawing/2014/main" val="3104870515"/>
                    </a:ext>
                  </a:extLst>
                </a:gridCol>
                <a:gridCol w="2544416">
                  <a:extLst>
                    <a:ext uri="{9D8B030D-6E8A-4147-A177-3AD203B41FA5}">
                      <a16:colId xmlns:a16="http://schemas.microsoft.com/office/drawing/2014/main" val="3538272553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981467941"/>
                    </a:ext>
                  </a:extLst>
                </a:gridCol>
                <a:gridCol w="2902227">
                  <a:extLst>
                    <a:ext uri="{9D8B030D-6E8A-4147-A177-3AD203B41FA5}">
                      <a16:colId xmlns:a16="http://schemas.microsoft.com/office/drawing/2014/main" val="251301774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 Arbor 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Fayetteville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Rochester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96585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Aspen 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MD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Greenbelt 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 Diego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5034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TX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Austin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Highland Park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Sacramento 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19566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Berkeley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NJ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Hoboken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Santa Monica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23914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Beverly Hills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TX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Houston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Satellite Beach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9554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Binghamton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NJ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Jersey City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Seattle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2613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VT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Burlington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 Beach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Somerville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08312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Cape Canaveral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Angeles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NJ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Verona 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97409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NJ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Cape May Point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Louisville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Washington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7838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Chula Vista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West Palm Beach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7561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Cincinnati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Olympia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Yonkers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99257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Charlotte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Orlando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Alameda County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6794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Cleveland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Phoenix 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Cuyahoga County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6604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Columbus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Pittsburgh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Hennepin County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2975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Denver 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NJ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Plainsboro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Angeles County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0495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 Moines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Portland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Pima County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0305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</a:txBody>
                  <a:tcPr marL="50034" marR="50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Redwood City </a:t>
                      </a:r>
                    </a:p>
                  </a:txBody>
                  <a:tcPr marL="50034" marR="500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6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275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25863</TotalTime>
  <Words>363</Words>
  <Application>Microsoft Office PowerPoint</Application>
  <PresentationFormat>Widescreen</PresentationFormat>
  <Paragraphs>138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Interstate Regular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Hayward</dc:creator>
  <cp:lastModifiedBy>Jared Walker</cp:lastModifiedBy>
  <cp:revision>132</cp:revision>
  <dcterms:created xsi:type="dcterms:W3CDTF">2017-02-07T20:06:30Z</dcterms:created>
  <dcterms:modified xsi:type="dcterms:W3CDTF">2019-05-02T14:19:54Z</dcterms:modified>
</cp:coreProperties>
</file>