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2" r:id="rId2"/>
    <p:sldId id="312" r:id="rId3"/>
    <p:sldId id="293" r:id="rId4"/>
    <p:sldId id="294" r:id="rId5"/>
    <p:sldId id="258" r:id="rId6"/>
    <p:sldId id="295" r:id="rId7"/>
    <p:sldId id="296" r:id="rId8"/>
    <p:sldId id="297" r:id="rId9"/>
    <p:sldId id="298" r:id="rId10"/>
    <p:sldId id="276" r:id="rId11"/>
    <p:sldId id="259" r:id="rId12"/>
    <p:sldId id="260" r:id="rId13"/>
    <p:sldId id="304" r:id="rId14"/>
    <p:sldId id="305" r:id="rId15"/>
    <p:sldId id="300" r:id="rId16"/>
    <p:sldId id="301" r:id="rId17"/>
    <p:sldId id="302" r:id="rId18"/>
    <p:sldId id="303" r:id="rId19"/>
    <p:sldId id="315" r:id="rId20"/>
    <p:sldId id="313" r:id="rId21"/>
    <p:sldId id="314"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41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3013FD-F44F-4A30-9F14-1F782E4F3B1D}" type="doc">
      <dgm:prSet loTypeId="urn:microsoft.com/office/officeart/2005/8/layout/venn2" loCatId="relationship" qsTypeId="urn:microsoft.com/office/officeart/2005/8/quickstyle/simple5" qsCatId="simple" csTypeId="urn:microsoft.com/office/officeart/2005/8/colors/accent1_3" csCatId="accent1" phldr="1"/>
      <dgm:spPr/>
      <dgm:t>
        <a:bodyPr/>
        <a:lstStyle/>
        <a:p>
          <a:endParaRPr lang="en-US"/>
        </a:p>
      </dgm:t>
    </dgm:pt>
    <dgm:pt modelId="{DC03C5EF-30D5-48FA-8A95-A3A0E1DC3667}">
      <dgm:prSet phldrT="[Text]" custT="1"/>
      <dgm:spPr/>
      <dgm:t>
        <a:bodyPr/>
        <a:lstStyle/>
        <a:p>
          <a:pPr>
            <a:lnSpc>
              <a:spcPct val="90000"/>
            </a:lnSpc>
          </a:pPr>
          <a:r>
            <a:rPr lang="en-US" sz="1200" b="1" i="1" dirty="0" smtClean="0">
              <a:latin typeface="+mn-lt"/>
              <a:cs typeface="Arial" pitchFamily="34" charset="0"/>
            </a:rPr>
            <a:t>climate action plan</a:t>
          </a:r>
          <a:endParaRPr lang="en-US" sz="1200" b="1" i="1" dirty="0"/>
        </a:p>
      </dgm:t>
    </dgm:pt>
    <dgm:pt modelId="{30A633C4-E893-46DB-86AE-B1A9E1544C5A}" type="parTrans" cxnId="{38B13BC5-7131-4D1F-9B53-6451A542EB23}">
      <dgm:prSet/>
      <dgm:spPr/>
      <dgm:t>
        <a:bodyPr/>
        <a:lstStyle/>
        <a:p>
          <a:endParaRPr lang="en-US"/>
        </a:p>
      </dgm:t>
    </dgm:pt>
    <dgm:pt modelId="{7121A586-9AC5-4784-BE4A-03E18278DE56}" type="sibTrans" cxnId="{38B13BC5-7131-4D1F-9B53-6451A542EB23}">
      <dgm:prSet/>
      <dgm:spPr/>
      <dgm:t>
        <a:bodyPr/>
        <a:lstStyle/>
        <a:p>
          <a:endParaRPr lang="en-US"/>
        </a:p>
      </dgm:t>
    </dgm:pt>
    <dgm:pt modelId="{D5F1E546-37FF-4121-9D65-3C546DC8D4F6}">
      <dgm:prSet phldrT="[Text]" custT="1"/>
      <dgm:spPr/>
      <dgm:t>
        <a:bodyPr/>
        <a:lstStyle/>
        <a:p>
          <a:pPr>
            <a:lnSpc>
              <a:spcPct val="100000"/>
            </a:lnSpc>
          </a:pPr>
          <a:r>
            <a:rPr lang="en-US" sz="1200" b="1" i="1" dirty="0" err="1" smtClean="0">
              <a:latin typeface="+mn-lt"/>
              <a:cs typeface="Arial" pitchFamily="34" charset="0"/>
            </a:rPr>
            <a:t>stormwater</a:t>
          </a:r>
          <a:r>
            <a:rPr lang="en-US" sz="1200" b="1" i="1" dirty="0" smtClean="0">
              <a:latin typeface="+mn-lt"/>
              <a:cs typeface="Arial" pitchFamily="34" charset="0"/>
            </a:rPr>
            <a:t> master planning</a:t>
          </a:r>
          <a:endParaRPr lang="en-US" sz="1200" b="1" i="1" dirty="0">
            <a:latin typeface="+mn-lt"/>
            <a:cs typeface="Arial" pitchFamily="34" charset="0"/>
          </a:endParaRPr>
        </a:p>
      </dgm:t>
    </dgm:pt>
    <dgm:pt modelId="{9CA09598-BB1A-4F1C-BF67-140D8640184F}" type="parTrans" cxnId="{D702B1D1-7079-4D4D-AAD4-1381799C7982}">
      <dgm:prSet/>
      <dgm:spPr/>
      <dgm:t>
        <a:bodyPr/>
        <a:lstStyle/>
        <a:p>
          <a:endParaRPr lang="en-US"/>
        </a:p>
      </dgm:t>
    </dgm:pt>
    <dgm:pt modelId="{20F4FB49-4194-48F9-84C5-77E6A54D1174}" type="sibTrans" cxnId="{D702B1D1-7079-4D4D-AAD4-1381799C7982}">
      <dgm:prSet/>
      <dgm:spPr/>
      <dgm:t>
        <a:bodyPr/>
        <a:lstStyle/>
        <a:p>
          <a:endParaRPr lang="en-US"/>
        </a:p>
      </dgm:t>
    </dgm:pt>
    <dgm:pt modelId="{6464D1B5-A530-439A-AEE2-6C86B538C778}">
      <dgm:prSet phldrT="[Text]"/>
      <dgm:spPr/>
      <dgm:t>
        <a:bodyPr/>
        <a:lstStyle/>
        <a:p>
          <a:r>
            <a:rPr lang="en-US" smtClean="0"/>
            <a:t>Miami-d</a:t>
          </a:r>
          <a:endParaRPr lang="en-US" dirty="0"/>
        </a:p>
      </dgm:t>
    </dgm:pt>
    <dgm:pt modelId="{1FE7BA8F-15B9-4E99-BA7B-4EA48C2A8856}" type="sibTrans" cxnId="{C34FC6E6-A0C8-4F25-8B48-B98CAD46CFF3}">
      <dgm:prSet/>
      <dgm:spPr/>
      <dgm:t>
        <a:bodyPr/>
        <a:lstStyle/>
        <a:p>
          <a:endParaRPr lang="en-US"/>
        </a:p>
      </dgm:t>
    </dgm:pt>
    <dgm:pt modelId="{E1DDCBE9-3F95-4754-A66C-7679085E9084}" type="parTrans" cxnId="{C34FC6E6-A0C8-4F25-8B48-B98CAD46CFF3}">
      <dgm:prSet/>
      <dgm:spPr/>
      <dgm:t>
        <a:bodyPr/>
        <a:lstStyle/>
        <a:p>
          <a:endParaRPr lang="en-US"/>
        </a:p>
      </dgm:t>
    </dgm:pt>
    <dgm:pt modelId="{1314B4E7-9C11-49DF-B454-CEC40222BADE}">
      <dgm:prSet phldrT="[Text]"/>
      <dgm:spPr/>
      <dgm:t>
        <a:bodyPr/>
        <a:lstStyle/>
        <a:p>
          <a:endParaRPr lang="en-US" dirty="0">
            <a:solidFill>
              <a:srgbClr val="002060"/>
            </a:solidFill>
          </a:endParaRPr>
        </a:p>
      </dgm:t>
    </dgm:pt>
    <dgm:pt modelId="{DC2766A5-A265-4969-89DD-89D9BB8C9127}" type="sibTrans" cxnId="{6F444B00-5B58-4E1F-AB0A-1B41F964DCD3}">
      <dgm:prSet/>
      <dgm:spPr/>
      <dgm:t>
        <a:bodyPr/>
        <a:lstStyle/>
        <a:p>
          <a:endParaRPr lang="en-US"/>
        </a:p>
      </dgm:t>
    </dgm:pt>
    <dgm:pt modelId="{C2D80019-D0F1-492D-BA11-758E960D58E9}" type="parTrans" cxnId="{6F444B00-5B58-4E1F-AB0A-1B41F964DCD3}">
      <dgm:prSet/>
      <dgm:spPr/>
      <dgm:t>
        <a:bodyPr/>
        <a:lstStyle/>
        <a:p>
          <a:endParaRPr lang="en-US"/>
        </a:p>
      </dgm:t>
    </dgm:pt>
    <dgm:pt modelId="{A36AC876-864E-492D-A28C-0235DB92050A}">
      <dgm:prSet phldrT="[Text]" custT="1"/>
      <dgm:spPr/>
      <dgm:t>
        <a:bodyPr/>
        <a:lstStyle/>
        <a:p>
          <a:pPr>
            <a:lnSpc>
              <a:spcPct val="100000"/>
            </a:lnSpc>
          </a:pPr>
          <a:r>
            <a:rPr lang="en-US" sz="1200" b="1" i="1" dirty="0" smtClean="0">
              <a:latin typeface="+mn-lt"/>
              <a:cs typeface="Arial" pitchFamily="34" charset="0"/>
            </a:rPr>
            <a:t>CDMP</a:t>
          </a:r>
          <a:endParaRPr lang="en-US" sz="1200" b="1" i="1" dirty="0">
            <a:latin typeface="+mn-lt"/>
            <a:cs typeface="Arial" pitchFamily="34" charset="0"/>
          </a:endParaRPr>
        </a:p>
      </dgm:t>
    </dgm:pt>
    <dgm:pt modelId="{B4060349-F11A-40D4-B2D1-7FCF4FEC93A6}" type="parTrans" cxnId="{A2DD6F5A-B42C-48A2-BB62-0F9E844B82E8}">
      <dgm:prSet/>
      <dgm:spPr/>
      <dgm:t>
        <a:bodyPr/>
        <a:lstStyle/>
        <a:p>
          <a:endParaRPr lang="en-US"/>
        </a:p>
      </dgm:t>
    </dgm:pt>
    <dgm:pt modelId="{FB4EFB29-FE52-4809-8140-F06F1D37E630}" type="sibTrans" cxnId="{A2DD6F5A-B42C-48A2-BB62-0F9E844B82E8}">
      <dgm:prSet/>
      <dgm:spPr/>
      <dgm:t>
        <a:bodyPr/>
        <a:lstStyle/>
        <a:p>
          <a:endParaRPr lang="en-US"/>
        </a:p>
      </dgm:t>
    </dgm:pt>
    <dgm:pt modelId="{7F1546EE-3393-4348-9B8E-6751950D3912}">
      <dgm:prSet phldrT="[Text]" custT="1"/>
      <dgm:spPr/>
      <dgm:t>
        <a:bodyPr/>
        <a:lstStyle/>
        <a:p>
          <a:r>
            <a:rPr lang="en-US" sz="2400" b="1" dirty="0" smtClean="0"/>
            <a:t>..</a:t>
          </a:r>
          <a:endParaRPr lang="en-US" sz="2400" b="1" dirty="0"/>
        </a:p>
      </dgm:t>
    </dgm:pt>
    <dgm:pt modelId="{7F2BB4A0-AE31-4AB2-B3E9-7829A59C968A}" type="sibTrans" cxnId="{63CF72E4-A9CD-49CC-BB39-63C781851DAE}">
      <dgm:prSet/>
      <dgm:spPr/>
      <dgm:t>
        <a:bodyPr/>
        <a:lstStyle/>
        <a:p>
          <a:endParaRPr lang="en-US"/>
        </a:p>
      </dgm:t>
    </dgm:pt>
    <dgm:pt modelId="{B1E3E0EF-8043-40C6-9115-074F4F6CA4E9}" type="parTrans" cxnId="{63CF72E4-A9CD-49CC-BB39-63C781851DAE}">
      <dgm:prSet/>
      <dgm:spPr/>
      <dgm:t>
        <a:bodyPr/>
        <a:lstStyle/>
        <a:p>
          <a:endParaRPr lang="en-US"/>
        </a:p>
      </dgm:t>
    </dgm:pt>
    <dgm:pt modelId="{09DA1050-53B4-4D67-948C-2CCDE2B6A34C}">
      <dgm:prSet phldrT="[Text]" custT="1"/>
      <dgm:spPr/>
      <dgm:t>
        <a:bodyPr/>
        <a:lstStyle/>
        <a:p>
          <a:pPr>
            <a:lnSpc>
              <a:spcPct val="100000"/>
            </a:lnSpc>
          </a:pPr>
          <a:r>
            <a:rPr lang="en-US" sz="1200" b="1" i="1" dirty="0" smtClean="0">
              <a:latin typeface="+mn-lt"/>
              <a:cs typeface="Arial" pitchFamily="34" charset="0"/>
            </a:rPr>
            <a:t>local mitigation strategy</a:t>
          </a:r>
          <a:endParaRPr lang="en-US" sz="1200" b="1" i="1" dirty="0">
            <a:latin typeface="+mn-lt"/>
            <a:cs typeface="Arial" pitchFamily="34" charset="0"/>
          </a:endParaRPr>
        </a:p>
      </dgm:t>
    </dgm:pt>
    <dgm:pt modelId="{438ED0BC-EBF7-4EF5-AED0-CFDD665F36CA}" type="parTrans" cxnId="{47DB724A-D3E8-440A-880C-AB5791360CE2}">
      <dgm:prSet/>
      <dgm:spPr/>
      <dgm:t>
        <a:bodyPr/>
        <a:lstStyle/>
        <a:p>
          <a:endParaRPr lang="en-US"/>
        </a:p>
      </dgm:t>
    </dgm:pt>
    <dgm:pt modelId="{354544FD-FE4E-4FD2-958B-8BC5763A9377}" type="sibTrans" cxnId="{47DB724A-D3E8-440A-880C-AB5791360CE2}">
      <dgm:prSet/>
      <dgm:spPr/>
      <dgm:t>
        <a:bodyPr/>
        <a:lstStyle/>
        <a:p>
          <a:endParaRPr lang="en-US"/>
        </a:p>
      </dgm:t>
    </dgm:pt>
    <dgm:pt modelId="{6982E6E9-2D1E-4363-AE15-4695A702CEDA}">
      <dgm:prSet phldrT="[Text]" custT="1"/>
      <dgm:spPr/>
      <dgm:t>
        <a:bodyPr/>
        <a:lstStyle/>
        <a:p>
          <a:pPr>
            <a:lnSpc>
              <a:spcPct val="100000"/>
            </a:lnSpc>
          </a:pPr>
          <a:endParaRPr lang="en-US" sz="1200" b="1" dirty="0"/>
        </a:p>
      </dgm:t>
    </dgm:pt>
    <dgm:pt modelId="{A5A5CD60-083C-4D77-A1EF-6EB5F31C09F8}" type="parTrans" cxnId="{740287E3-9F99-4E50-8A7B-810363E9C28A}">
      <dgm:prSet/>
      <dgm:spPr/>
      <dgm:t>
        <a:bodyPr/>
        <a:lstStyle/>
        <a:p>
          <a:endParaRPr lang="en-US"/>
        </a:p>
      </dgm:t>
    </dgm:pt>
    <dgm:pt modelId="{82522C11-F906-4B02-AE1E-70B57C734DD0}" type="sibTrans" cxnId="{740287E3-9F99-4E50-8A7B-810363E9C28A}">
      <dgm:prSet/>
      <dgm:spPr/>
      <dgm:t>
        <a:bodyPr/>
        <a:lstStyle/>
        <a:p>
          <a:endParaRPr lang="en-US"/>
        </a:p>
      </dgm:t>
    </dgm:pt>
    <dgm:pt modelId="{109AF8B9-95ED-4143-9F8F-F0FB8B3A55BE}" type="pres">
      <dgm:prSet presAssocID="{F53013FD-F44F-4A30-9F14-1F782E4F3B1D}" presName="Name0" presStyleCnt="0">
        <dgm:presLayoutVars>
          <dgm:chMax val="7"/>
          <dgm:resizeHandles val="exact"/>
        </dgm:presLayoutVars>
      </dgm:prSet>
      <dgm:spPr/>
      <dgm:t>
        <a:bodyPr/>
        <a:lstStyle/>
        <a:p>
          <a:endParaRPr lang="en-US"/>
        </a:p>
      </dgm:t>
    </dgm:pt>
    <dgm:pt modelId="{85F9DD8C-323F-4788-82AF-8C9771B02565}" type="pres">
      <dgm:prSet presAssocID="{F53013FD-F44F-4A30-9F14-1F782E4F3B1D}" presName="comp1" presStyleCnt="0"/>
      <dgm:spPr/>
      <dgm:t>
        <a:bodyPr/>
        <a:lstStyle/>
        <a:p>
          <a:endParaRPr lang="en-US"/>
        </a:p>
      </dgm:t>
    </dgm:pt>
    <dgm:pt modelId="{DBF0BF71-3962-446A-93FA-14D7ADBD7B39}" type="pres">
      <dgm:prSet presAssocID="{F53013FD-F44F-4A30-9F14-1F782E4F3B1D}" presName="circle1" presStyleLbl="node1" presStyleIdx="0" presStyleCnt="4" custLinFactNeighborX="2308"/>
      <dgm:spPr/>
      <dgm:t>
        <a:bodyPr/>
        <a:lstStyle/>
        <a:p>
          <a:endParaRPr lang="en-US"/>
        </a:p>
      </dgm:t>
    </dgm:pt>
    <dgm:pt modelId="{B500FD02-26DD-49F2-9236-AEE2D6409C84}" type="pres">
      <dgm:prSet presAssocID="{F53013FD-F44F-4A30-9F14-1F782E4F3B1D}" presName="c1text" presStyleLbl="node1" presStyleIdx="0" presStyleCnt="4">
        <dgm:presLayoutVars>
          <dgm:bulletEnabled val="1"/>
        </dgm:presLayoutVars>
      </dgm:prSet>
      <dgm:spPr/>
      <dgm:t>
        <a:bodyPr/>
        <a:lstStyle/>
        <a:p>
          <a:endParaRPr lang="en-US"/>
        </a:p>
      </dgm:t>
    </dgm:pt>
    <dgm:pt modelId="{671A27AF-C2A3-4CA9-A8EE-0DC3D569AB9A}" type="pres">
      <dgm:prSet presAssocID="{F53013FD-F44F-4A30-9F14-1F782E4F3B1D}" presName="comp2" presStyleCnt="0"/>
      <dgm:spPr/>
      <dgm:t>
        <a:bodyPr/>
        <a:lstStyle/>
        <a:p>
          <a:endParaRPr lang="en-US"/>
        </a:p>
      </dgm:t>
    </dgm:pt>
    <dgm:pt modelId="{9A0168E8-F9BF-4D7B-B635-93320CC6833A}" type="pres">
      <dgm:prSet presAssocID="{F53013FD-F44F-4A30-9F14-1F782E4F3B1D}" presName="circle2" presStyleLbl="node1" presStyleIdx="1" presStyleCnt="4" custLinFactNeighborX="1087" custLinFactNeighborY="1630"/>
      <dgm:spPr/>
      <dgm:t>
        <a:bodyPr/>
        <a:lstStyle/>
        <a:p>
          <a:endParaRPr lang="en-US"/>
        </a:p>
      </dgm:t>
    </dgm:pt>
    <dgm:pt modelId="{CF4AFA82-7831-490D-8D0C-80A68BFA9632}" type="pres">
      <dgm:prSet presAssocID="{F53013FD-F44F-4A30-9F14-1F782E4F3B1D}" presName="c2text" presStyleLbl="node1" presStyleIdx="1" presStyleCnt="4">
        <dgm:presLayoutVars>
          <dgm:bulletEnabled val="1"/>
        </dgm:presLayoutVars>
      </dgm:prSet>
      <dgm:spPr/>
      <dgm:t>
        <a:bodyPr/>
        <a:lstStyle/>
        <a:p>
          <a:endParaRPr lang="en-US"/>
        </a:p>
      </dgm:t>
    </dgm:pt>
    <dgm:pt modelId="{25A5DFD0-6DF7-4D85-8767-4EBFD371B840}" type="pres">
      <dgm:prSet presAssocID="{F53013FD-F44F-4A30-9F14-1F782E4F3B1D}" presName="comp3" presStyleCnt="0"/>
      <dgm:spPr/>
      <dgm:t>
        <a:bodyPr/>
        <a:lstStyle/>
        <a:p>
          <a:endParaRPr lang="en-US"/>
        </a:p>
      </dgm:t>
    </dgm:pt>
    <dgm:pt modelId="{C33605A8-9037-48DE-A37E-C52D3A39501F}" type="pres">
      <dgm:prSet presAssocID="{F53013FD-F44F-4A30-9F14-1F782E4F3B1D}" presName="circle3" presStyleLbl="node1" presStyleIdx="2" presStyleCnt="4" custScaleX="105120" custScaleY="102213" custLinFactNeighborX="-4251" custLinFactNeighborY="1309"/>
      <dgm:spPr/>
      <dgm:t>
        <a:bodyPr/>
        <a:lstStyle/>
        <a:p>
          <a:endParaRPr lang="en-US"/>
        </a:p>
      </dgm:t>
    </dgm:pt>
    <dgm:pt modelId="{EE6AC79D-E9B4-4711-8F65-44114C78EBFE}" type="pres">
      <dgm:prSet presAssocID="{F53013FD-F44F-4A30-9F14-1F782E4F3B1D}" presName="c3text" presStyleLbl="node1" presStyleIdx="2" presStyleCnt="4">
        <dgm:presLayoutVars>
          <dgm:bulletEnabled val="1"/>
        </dgm:presLayoutVars>
      </dgm:prSet>
      <dgm:spPr/>
      <dgm:t>
        <a:bodyPr/>
        <a:lstStyle/>
        <a:p>
          <a:endParaRPr lang="en-US"/>
        </a:p>
      </dgm:t>
    </dgm:pt>
    <dgm:pt modelId="{AC39403E-CDE5-4447-BB8A-B06E9BE256B0}" type="pres">
      <dgm:prSet presAssocID="{F53013FD-F44F-4A30-9F14-1F782E4F3B1D}" presName="comp4" presStyleCnt="0"/>
      <dgm:spPr/>
      <dgm:t>
        <a:bodyPr/>
        <a:lstStyle/>
        <a:p>
          <a:endParaRPr lang="en-US"/>
        </a:p>
      </dgm:t>
    </dgm:pt>
    <dgm:pt modelId="{0718C32B-399E-460F-B7E0-C69719A09CE9}" type="pres">
      <dgm:prSet presAssocID="{F53013FD-F44F-4A30-9F14-1F782E4F3B1D}" presName="circle4" presStyleLbl="node1" presStyleIdx="3" presStyleCnt="4" custScaleX="110145" custScaleY="110145" custLinFactNeighborX="-7971" custLinFactNeighborY="-2537"/>
      <dgm:spPr/>
      <dgm:t>
        <a:bodyPr/>
        <a:lstStyle/>
        <a:p>
          <a:endParaRPr lang="en-US"/>
        </a:p>
      </dgm:t>
    </dgm:pt>
    <dgm:pt modelId="{9AA309C5-FB5E-43C6-BD2E-7C72D9F50E94}" type="pres">
      <dgm:prSet presAssocID="{F53013FD-F44F-4A30-9F14-1F782E4F3B1D}" presName="c4text" presStyleLbl="node1" presStyleIdx="3" presStyleCnt="4">
        <dgm:presLayoutVars>
          <dgm:bulletEnabled val="1"/>
        </dgm:presLayoutVars>
      </dgm:prSet>
      <dgm:spPr/>
      <dgm:t>
        <a:bodyPr/>
        <a:lstStyle/>
        <a:p>
          <a:endParaRPr lang="en-US"/>
        </a:p>
      </dgm:t>
    </dgm:pt>
  </dgm:ptLst>
  <dgm:cxnLst>
    <dgm:cxn modelId="{A2DD6F5A-B42C-48A2-BB62-0F9E844B82E8}" srcId="{DC03C5EF-30D5-48FA-8A95-A3A0E1DC3667}" destId="{A36AC876-864E-492D-A28C-0235DB92050A}" srcOrd="2" destOrd="0" parTransId="{B4060349-F11A-40D4-B2D1-7FCF4FEC93A6}" sibTransId="{FB4EFB29-FE52-4809-8140-F06F1D37E630}"/>
    <dgm:cxn modelId="{FE917E58-1FBF-42F2-BD2D-65DFD0D91DB2}" type="presOf" srcId="{A36AC876-864E-492D-A28C-0235DB92050A}" destId="{0718C32B-399E-460F-B7E0-C69719A09CE9}" srcOrd="0" destOrd="3" presId="urn:microsoft.com/office/officeart/2005/8/layout/venn2"/>
    <dgm:cxn modelId="{17631E91-78E6-434D-B43A-49F2C4C62D16}" type="presOf" srcId="{A36AC876-864E-492D-A28C-0235DB92050A}" destId="{9AA309C5-FB5E-43C6-BD2E-7C72D9F50E94}" srcOrd="1" destOrd="3" presId="urn:microsoft.com/office/officeart/2005/8/layout/venn2"/>
    <dgm:cxn modelId="{A69D44C7-FA5B-4300-9713-4270B44B4174}" type="presOf" srcId="{6982E6E9-2D1E-4363-AE15-4695A702CEDA}" destId="{0718C32B-399E-460F-B7E0-C69719A09CE9}" srcOrd="0" destOrd="4" presId="urn:microsoft.com/office/officeart/2005/8/layout/venn2"/>
    <dgm:cxn modelId="{EAA2C6EB-37FF-4C9C-9D20-424F7A2B1B89}" type="presOf" srcId="{7F1546EE-3393-4348-9B8E-6751950D3912}" destId="{B500FD02-26DD-49F2-9236-AEE2D6409C84}" srcOrd="1" destOrd="0" presId="urn:microsoft.com/office/officeart/2005/8/layout/venn2"/>
    <dgm:cxn modelId="{69320AEC-D1B7-4D7D-99DC-983DC0CC05A6}" type="presOf" srcId="{6982E6E9-2D1E-4363-AE15-4695A702CEDA}" destId="{9AA309C5-FB5E-43C6-BD2E-7C72D9F50E94}" srcOrd="1" destOrd="4" presId="urn:microsoft.com/office/officeart/2005/8/layout/venn2"/>
    <dgm:cxn modelId="{47DB724A-D3E8-440A-880C-AB5791360CE2}" srcId="{DC03C5EF-30D5-48FA-8A95-A3A0E1DC3667}" destId="{09DA1050-53B4-4D67-948C-2CCDE2B6A34C}" srcOrd="0" destOrd="0" parTransId="{438ED0BC-EBF7-4EF5-AED0-CFDD665F36CA}" sibTransId="{354544FD-FE4E-4FD2-958B-8BC5763A9377}"/>
    <dgm:cxn modelId="{DD4768CE-1383-4CAA-A188-F6F0622AEBCC}" type="presOf" srcId="{7F1546EE-3393-4348-9B8E-6751950D3912}" destId="{DBF0BF71-3962-446A-93FA-14D7ADBD7B39}" srcOrd="0" destOrd="0" presId="urn:microsoft.com/office/officeart/2005/8/layout/venn2"/>
    <dgm:cxn modelId="{0D3DBCA9-56B2-4869-8B0A-AC06BB3CE0E7}" type="presOf" srcId="{1314B4E7-9C11-49DF-B454-CEC40222BADE}" destId="{EE6AC79D-E9B4-4711-8F65-44114C78EBFE}" srcOrd="1" destOrd="0" presId="urn:microsoft.com/office/officeart/2005/8/layout/venn2"/>
    <dgm:cxn modelId="{8B13923A-5E42-4044-AB8E-C3B751F0058F}" type="presOf" srcId="{DC03C5EF-30D5-48FA-8A95-A3A0E1DC3667}" destId="{9AA309C5-FB5E-43C6-BD2E-7C72D9F50E94}" srcOrd="1" destOrd="0" presId="urn:microsoft.com/office/officeart/2005/8/layout/venn2"/>
    <dgm:cxn modelId="{99DD187F-392A-45FF-B927-BC679DC81EF7}" type="presOf" srcId="{09DA1050-53B4-4D67-948C-2CCDE2B6A34C}" destId="{0718C32B-399E-460F-B7E0-C69719A09CE9}" srcOrd="0" destOrd="1" presId="urn:microsoft.com/office/officeart/2005/8/layout/venn2"/>
    <dgm:cxn modelId="{F7408ABB-E0AF-42C5-B8E8-CDAC1C329B65}" type="presOf" srcId="{6464D1B5-A530-439A-AEE2-6C86B538C778}" destId="{9A0168E8-F9BF-4D7B-B635-93320CC6833A}" srcOrd="0" destOrd="0" presId="urn:microsoft.com/office/officeart/2005/8/layout/venn2"/>
    <dgm:cxn modelId="{1816B338-7F54-4622-9533-FFB8AE71B9DC}" type="presOf" srcId="{1314B4E7-9C11-49DF-B454-CEC40222BADE}" destId="{C33605A8-9037-48DE-A37E-C52D3A39501F}" srcOrd="0" destOrd="0" presId="urn:microsoft.com/office/officeart/2005/8/layout/venn2"/>
    <dgm:cxn modelId="{38B13BC5-7131-4D1F-9B53-6451A542EB23}" srcId="{F53013FD-F44F-4A30-9F14-1F782E4F3B1D}" destId="{DC03C5EF-30D5-48FA-8A95-A3A0E1DC3667}" srcOrd="3" destOrd="0" parTransId="{30A633C4-E893-46DB-86AE-B1A9E1544C5A}" sibTransId="{7121A586-9AC5-4784-BE4A-03E18278DE56}"/>
    <dgm:cxn modelId="{C34FC6E6-A0C8-4F25-8B48-B98CAD46CFF3}" srcId="{F53013FD-F44F-4A30-9F14-1F782E4F3B1D}" destId="{6464D1B5-A530-439A-AEE2-6C86B538C778}" srcOrd="1" destOrd="0" parTransId="{E1DDCBE9-3F95-4754-A66C-7679085E9084}" sibTransId="{1FE7BA8F-15B9-4E99-BA7B-4EA48C2A8856}"/>
    <dgm:cxn modelId="{740287E3-9F99-4E50-8A7B-810363E9C28A}" srcId="{DC03C5EF-30D5-48FA-8A95-A3A0E1DC3667}" destId="{6982E6E9-2D1E-4363-AE15-4695A702CEDA}" srcOrd="3" destOrd="0" parTransId="{A5A5CD60-083C-4D77-A1EF-6EB5F31C09F8}" sibTransId="{82522C11-F906-4B02-AE1E-70B57C734DD0}"/>
    <dgm:cxn modelId="{CCABB798-57DC-4FAB-A1AA-E92BCB939575}" type="presOf" srcId="{6464D1B5-A530-439A-AEE2-6C86B538C778}" destId="{CF4AFA82-7831-490D-8D0C-80A68BFA9632}" srcOrd="1" destOrd="0" presId="urn:microsoft.com/office/officeart/2005/8/layout/venn2"/>
    <dgm:cxn modelId="{F83301F9-A8F4-42EF-806A-429D126FDD7C}" type="presOf" srcId="{F53013FD-F44F-4A30-9F14-1F782E4F3B1D}" destId="{109AF8B9-95ED-4143-9F8F-F0FB8B3A55BE}" srcOrd="0" destOrd="0" presId="urn:microsoft.com/office/officeart/2005/8/layout/venn2"/>
    <dgm:cxn modelId="{D702B1D1-7079-4D4D-AAD4-1381799C7982}" srcId="{DC03C5EF-30D5-48FA-8A95-A3A0E1DC3667}" destId="{D5F1E546-37FF-4121-9D65-3C546DC8D4F6}" srcOrd="1" destOrd="0" parTransId="{9CA09598-BB1A-4F1C-BF67-140D8640184F}" sibTransId="{20F4FB49-4194-48F9-84C5-77E6A54D1174}"/>
    <dgm:cxn modelId="{85C2EFE8-90DF-4954-BA0D-C21118982800}" type="presOf" srcId="{D5F1E546-37FF-4121-9D65-3C546DC8D4F6}" destId="{0718C32B-399E-460F-B7E0-C69719A09CE9}" srcOrd="0" destOrd="2" presId="urn:microsoft.com/office/officeart/2005/8/layout/venn2"/>
    <dgm:cxn modelId="{63CF72E4-A9CD-49CC-BB39-63C781851DAE}" srcId="{F53013FD-F44F-4A30-9F14-1F782E4F3B1D}" destId="{7F1546EE-3393-4348-9B8E-6751950D3912}" srcOrd="0" destOrd="0" parTransId="{B1E3E0EF-8043-40C6-9115-074F4F6CA4E9}" sibTransId="{7F2BB4A0-AE31-4AB2-B3E9-7829A59C968A}"/>
    <dgm:cxn modelId="{8C43E663-6CE2-4F4A-B957-94D3CD10FD62}" type="presOf" srcId="{DC03C5EF-30D5-48FA-8A95-A3A0E1DC3667}" destId="{0718C32B-399E-460F-B7E0-C69719A09CE9}" srcOrd="0" destOrd="0" presId="urn:microsoft.com/office/officeart/2005/8/layout/venn2"/>
    <dgm:cxn modelId="{C88BDC65-4160-4308-91EA-62A5F0C477C9}" type="presOf" srcId="{09DA1050-53B4-4D67-948C-2CCDE2B6A34C}" destId="{9AA309C5-FB5E-43C6-BD2E-7C72D9F50E94}" srcOrd="1" destOrd="1" presId="urn:microsoft.com/office/officeart/2005/8/layout/venn2"/>
    <dgm:cxn modelId="{6F444B00-5B58-4E1F-AB0A-1B41F964DCD3}" srcId="{F53013FD-F44F-4A30-9F14-1F782E4F3B1D}" destId="{1314B4E7-9C11-49DF-B454-CEC40222BADE}" srcOrd="2" destOrd="0" parTransId="{C2D80019-D0F1-492D-BA11-758E960D58E9}" sibTransId="{DC2766A5-A265-4969-89DD-89D9BB8C9127}"/>
    <dgm:cxn modelId="{2F44800D-917E-4EB6-9122-FC67BCB5ABA9}" type="presOf" srcId="{D5F1E546-37FF-4121-9D65-3C546DC8D4F6}" destId="{9AA309C5-FB5E-43C6-BD2E-7C72D9F50E94}" srcOrd="1" destOrd="2" presId="urn:microsoft.com/office/officeart/2005/8/layout/venn2"/>
    <dgm:cxn modelId="{57000953-5B05-48B6-9DAE-6808EEF7EC46}" type="presParOf" srcId="{109AF8B9-95ED-4143-9F8F-F0FB8B3A55BE}" destId="{85F9DD8C-323F-4788-82AF-8C9771B02565}" srcOrd="0" destOrd="0" presId="urn:microsoft.com/office/officeart/2005/8/layout/venn2"/>
    <dgm:cxn modelId="{B9A2EC6D-4A36-40A1-9657-FD367408560D}" type="presParOf" srcId="{85F9DD8C-323F-4788-82AF-8C9771B02565}" destId="{DBF0BF71-3962-446A-93FA-14D7ADBD7B39}" srcOrd="0" destOrd="0" presId="urn:microsoft.com/office/officeart/2005/8/layout/venn2"/>
    <dgm:cxn modelId="{57B4B5F9-5055-4729-83B5-1A8E852DAF4A}" type="presParOf" srcId="{85F9DD8C-323F-4788-82AF-8C9771B02565}" destId="{B500FD02-26DD-49F2-9236-AEE2D6409C84}" srcOrd="1" destOrd="0" presId="urn:microsoft.com/office/officeart/2005/8/layout/venn2"/>
    <dgm:cxn modelId="{42D8AEE2-9DA2-481B-84C4-17A890B03314}" type="presParOf" srcId="{109AF8B9-95ED-4143-9F8F-F0FB8B3A55BE}" destId="{671A27AF-C2A3-4CA9-A8EE-0DC3D569AB9A}" srcOrd="1" destOrd="0" presId="urn:microsoft.com/office/officeart/2005/8/layout/venn2"/>
    <dgm:cxn modelId="{1D2266A5-790C-49A4-97DA-97D7591FFB36}" type="presParOf" srcId="{671A27AF-C2A3-4CA9-A8EE-0DC3D569AB9A}" destId="{9A0168E8-F9BF-4D7B-B635-93320CC6833A}" srcOrd="0" destOrd="0" presId="urn:microsoft.com/office/officeart/2005/8/layout/venn2"/>
    <dgm:cxn modelId="{81B90A96-A14A-4B52-A9E7-5C31E744A0FD}" type="presParOf" srcId="{671A27AF-C2A3-4CA9-A8EE-0DC3D569AB9A}" destId="{CF4AFA82-7831-490D-8D0C-80A68BFA9632}" srcOrd="1" destOrd="0" presId="urn:microsoft.com/office/officeart/2005/8/layout/venn2"/>
    <dgm:cxn modelId="{98FF1742-454F-463F-AE7A-A47CFF4FEED0}" type="presParOf" srcId="{109AF8B9-95ED-4143-9F8F-F0FB8B3A55BE}" destId="{25A5DFD0-6DF7-4D85-8767-4EBFD371B840}" srcOrd="2" destOrd="0" presId="urn:microsoft.com/office/officeart/2005/8/layout/venn2"/>
    <dgm:cxn modelId="{5100C39C-1397-4BCD-827E-BF3315510399}" type="presParOf" srcId="{25A5DFD0-6DF7-4D85-8767-4EBFD371B840}" destId="{C33605A8-9037-48DE-A37E-C52D3A39501F}" srcOrd="0" destOrd="0" presId="urn:microsoft.com/office/officeart/2005/8/layout/venn2"/>
    <dgm:cxn modelId="{72547445-9AD6-49F5-B5C2-E3C50707ED5E}" type="presParOf" srcId="{25A5DFD0-6DF7-4D85-8767-4EBFD371B840}" destId="{EE6AC79D-E9B4-4711-8F65-44114C78EBFE}" srcOrd="1" destOrd="0" presId="urn:microsoft.com/office/officeart/2005/8/layout/venn2"/>
    <dgm:cxn modelId="{A56AF200-FC77-495E-9C6A-3CBDC1EE6D8C}" type="presParOf" srcId="{109AF8B9-95ED-4143-9F8F-F0FB8B3A55BE}" destId="{AC39403E-CDE5-4447-BB8A-B06E9BE256B0}" srcOrd="3" destOrd="0" presId="urn:microsoft.com/office/officeart/2005/8/layout/venn2"/>
    <dgm:cxn modelId="{B8010405-76AC-4FD3-B879-62C3E35509CF}" type="presParOf" srcId="{AC39403E-CDE5-4447-BB8A-B06E9BE256B0}" destId="{0718C32B-399E-460F-B7E0-C69719A09CE9}" srcOrd="0" destOrd="0" presId="urn:microsoft.com/office/officeart/2005/8/layout/venn2"/>
    <dgm:cxn modelId="{448F11A1-151F-444A-A63B-DEC13589E61D}" type="presParOf" srcId="{AC39403E-CDE5-4447-BB8A-B06E9BE256B0}" destId="{9AA309C5-FB5E-43C6-BD2E-7C72D9F50E94}"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0BF71-3962-446A-93FA-14D7ADBD7B39}">
      <dsp:nvSpPr>
        <dsp:cNvPr id="0" name=""/>
        <dsp:cNvSpPr/>
      </dsp:nvSpPr>
      <dsp:spPr>
        <a:xfrm>
          <a:off x="1988250" y="-53340"/>
          <a:ext cx="5257800" cy="5257800"/>
        </a:xfrm>
        <a:prstGeom prst="ellipse">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smtClean="0"/>
            <a:t>..</a:t>
          </a:r>
          <a:endParaRPr lang="en-US" sz="2400" b="1" kern="1200" dirty="0"/>
        </a:p>
      </dsp:txBody>
      <dsp:txXfrm>
        <a:off x="3882109" y="209549"/>
        <a:ext cx="1470080" cy="788670"/>
      </dsp:txXfrm>
    </dsp:sp>
    <dsp:sp modelId="{9A0168E8-F9BF-4D7B-B635-93320CC6833A}">
      <dsp:nvSpPr>
        <dsp:cNvPr id="0" name=""/>
        <dsp:cNvSpPr/>
      </dsp:nvSpPr>
      <dsp:spPr>
        <a:xfrm>
          <a:off x="2438401" y="1051559"/>
          <a:ext cx="4206240" cy="4206240"/>
        </a:xfrm>
        <a:prstGeom prst="ellipse">
          <a:avLst/>
        </a:prstGeom>
        <a:gradFill rotWithShape="0">
          <a:gsLst>
            <a:gs pos="0">
              <a:schemeClr val="accent1">
                <a:shade val="80000"/>
                <a:hueOff val="102082"/>
                <a:satOff val="-1464"/>
                <a:lumOff val="8538"/>
                <a:alphaOff val="0"/>
                <a:shade val="51000"/>
                <a:satMod val="130000"/>
              </a:schemeClr>
            </a:gs>
            <a:gs pos="80000">
              <a:schemeClr val="accent1">
                <a:shade val="80000"/>
                <a:hueOff val="102082"/>
                <a:satOff val="-1464"/>
                <a:lumOff val="8538"/>
                <a:alphaOff val="0"/>
                <a:shade val="93000"/>
                <a:satMod val="130000"/>
              </a:schemeClr>
            </a:gs>
            <a:gs pos="100000">
              <a:schemeClr val="accent1">
                <a:shade val="80000"/>
                <a:hueOff val="102082"/>
                <a:satOff val="-1464"/>
                <a:lumOff val="85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smtClean="0"/>
            <a:t>Miami-d</a:t>
          </a:r>
          <a:endParaRPr lang="en-US" sz="2500" kern="1200" dirty="0"/>
        </a:p>
      </dsp:txBody>
      <dsp:txXfrm>
        <a:off x="3806481" y="1303934"/>
        <a:ext cx="1470080" cy="757123"/>
      </dsp:txXfrm>
    </dsp:sp>
    <dsp:sp modelId="{C33605A8-9037-48DE-A37E-C52D3A39501F}">
      <dsp:nvSpPr>
        <dsp:cNvPr id="0" name=""/>
        <dsp:cNvSpPr/>
      </dsp:nvSpPr>
      <dsp:spPr>
        <a:xfrm>
          <a:off x="2703594" y="2033306"/>
          <a:ext cx="3316199" cy="3224493"/>
        </a:xfrm>
        <a:prstGeom prst="ellipse">
          <a:avLst/>
        </a:prstGeom>
        <a:gradFill rotWithShape="0">
          <a:gsLst>
            <a:gs pos="0">
              <a:schemeClr val="accent1">
                <a:shade val="80000"/>
                <a:hueOff val="204164"/>
                <a:satOff val="-2928"/>
                <a:lumOff val="17077"/>
                <a:alphaOff val="0"/>
                <a:shade val="51000"/>
                <a:satMod val="130000"/>
              </a:schemeClr>
            </a:gs>
            <a:gs pos="80000">
              <a:schemeClr val="accent1">
                <a:shade val="80000"/>
                <a:hueOff val="204164"/>
                <a:satOff val="-2928"/>
                <a:lumOff val="17077"/>
                <a:alphaOff val="0"/>
                <a:shade val="93000"/>
                <a:satMod val="130000"/>
              </a:schemeClr>
            </a:gs>
            <a:gs pos="100000">
              <a:schemeClr val="accent1">
                <a:shade val="80000"/>
                <a:hueOff val="204164"/>
                <a:satOff val="-2928"/>
                <a:lumOff val="170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endParaRPr lang="en-US" sz="2500" kern="1200" dirty="0">
            <a:solidFill>
              <a:srgbClr val="002060"/>
            </a:solidFill>
          </a:endParaRPr>
        </a:p>
      </dsp:txBody>
      <dsp:txXfrm>
        <a:off x="3589020" y="2275143"/>
        <a:ext cx="1545349" cy="725510"/>
      </dsp:txXfrm>
    </dsp:sp>
    <dsp:sp modelId="{0718C32B-399E-460F-B7E0-C69719A09CE9}">
      <dsp:nvSpPr>
        <dsp:cNvPr id="0" name=""/>
        <dsp:cNvSpPr/>
      </dsp:nvSpPr>
      <dsp:spPr>
        <a:xfrm>
          <a:off x="3169919" y="2941302"/>
          <a:ext cx="2316481" cy="2316481"/>
        </a:xfrm>
        <a:prstGeom prst="ellipse">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n-US" sz="1200" b="1" i="1" kern="1200" dirty="0" smtClean="0">
              <a:latin typeface="+mn-lt"/>
              <a:cs typeface="Arial" pitchFamily="34" charset="0"/>
            </a:rPr>
            <a:t>climate action plan</a:t>
          </a:r>
          <a:endParaRPr lang="en-US" sz="1200" b="1" i="1" kern="1200" dirty="0"/>
        </a:p>
        <a:p>
          <a:pPr marL="114300" lvl="1" indent="-114300" algn="l" defTabSz="533400">
            <a:lnSpc>
              <a:spcPct val="100000"/>
            </a:lnSpc>
            <a:spcBef>
              <a:spcPct val="0"/>
            </a:spcBef>
            <a:spcAft>
              <a:spcPct val="15000"/>
            </a:spcAft>
            <a:buChar char="••"/>
          </a:pPr>
          <a:r>
            <a:rPr lang="en-US" sz="1200" b="1" i="1" kern="1200" dirty="0" smtClean="0">
              <a:latin typeface="+mn-lt"/>
              <a:cs typeface="Arial" pitchFamily="34" charset="0"/>
            </a:rPr>
            <a:t>local mitigation strategy</a:t>
          </a:r>
          <a:endParaRPr lang="en-US" sz="1200" b="1" i="1" kern="1200" dirty="0">
            <a:latin typeface="+mn-lt"/>
            <a:cs typeface="Arial" pitchFamily="34" charset="0"/>
          </a:endParaRPr>
        </a:p>
        <a:p>
          <a:pPr marL="114300" lvl="1" indent="-114300" algn="l" defTabSz="533400">
            <a:lnSpc>
              <a:spcPct val="100000"/>
            </a:lnSpc>
            <a:spcBef>
              <a:spcPct val="0"/>
            </a:spcBef>
            <a:spcAft>
              <a:spcPct val="15000"/>
            </a:spcAft>
            <a:buChar char="••"/>
          </a:pPr>
          <a:r>
            <a:rPr lang="en-US" sz="1200" b="1" i="1" kern="1200" dirty="0" err="1" smtClean="0">
              <a:latin typeface="+mn-lt"/>
              <a:cs typeface="Arial" pitchFamily="34" charset="0"/>
            </a:rPr>
            <a:t>stormwater</a:t>
          </a:r>
          <a:r>
            <a:rPr lang="en-US" sz="1200" b="1" i="1" kern="1200" dirty="0" smtClean="0">
              <a:latin typeface="+mn-lt"/>
              <a:cs typeface="Arial" pitchFamily="34" charset="0"/>
            </a:rPr>
            <a:t> master planning</a:t>
          </a:r>
          <a:endParaRPr lang="en-US" sz="1200" b="1" i="1" kern="1200" dirty="0">
            <a:latin typeface="+mn-lt"/>
            <a:cs typeface="Arial" pitchFamily="34" charset="0"/>
          </a:endParaRPr>
        </a:p>
        <a:p>
          <a:pPr marL="114300" lvl="1" indent="-114300" algn="l" defTabSz="533400">
            <a:lnSpc>
              <a:spcPct val="100000"/>
            </a:lnSpc>
            <a:spcBef>
              <a:spcPct val="0"/>
            </a:spcBef>
            <a:spcAft>
              <a:spcPct val="15000"/>
            </a:spcAft>
            <a:buChar char="••"/>
          </a:pPr>
          <a:r>
            <a:rPr lang="en-US" sz="1200" b="1" i="1" kern="1200" dirty="0" smtClean="0">
              <a:latin typeface="+mn-lt"/>
              <a:cs typeface="Arial" pitchFamily="34" charset="0"/>
            </a:rPr>
            <a:t>CDMP</a:t>
          </a:r>
          <a:endParaRPr lang="en-US" sz="1200" b="1" i="1" kern="1200" dirty="0">
            <a:latin typeface="+mn-lt"/>
            <a:cs typeface="Arial" pitchFamily="34" charset="0"/>
          </a:endParaRPr>
        </a:p>
        <a:p>
          <a:pPr marL="114300" lvl="1" indent="-114300" algn="l" defTabSz="533400">
            <a:lnSpc>
              <a:spcPct val="100000"/>
            </a:lnSpc>
            <a:spcBef>
              <a:spcPct val="0"/>
            </a:spcBef>
            <a:spcAft>
              <a:spcPct val="15000"/>
            </a:spcAft>
            <a:buChar char="••"/>
          </a:pPr>
          <a:endParaRPr lang="en-US" sz="1200" b="1" kern="1200" dirty="0"/>
        </a:p>
      </dsp:txBody>
      <dsp:txXfrm>
        <a:off x="3509160" y="3520423"/>
        <a:ext cx="1637999" cy="115824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AF9A76-93F3-4E6A-9C77-3C090B736C0B}" type="datetimeFigureOut">
              <a:rPr lang="en-US" smtClean="0"/>
              <a:t>8/26/2014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5B0FE1-FEF7-44AB-BFDC-17885A450CE8}" type="slidenum">
              <a:rPr lang="en-US" smtClean="0"/>
              <a:t>‹#›</a:t>
            </a:fld>
            <a:endParaRPr lang="en-US"/>
          </a:p>
        </p:txBody>
      </p:sp>
    </p:spTree>
    <p:extLst>
      <p:ext uri="{BB962C8B-B14F-4D97-AF65-F5344CB8AC3E}">
        <p14:creationId xmlns:p14="http://schemas.microsoft.com/office/powerpoint/2010/main" val="2865677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72CCCCCE-66F9-4F16-A156-5762BFE3E68E}" type="slidenum">
              <a:rPr lang="en-US" smtClean="0"/>
              <a:pPr>
                <a:defRPr/>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B0FE1-FEF7-44AB-BFDC-17885A450CE8}" type="slidenum">
              <a:rPr lang="en-US" smtClean="0"/>
              <a:t>15</a:t>
            </a:fld>
            <a:endParaRPr lang="en-US"/>
          </a:p>
        </p:txBody>
      </p:sp>
    </p:spTree>
    <p:extLst>
      <p:ext uri="{BB962C8B-B14F-4D97-AF65-F5344CB8AC3E}">
        <p14:creationId xmlns:p14="http://schemas.microsoft.com/office/powerpoint/2010/main" val="1050493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accent6"/>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B4C631-12D8-4F0E-958A-6187D4DFF540}" type="datetimeFigureOut">
              <a:rPr lang="en-US" smtClean="0"/>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2F34C-9450-4FF2-9E72-BA822FF927E2}" type="slidenum">
              <a:rPr lang="en-US" smtClean="0"/>
              <a:t>‹#›</a:t>
            </a:fld>
            <a:endParaRPr lang="en-US"/>
          </a:p>
        </p:txBody>
      </p:sp>
    </p:spTree>
    <p:extLst>
      <p:ext uri="{BB962C8B-B14F-4D97-AF65-F5344CB8AC3E}">
        <p14:creationId xmlns:p14="http://schemas.microsoft.com/office/powerpoint/2010/main" val="2572426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41B4C631-12D8-4F0E-958A-6187D4DFF540}" type="datetimeFigureOut">
              <a:rPr lang="en-US" smtClean="0"/>
              <a:pPr/>
              <a:t>8/26/2014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542F34C-9450-4FF2-9E72-BA822FF927E2}" type="slidenum">
              <a:rPr lang="en-US" smtClean="0"/>
              <a:pPr/>
              <a:t>‹#›</a:t>
            </a:fld>
            <a:endParaRPr lang="en-US"/>
          </a:p>
        </p:txBody>
      </p:sp>
    </p:spTree>
    <p:extLst>
      <p:ext uri="{BB962C8B-B14F-4D97-AF65-F5344CB8AC3E}">
        <p14:creationId xmlns:p14="http://schemas.microsoft.com/office/powerpoint/2010/main" val="3251767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41B4C631-12D8-4F0E-958A-6187D4DFF540}" type="datetimeFigureOut">
              <a:rPr lang="en-US" smtClean="0"/>
              <a:pPr/>
              <a:t>8/26/2014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542F34C-9450-4FF2-9E72-BA822FF927E2}" type="slidenum">
              <a:rPr lang="en-US" smtClean="0"/>
              <a:pPr/>
              <a:t>‹#›</a:t>
            </a:fld>
            <a:endParaRPr lang="en-US"/>
          </a:p>
        </p:txBody>
      </p:sp>
    </p:spTree>
    <p:extLst>
      <p:ext uri="{BB962C8B-B14F-4D97-AF65-F5344CB8AC3E}">
        <p14:creationId xmlns:p14="http://schemas.microsoft.com/office/powerpoint/2010/main" val="3254167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B4C631-12D8-4F0E-958A-6187D4DFF540}" type="datetimeFigureOut">
              <a:rPr lang="en-US" smtClean="0"/>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2F34C-9450-4FF2-9E72-BA822FF927E2}" type="slidenum">
              <a:rPr lang="en-US" smtClean="0"/>
              <a:t>‹#›</a:t>
            </a:fld>
            <a:endParaRPr lang="en-US"/>
          </a:p>
        </p:txBody>
      </p:sp>
    </p:spTree>
    <p:extLst>
      <p:ext uri="{BB962C8B-B14F-4D97-AF65-F5344CB8AC3E}">
        <p14:creationId xmlns:p14="http://schemas.microsoft.com/office/powerpoint/2010/main" val="18985634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B4C631-12D8-4F0E-958A-6187D4DFF540}" type="datetimeFigureOut">
              <a:rPr lang="en-US" smtClean="0"/>
              <a:t>8/26/2014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42F34C-9450-4FF2-9E72-BA822FF927E2}" type="slidenum">
              <a:rPr lang="en-US" smtClean="0"/>
              <a:t>‹#›</a:t>
            </a:fld>
            <a:endParaRPr lang="en-US"/>
          </a:p>
        </p:txBody>
      </p:sp>
    </p:spTree>
    <p:extLst>
      <p:ext uri="{BB962C8B-B14F-4D97-AF65-F5344CB8AC3E}">
        <p14:creationId xmlns:p14="http://schemas.microsoft.com/office/powerpoint/2010/main" val="3337550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chemeClr val="accent6"/>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B4C631-12D8-4F0E-958A-6187D4DFF540}" type="datetimeFigureOut">
              <a:rPr lang="en-US" smtClean="0"/>
              <a:t>8/26/2014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42F34C-9450-4FF2-9E72-BA822FF927E2}" type="slidenum">
              <a:rPr lang="en-US" smtClean="0"/>
              <a:t>‹#›</a:t>
            </a:fld>
            <a:endParaRPr lang="en-US"/>
          </a:p>
        </p:txBody>
      </p:sp>
    </p:spTree>
    <p:extLst>
      <p:ext uri="{BB962C8B-B14F-4D97-AF65-F5344CB8AC3E}">
        <p14:creationId xmlns:p14="http://schemas.microsoft.com/office/powerpoint/2010/main" val="4134837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chemeClr val="accent6"/>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B4C631-12D8-4F0E-958A-6187D4DFF540}" type="datetimeFigureOut">
              <a:rPr lang="en-US" smtClean="0"/>
              <a:t>8/26/2014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42F34C-9450-4FF2-9E72-BA822FF927E2}" type="slidenum">
              <a:rPr lang="en-US" smtClean="0"/>
              <a:t>‹#›</a:t>
            </a:fld>
            <a:endParaRPr lang="en-US"/>
          </a:p>
        </p:txBody>
      </p:sp>
    </p:spTree>
    <p:extLst>
      <p:ext uri="{BB962C8B-B14F-4D97-AF65-F5344CB8AC3E}">
        <p14:creationId xmlns:p14="http://schemas.microsoft.com/office/powerpoint/2010/main" val="13958278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chemeClr val="accent6"/>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41B4C631-12D8-4F0E-958A-6187D4DFF540}" type="datetimeFigureOut">
              <a:rPr lang="en-US" smtClean="0"/>
              <a:pPr/>
              <a:t>8/26/2014</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A542F34C-9450-4FF2-9E72-BA822FF927E2}" type="slidenum">
              <a:rPr lang="en-US" smtClean="0"/>
              <a:pPr/>
              <a:t>‹#›</a:t>
            </a:fld>
            <a:endParaRPr lang="en-US"/>
          </a:p>
        </p:txBody>
      </p:sp>
    </p:spTree>
    <p:extLst>
      <p:ext uri="{BB962C8B-B14F-4D97-AF65-F5344CB8AC3E}">
        <p14:creationId xmlns:p14="http://schemas.microsoft.com/office/powerpoint/2010/main" val="36175044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41B4C631-12D8-4F0E-958A-6187D4DFF540}" type="datetimeFigureOut">
              <a:rPr lang="en-US" smtClean="0"/>
              <a:pPr/>
              <a:t>8/26/2014</a:t>
            </a:fld>
            <a:endParaRPr lang="en-US"/>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542F34C-9450-4FF2-9E72-BA822FF927E2}" type="slidenum">
              <a:rPr lang="en-US" smtClean="0"/>
              <a:pPr/>
              <a:t>‹#›</a:t>
            </a:fld>
            <a:endParaRPr lang="en-US"/>
          </a:p>
        </p:txBody>
      </p:sp>
    </p:spTree>
    <p:extLst>
      <p:ext uri="{BB962C8B-B14F-4D97-AF65-F5344CB8AC3E}">
        <p14:creationId xmlns:p14="http://schemas.microsoft.com/office/powerpoint/2010/main" val="21841548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41B4C631-12D8-4F0E-958A-6187D4DFF540}" type="datetimeFigureOut">
              <a:rPr lang="en-US" smtClean="0"/>
              <a:pPr/>
              <a:t>8/26/2014</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542F34C-9450-4FF2-9E72-BA822FF927E2}" type="slidenum">
              <a:rPr lang="en-US" smtClean="0"/>
              <a:pPr/>
              <a:t>‹#›</a:t>
            </a:fld>
            <a:endParaRPr lang="en-US"/>
          </a:p>
        </p:txBody>
      </p:sp>
    </p:spTree>
    <p:extLst>
      <p:ext uri="{BB962C8B-B14F-4D97-AF65-F5344CB8AC3E}">
        <p14:creationId xmlns:p14="http://schemas.microsoft.com/office/powerpoint/2010/main" val="815344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41B4C631-12D8-4F0E-958A-6187D4DFF540}" type="datetimeFigureOut">
              <a:rPr lang="en-US" smtClean="0"/>
              <a:pPr/>
              <a:t>8/26/2014</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A542F34C-9450-4FF2-9E72-BA822FF927E2}" type="slidenum">
              <a:rPr lang="en-US" smtClean="0"/>
              <a:pPr/>
              <a:t>‹#›</a:t>
            </a:fld>
            <a:endParaRPr lang="en-US"/>
          </a:p>
        </p:txBody>
      </p:sp>
    </p:spTree>
    <p:extLst>
      <p:ext uri="{BB962C8B-B14F-4D97-AF65-F5344CB8AC3E}">
        <p14:creationId xmlns:p14="http://schemas.microsoft.com/office/powerpoint/2010/main" val="577901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41B4C631-12D8-4F0E-958A-6187D4DFF540}" type="datetimeFigureOut">
              <a:rPr lang="en-US" smtClean="0"/>
              <a:pPr/>
              <a:t>8/26/2014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A542F34C-9450-4FF2-9E72-BA822FF927E2}" type="slidenum">
              <a:rPr lang="en-US" smtClean="0"/>
              <a:pPr/>
              <a:t>‹#›</a:t>
            </a:fld>
            <a:endParaRPr lang="en-US"/>
          </a:p>
        </p:txBody>
      </p:sp>
    </p:spTree>
    <p:extLst>
      <p:ext uri="{BB962C8B-B14F-4D97-AF65-F5344CB8AC3E}">
        <p14:creationId xmlns:p14="http://schemas.microsoft.com/office/powerpoint/2010/main" val="3188578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accent6"/>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5" Type="http://schemas.openxmlformats.org/officeDocument/2006/relationships/image" Target="../media/image51.jpe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1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diagramLayout" Target="../diagrams/layout1.xml"/><Relationship Id="rId7" Type="http://schemas.openxmlformats.org/officeDocument/2006/relationships/image" Target="../media/image58.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61.jpeg"/><Relationship Id="rId4" Type="http://schemas.openxmlformats.org/officeDocument/2006/relationships/diagramQuickStyle" Target="../diagrams/quickStyle1.xml"/><Relationship Id="rId9" Type="http://schemas.openxmlformats.org/officeDocument/2006/relationships/image" Target="../media/image60.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2.png"/><Relationship Id="rId1" Type="http://schemas.openxmlformats.org/officeDocument/2006/relationships/slideLayout" Target="../slideLayouts/slideLayout4.xml"/><Relationship Id="rId4" Type="http://schemas.openxmlformats.org/officeDocument/2006/relationships/image" Target="../media/image6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14.jpeg"/><Relationship Id="rId11" Type="http://schemas.openxmlformats.org/officeDocument/2006/relationships/image" Target="../media/image15.png"/><Relationship Id="rId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12.jpeg"/><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8.jpeg"/><Relationship Id="rId18" Type="http://schemas.openxmlformats.org/officeDocument/2006/relationships/image" Target="../media/image31.png"/><Relationship Id="rId26" Type="http://schemas.openxmlformats.org/officeDocument/2006/relationships/image" Target="../media/image39.jpeg"/><Relationship Id="rId3" Type="http://schemas.openxmlformats.org/officeDocument/2006/relationships/image" Target="../media/image19.png"/><Relationship Id="rId21" Type="http://schemas.openxmlformats.org/officeDocument/2006/relationships/image" Target="../media/image34.jpeg"/><Relationship Id="rId7" Type="http://schemas.openxmlformats.org/officeDocument/2006/relationships/image" Target="../media/image23.jpeg"/><Relationship Id="rId12" Type="http://schemas.openxmlformats.org/officeDocument/2006/relationships/image" Target="../media/image27.jpeg"/><Relationship Id="rId17" Type="http://schemas.openxmlformats.org/officeDocument/2006/relationships/image" Target="../media/image30.jpeg"/><Relationship Id="rId25" Type="http://schemas.openxmlformats.org/officeDocument/2006/relationships/image" Target="../media/image38.png"/><Relationship Id="rId2" Type="http://schemas.openxmlformats.org/officeDocument/2006/relationships/image" Target="../media/image18.jpeg"/><Relationship Id="rId16" Type="http://schemas.openxmlformats.org/officeDocument/2006/relationships/image" Target="../media/image11.png"/><Relationship Id="rId20" Type="http://schemas.openxmlformats.org/officeDocument/2006/relationships/image" Target="../media/image33.jpeg"/><Relationship Id="rId29"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22.jpeg"/><Relationship Id="rId11" Type="http://schemas.openxmlformats.org/officeDocument/2006/relationships/hyperlink" Target="http://www.ufl.edu/" TargetMode="External"/><Relationship Id="rId24" Type="http://schemas.openxmlformats.org/officeDocument/2006/relationships/image" Target="../media/image37.png"/><Relationship Id="rId32" Type="http://schemas.openxmlformats.org/officeDocument/2006/relationships/image" Target="../media/image45.jpeg"/><Relationship Id="rId5" Type="http://schemas.openxmlformats.org/officeDocument/2006/relationships/image" Target="../media/image21.jpeg"/><Relationship Id="rId15" Type="http://schemas.openxmlformats.org/officeDocument/2006/relationships/image" Target="../media/image12.jpeg"/><Relationship Id="rId23" Type="http://schemas.openxmlformats.org/officeDocument/2006/relationships/image" Target="../media/image36.png"/><Relationship Id="rId28" Type="http://schemas.openxmlformats.org/officeDocument/2006/relationships/image" Target="../media/image41.png"/><Relationship Id="rId10" Type="http://schemas.openxmlformats.org/officeDocument/2006/relationships/image" Target="../media/image26.jpeg"/><Relationship Id="rId19" Type="http://schemas.openxmlformats.org/officeDocument/2006/relationships/image" Target="../media/image32.png"/><Relationship Id="rId31" Type="http://schemas.openxmlformats.org/officeDocument/2006/relationships/image" Target="../media/image44.jpe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29.png"/><Relationship Id="rId22" Type="http://schemas.openxmlformats.org/officeDocument/2006/relationships/image" Target="../media/image35.jpeg"/><Relationship Id="rId27" Type="http://schemas.openxmlformats.org/officeDocument/2006/relationships/image" Target="../media/image40.png"/><Relationship Id="rId30" Type="http://schemas.openxmlformats.org/officeDocument/2006/relationships/image" Target="../media/image4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505200"/>
            <a:ext cx="8610600" cy="2769989"/>
          </a:xfrm>
          <a:prstGeom prst="rect">
            <a:avLst/>
          </a:prstGeom>
        </p:spPr>
        <p:txBody>
          <a:bodyPr wrap="square">
            <a:spAutoFit/>
          </a:bodyPr>
          <a:lstStyle/>
          <a:p>
            <a:r>
              <a:rPr lang="en-US" sz="3600" b="1" dirty="0" smtClean="0">
                <a:solidFill>
                  <a:schemeClr val="accent6"/>
                </a:solidFill>
              </a:rPr>
              <a:t>think globally, act regionally</a:t>
            </a:r>
            <a:r>
              <a:rPr lang="en-US" sz="3600" dirty="0" smtClean="0">
                <a:solidFill>
                  <a:schemeClr val="accent6"/>
                </a:solidFill>
              </a:rPr>
              <a:t>:</a:t>
            </a:r>
          </a:p>
          <a:p>
            <a:r>
              <a:rPr lang="en-US" sz="3000" dirty="0" smtClean="0">
                <a:solidFill>
                  <a:schemeClr val="accent6"/>
                </a:solidFill>
              </a:rPr>
              <a:t>the southeast </a:t>
            </a:r>
            <a:r>
              <a:rPr lang="en-US" sz="3000" dirty="0" err="1" smtClean="0">
                <a:solidFill>
                  <a:schemeClr val="accent6"/>
                </a:solidFill>
              </a:rPr>
              <a:t>florida</a:t>
            </a:r>
            <a:r>
              <a:rPr lang="en-US" sz="3000" dirty="0" smtClean="0">
                <a:solidFill>
                  <a:schemeClr val="accent6"/>
                </a:solidFill>
              </a:rPr>
              <a:t> regional climate change compact</a:t>
            </a:r>
          </a:p>
          <a:p>
            <a:endParaRPr lang="en-US" sz="2800" dirty="0">
              <a:solidFill>
                <a:schemeClr val="accent6"/>
              </a:solidFill>
            </a:endParaRPr>
          </a:p>
          <a:p>
            <a:endParaRPr lang="en-US" sz="2400" i="1" dirty="0" smtClean="0">
              <a:solidFill>
                <a:schemeClr val="accent6"/>
              </a:solidFill>
            </a:endParaRPr>
          </a:p>
          <a:p>
            <a:endParaRPr lang="en-US" sz="2800" dirty="0" smtClean="0">
              <a:solidFill>
                <a:schemeClr val="accent6"/>
              </a:solidFill>
            </a:endParaRPr>
          </a:p>
          <a:p>
            <a:endParaRPr lang="en-US" sz="2800" dirty="0">
              <a:solidFill>
                <a:schemeClr val="accent6"/>
              </a:solidFill>
            </a:endParaRPr>
          </a:p>
        </p:txBody>
      </p:sp>
      <p:pic>
        <p:nvPicPr>
          <p:cNvPr id="3" name="Picture 2" descr="Climate-Change-Compact-Mark-FINAL_Sept24_2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065146"/>
            <a:ext cx="2815252" cy="148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715000" y="5486400"/>
            <a:ext cx="3276600" cy="1477328"/>
          </a:xfrm>
          <a:prstGeom prst="rect">
            <a:avLst/>
          </a:prstGeom>
          <a:noFill/>
        </p:spPr>
        <p:txBody>
          <a:bodyPr wrap="square" rtlCol="0">
            <a:spAutoFit/>
          </a:bodyPr>
          <a:lstStyle/>
          <a:p>
            <a:r>
              <a:rPr lang="en-US" sz="2400" b="1" i="1" dirty="0" smtClean="0">
                <a:solidFill>
                  <a:schemeClr val="bg1"/>
                </a:solidFill>
              </a:rPr>
              <a:t>Jason Liechty</a:t>
            </a:r>
            <a:endParaRPr lang="en-US" sz="2400" b="1" i="1" dirty="0">
              <a:solidFill>
                <a:schemeClr val="bg1"/>
              </a:solidFill>
            </a:endParaRPr>
          </a:p>
          <a:p>
            <a:r>
              <a:rPr lang="en-US" sz="2400" i="1" dirty="0" smtClean="0">
                <a:solidFill>
                  <a:schemeClr val="bg1"/>
                </a:solidFill>
              </a:rPr>
              <a:t>AAA </a:t>
            </a:r>
            <a:r>
              <a:rPr lang="en-US" sz="2400" i="1" dirty="0" smtClean="0">
                <a:solidFill>
                  <a:schemeClr val="bg1"/>
                </a:solidFill>
              </a:rPr>
              <a:t>workshop</a:t>
            </a:r>
            <a:endParaRPr lang="en-US" sz="2400" i="1" dirty="0">
              <a:solidFill>
                <a:schemeClr val="bg1"/>
              </a:solidFill>
            </a:endParaRPr>
          </a:p>
          <a:p>
            <a:r>
              <a:rPr lang="en-US" sz="2400" i="1" dirty="0" smtClean="0">
                <a:solidFill>
                  <a:schemeClr val="bg1"/>
                </a:solidFill>
              </a:rPr>
              <a:t>august </a:t>
            </a:r>
            <a:r>
              <a:rPr lang="en-US" sz="2400" i="1" dirty="0" smtClean="0">
                <a:solidFill>
                  <a:schemeClr val="bg1"/>
                </a:solidFill>
              </a:rPr>
              <a:t>28</a:t>
            </a:r>
            <a:r>
              <a:rPr lang="en-US" sz="2400" i="1" dirty="0">
                <a:solidFill>
                  <a:schemeClr val="bg1"/>
                </a:solidFill>
              </a:rPr>
              <a:t>, 2014</a:t>
            </a:r>
          </a:p>
          <a:p>
            <a:endParaRPr lang="en-US" dirty="0"/>
          </a:p>
        </p:txBody>
      </p:sp>
    </p:spTree>
    <p:extLst>
      <p:ext uri="{BB962C8B-B14F-4D97-AF65-F5344CB8AC3E}">
        <p14:creationId xmlns:p14="http://schemas.microsoft.com/office/powerpoint/2010/main" val="1504970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2013 Summit\Photos\DSC_04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524000"/>
            <a:ext cx="4191000" cy="279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2013 Summit\Photos\DSC_023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6338" y="4419600"/>
            <a:ext cx="4665662" cy="23328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annual climate leadership summits</a:t>
            </a:r>
            <a:endParaRPr lang="en-US" dirty="0"/>
          </a:p>
        </p:txBody>
      </p:sp>
    </p:spTree>
    <p:extLst>
      <p:ext uri="{BB962C8B-B14F-4D97-AF65-F5344CB8AC3E}">
        <p14:creationId xmlns:p14="http://schemas.microsoft.com/office/powerpoint/2010/main" val="23013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5943599" y="1587052"/>
            <a:ext cx="2819401" cy="3598111"/>
          </a:xfrm>
          <a:prstGeom prst="rect">
            <a:avLst/>
          </a:prstGeom>
          <a:noFill/>
          <a:ln w="9525">
            <a:solidFill>
              <a:schemeClr val="accent6">
                <a:lumMod val="40000"/>
                <a:lumOff val="60000"/>
              </a:schemeClr>
            </a:solidFill>
            <a:miter lim="800000"/>
            <a:headEnd/>
            <a:tailEnd/>
          </a:ln>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2768382" cy="361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hart 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1587052"/>
            <a:ext cx="2286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Documents and Settings\VMORROW\Desktop\HollywoodLakesStreetsSLR1FootIm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7271" y="3224414"/>
            <a:ext cx="2376852" cy="193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regional tools</a:t>
            </a: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104441635"/>
              </p:ext>
            </p:extLst>
          </p:nvPr>
        </p:nvGraphicFramePr>
        <p:xfrm>
          <a:off x="457200" y="5334000"/>
          <a:ext cx="5156922" cy="1222943"/>
        </p:xfrm>
        <a:graphic>
          <a:graphicData uri="http://schemas.openxmlformats.org/drawingml/2006/table">
            <a:tbl>
              <a:tblPr>
                <a:tableStyleId>{5C22544A-7EE6-4342-B048-85BDC9FD1C3A}</a:tableStyleId>
              </a:tblPr>
              <a:tblGrid>
                <a:gridCol w="594893"/>
                <a:gridCol w="1475335"/>
                <a:gridCol w="1564569"/>
                <a:gridCol w="1522125"/>
              </a:tblGrid>
              <a:tr h="287811">
                <a:tc gridSpan="4">
                  <a:txBody>
                    <a:bodyPr/>
                    <a:lstStyle/>
                    <a:p>
                      <a:pPr algn="ctr" fontAlgn="b"/>
                      <a:r>
                        <a:rPr lang="en-US" sz="1800" i="1" u="none" strike="noStrike" dirty="0">
                          <a:effectLst/>
                        </a:rPr>
                        <a:t>Taxable Value of </a:t>
                      </a:r>
                      <a:r>
                        <a:rPr lang="en-US" sz="1800" i="1" u="none" strike="noStrike" dirty="0" smtClean="0">
                          <a:effectLst/>
                        </a:rPr>
                        <a:t>Property Impacted</a:t>
                      </a:r>
                      <a:endParaRPr lang="en-US" sz="1800" b="0" i="1" u="none" strike="noStrike" dirty="0">
                        <a:solidFill>
                          <a:srgbClr val="000000"/>
                        </a:solidFill>
                        <a:effectLst/>
                        <a:latin typeface="Calibri"/>
                      </a:endParaRPr>
                    </a:p>
                  </a:txBody>
                  <a:tcPr marL="9526" marR="9526" marT="9523" marB="0" anchor="b"/>
                </a:tc>
                <a:tc hMerge="1">
                  <a:txBody>
                    <a:bodyPr/>
                    <a:lstStyle/>
                    <a:p>
                      <a:endParaRPr lang="en-US"/>
                    </a:p>
                  </a:txBody>
                  <a:tcPr/>
                </a:tc>
                <a:tc hMerge="1">
                  <a:txBody>
                    <a:bodyPr/>
                    <a:lstStyle/>
                    <a:p>
                      <a:endParaRPr lang="en-US"/>
                    </a:p>
                  </a:txBody>
                  <a:tcPr/>
                </a:tc>
                <a:tc hMerge="1">
                  <a:txBody>
                    <a:bodyPr/>
                    <a:lstStyle/>
                    <a:p>
                      <a:endParaRPr lang="en-US"/>
                    </a:p>
                  </a:txBody>
                  <a:tcPr/>
                </a:tc>
              </a:tr>
              <a:tr h="239842">
                <a:tc>
                  <a:txBody>
                    <a:bodyPr/>
                    <a:lstStyle/>
                    <a:p>
                      <a:pPr algn="l" fontAlgn="b"/>
                      <a:r>
                        <a:rPr lang="en-US" sz="1400" u="none" strike="noStrike" dirty="0">
                          <a:effectLst/>
                        </a:rPr>
                        <a:t> </a:t>
                      </a:r>
                      <a:endParaRPr lang="en-US" sz="1400" b="0" i="0" u="none" strike="noStrike" dirty="0">
                        <a:solidFill>
                          <a:srgbClr val="000000"/>
                        </a:solidFill>
                        <a:effectLst/>
                        <a:latin typeface="Calibri"/>
                      </a:endParaRPr>
                    </a:p>
                  </a:txBody>
                  <a:tcPr marL="9526" marR="9526" marT="9523" marB="0" anchor="b"/>
                </a:tc>
                <a:tc>
                  <a:txBody>
                    <a:bodyPr/>
                    <a:lstStyle/>
                    <a:p>
                      <a:pPr algn="ctr" fontAlgn="b"/>
                      <a:r>
                        <a:rPr lang="en-US" sz="1400" b="1" u="none" strike="noStrike" dirty="0" smtClean="0">
                          <a:effectLst/>
                        </a:rPr>
                        <a:t>Monroe</a:t>
                      </a:r>
                      <a:endParaRPr lang="en-US" sz="1400" b="1" i="0" u="none" strike="noStrike" dirty="0">
                        <a:solidFill>
                          <a:srgbClr val="000000"/>
                        </a:solidFill>
                        <a:effectLst/>
                        <a:latin typeface="Calibri"/>
                      </a:endParaRPr>
                    </a:p>
                  </a:txBody>
                  <a:tcPr marL="9526" marR="9526" marT="9523" marB="0" anchor="b"/>
                </a:tc>
                <a:tc>
                  <a:txBody>
                    <a:bodyPr/>
                    <a:lstStyle/>
                    <a:p>
                      <a:pPr algn="ctr" fontAlgn="b"/>
                      <a:r>
                        <a:rPr lang="en-US" sz="1400" b="1" u="none" strike="noStrike" dirty="0">
                          <a:effectLst/>
                        </a:rPr>
                        <a:t>Broward</a:t>
                      </a:r>
                      <a:endParaRPr lang="en-US" sz="1400" b="1" i="0" u="none" strike="noStrike" dirty="0">
                        <a:solidFill>
                          <a:srgbClr val="000000"/>
                        </a:solidFill>
                        <a:effectLst/>
                        <a:latin typeface="Calibri"/>
                      </a:endParaRPr>
                    </a:p>
                  </a:txBody>
                  <a:tcPr marL="9526" marR="9526" marT="9523" marB="0" anchor="b"/>
                </a:tc>
                <a:tc>
                  <a:txBody>
                    <a:bodyPr/>
                    <a:lstStyle/>
                    <a:p>
                      <a:pPr algn="ctr" fontAlgn="b"/>
                      <a:r>
                        <a:rPr lang="en-US" sz="1400" b="1" u="none" strike="noStrike" dirty="0">
                          <a:effectLst/>
                        </a:rPr>
                        <a:t>Palm Beach</a:t>
                      </a:r>
                      <a:endParaRPr lang="en-US" sz="1400" b="1" i="0" u="none" strike="noStrike" dirty="0">
                        <a:solidFill>
                          <a:srgbClr val="000000"/>
                        </a:solidFill>
                        <a:effectLst/>
                        <a:latin typeface="Calibri"/>
                      </a:endParaRPr>
                    </a:p>
                  </a:txBody>
                  <a:tcPr marL="9526" marR="9526" marT="9523" marB="0" anchor="b"/>
                </a:tc>
              </a:tr>
              <a:tr h="215945">
                <a:tc>
                  <a:txBody>
                    <a:bodyPr/>
                    <a:lstStyle/>
                    <a:p>
                      <a:pPr algn="l" fontAlgn="b"/>
                      <a:r>
                        <a:rPr lang="en-US" sz="1400" u="none" strike="noStrike" dirty="0">
                          <a:effectLst/>
                        </a:rPr>
                        <a:t>1 foot</a:t>
                      </a:r>
                      <a:endParaRPr lang="en-US" sz="1400" b="0" i="0" u="none" strike="noStrike" dirty="0">
                        <a:solidFill>
                          <a:srgbClr val="000000"/>
                        </a:solidFill>
                        <a:effectLst/>
                        <a:latin typeface="Calibri"/>
                      </a:endParaRPr>
                    </a:p>
                  </a:txBody>
                  <a:tcPr marL="9526" marR="9526" marT="9523" marB="0" anchor="b"/>
                </a:tc>
                <a:tc>
                  <a:txBody>
                    <a:bodyPr/>
                    <a:lstStyle/>
                    <a:p>
                      <a:pPr algn="r" fontAlgn="b"/>
                      <a:r>
                        <a:rPr lang="en-US" sz="1400" u="none" strike="noStrike" dirty="0" smtClean="0">
                          <a:effectLst/>
                        </a:rPr>
                        <a:t>$       2,763,294,786 </a:t>
                      </a:r>
                      <a:endParaRPr lang="en-US" sz="1400" b="0" i="0" u="none" strike="noStrike" dirty="0">
                        <a:solidFill>
                          <a:srgbClr val="000000"/>
                        </a:solidFill>
                        <a:effectLst/>
                        <a:latin typeface="Calibri"/>
                      </a:endParaRPr>
                    </a:p>
                  </a:txBody>
                  <a:tcPr marL="9526" marR="9526" marT="9523" marB="0" anchor="b"/>
                </a:tc>
                <a:tc>
                  <a:txBody>
                    <a:bodyPr/>
                    <a:lstStyle/>
                    <a:p>
                      <a:pPr algn="r" fontAlgn="b"/>
                      <a:r>
                        <a:rPr lang="en-US" sz="1400" u="none" strike="noStrike" dirty="0">
                          <a:effectLst/>
                        </a:rPr>
                        <a:t> </a:t>
                      </a:r>
                      <a:r>
                        <a:rPr lang="en-US" sz="1400" u="none" strike="noStrike" dirty="0" smtClean="0">
                          <a:effectLst/>
                        </a:rPr>
                        <a:t>$</a:t>
                      </a:r>
                      <a:r>
                        <a:rPr lang="en-US" sz="1400" u="none" strike="noStrike" baseline="0" dirty="0" smtClean="0">
                          <a:effectLst/>
                        </a:rPr>
                        <a:t>       </a:t>
                      </a:r>
                      <a:r>
                        <a:rPr lang="en-US" sz="1400" u="none" strike="noStrike" dirty="0" smtClean="0">
                          <a:effectLst/>
                        </a:rPr>
                        <a:t>403,069,831 </a:t>
                      </a:r>
                      <a:endParaRPr lang="en-US" sz="1400" b="0" i="0" u="none" strike="noStrike" dirty="0">
                        <a:solidFill>
                          <a:srgbClr val="000000"/>
                        </a:solidFill>
                        <a:effectLst/>
                        <a:latin typeface="Calibri"/>
                      </a:endParaRPr>
                    </a:p>
                  </a:txBody>
                  <a:tcPr marL="9526" marR="9526" marT="9523" marB="0" anchor="b"/>
                </a:tc>
                <a:tc>
                  <a:txBody>
                    <a:bodyPr/>
                    <a:lstStyle/>
                    <a:p>
                      <a:pPr algn="r" fontAlgn="b"/>
                      <a:r>
                        <a:rPr lang="en-US" sz="1400" u="none" strike="noStrike" dirty="0">
                          <a:effectLst/>
                        </a:rPr>
                        <a:t> $       </a:t>
                      </a:r>
                      <a:r>
                        <a:rPr lang="en-US" sz="1400" u="none" strike="noStrike" baseline="0" dirty="0" smtClean="0">
                          <a:effectLst/>
                        </a:rPr>
                        <a:t> </a:t>
                      </a:r>
                      <a:r>
                        <a:rPr lang="en-US" sz="1400" u="none" strike="noStrike" dirty="0" smtClean="0">
                          <a:effectLst/>
                        </a:rPr>
                        <a:t>396,618,089 </a:t>
                      </a:r>
                      <a:endParaRPr lang="en-US" sz="1400" b="0" i="0" u="none" strike="noStrike" dirty="0">
                        <a:solidFill>
                          <a:srgbClr val="000000"/>
                        </a:solidFill>
                        <a:effectLst/>
                        <a:latin typeface="Calibri"/>
                      </a:endParaRPr>
                    </a:p>
                  </a:txBody>
                  <a:tcPr marL="9526" marR="9526" marT="9523" marB="0" anchor="b"/>
                </a:tc>
              </a:tr>
              <a:tr h="232565">
                <a:tc>
                  <a:txBody>
                    <a:bodyPr/>
                    <a:lstStyle/>
                    <a:p>
                      <a:pPr algn="l" fontAlgn="b"/>
                      <a:r>
                        <a:rPr lang="en-US" sz="1400" u="none" strike="noStrike" dirty="0">
                          <a:effectLst/>
                        </a:rPr>
                        <a:t>2 foot</a:t>
                      </a:r>
                      <a:endParaRPr lang="en-US" sz="1400" b="0" i="0" u="none" strike="noStrike" dirty="0">
                        <a:solidFill>
                          <a:srgbClr val="000000"/>
                        </a:solidFill>
                        <a:effectLst/>
                        <a:latin typeface="Calibri"/>
                      </a:endParaRPr>
                    </a:p>
                  </a:txBody>
                  <a:tcPr marL="9526" marR="9526" marT="9523" marB="0" anchor="b"/>
                </a:tc>
                <a:tc>
                  <a:txBody>
                    <a:bodyPr/>
                    <a:lstStyle/>
                    <a:p>
                      <a:pPr algn="r" fontAlgn="b"/>
                      <a:r>
                        <a:rPr lang="en-US" sz="1400" u="none" strike="noStrike" dirty="0" smtClean="0">
                          <a:effectLst/>
                        </a:rPr>
                        <a:t>8,388,138,219 </a:t>
                      </a:r>
                      <a:endParaRPr lang="en-US" sz="1400" b="0" i="0" u="none" strike="noStrike" dirty="0">
                        <a:solidFill>
                          <a:srgbClr val="000000"/>
                        </a:solidFill>
                        <a:effectLst/>
                        <a:latin typeface="Calibri"/>
                      </a:endParaRPr>
                    </a:p>
                  </a:txBody>
                  <a:tcPr marL="9526" marR="9526" marT="9523" marB="0" anchor="b"/>
                </a:tc>
                <a:tc>
                  <a:txBody>
                    <a:bodyPr/>
                    <a:lstStyle/>
                    <a:p>
                      <a:pPr algn="r" fontAlgn="b"/>
                      <a:r>
                        <a:rPr lang="en-US" sz="1400" u="none" strike="noStrike" dirty="0" smtClean="0">
                          <a:effectLst/>
                        </a:rPr>
                        <a:t>1,751,104,870 </a:t>
                      </a:r>
                      <a:endParaRPr lang="en-US" sz="1400" b="0" i="0" u="none" strike="noStrike" dirty="0">
                        <a:solidFill>
                          <a:srgbClr val="000000"/>
                        </a:solidFill>
                        <a:effectLst/>
                        <a:latin typeface="Calibri"/>
                      </a:endParaRPr>
                    </a:p>
                  </a:txBody>
                  <a:tcPr marL="9526" marR="9526" marT="9523" marB="0" anchor="b"/>
                </a:tc>
                <a:tc>
                  <a:txBody>
                    <a:bodyPr/>
                    <a:lstStyle/>
                    <a:p>
                      <a:pPr algn="r" fontAlgn="b"/>
                      <a:r>
                        <a:rPr lang="en-US" sz="1400" u="none" strike="noStrike" dirty="0" smtClean="0">
                          <a:effectLst/>
                        </a:rPr>
                        <a:t>1,251,877,561 </a:t>
                      </a:r>
                      <a:endParaRPr lang="en-US" sz="1400" b="0" i="0" u="none" strike="noStrike" dirty="0">
                        <a:solidFill>
                          <a:srgbClr val="000000"/>
                        </a:solidFill>
                        <a:effectLst/>
                        <a:latin typeface="Calibri"/>
                      </a:endParaRPr>
                    </a:p>
                  </a:txBody>
                  <a:tcPr marL="9526" marR="9526" marT="9523" marB="0" anchor="b"/>
                </a:tc>
              </a:tr>
              <a:tr h="239842">
                <a:tc>
                  <a:txBody>
                    <a:bodyPr/>
                    <a:lstStyle/>
                    <a:p>
                      <a:pPr algn="l" fontAlgn="b"/>
                      <a:r>
                        <a:rPr lang="en-US" sz="1400" u="none" strike="noStrike" dirty="0">
                          <a:effectLst/>
                        </a:rPr>
                        <a:t>3 foot</a:t>
                      </a:r>
                      <a:endParaRPr lang="en-US" sz="1400" b="0" i="0" u="none" strike="noStrike" dirty="0">
                        <a:solidFill>
                          <a:srgbClr val="000000"/>
                        </a:solidFill>
                        <a:effectLst/>
                        <a:latin typeface="Calibri"/>
                      </a:endParaRPr>
                    </a:p>
                  </a:txBody>
                  <a:tcPr marL="9526" marR="9526" marT="9523" marB="0" anchor="b"/>
                </a:tc>
                <a:tc>
                  <a:txBody>
                    <a:bodyPr/>
                    <a:lstStyle/>
                    <a:p>
                      <a:pPr algn="r" fontAlgn="b"/>
                      <a:r>
                        <a:rPr lang="en-US" sz="1400" u="none" strike="noStrike" dirty="0" smtClean="0">
                          <a:effectLst/>
                        </a:rPr>
                        <a:t>15,087,755,147 </a:t>
                      </a:r>
                      <a:endParaRPr lang="en-US" sz="1400" b="0" i="0" u="none" strike="noStrike" dirty="0">
                        <a:solidFill>
                          <a:srgbClr val="000000"/>
                        </a:solidFill>
                        <a:effectLst/>
                        <a:latin typeface="Calibri"/>
                      </a:endParaRPr>
                    </a:p>
                  </a:txBody>
                  <a:tcPr marL="9526" marR="9526" marT="9523" marB="0" anchor="b"/>
                </a:tc>
                <a:tc>
                  <a:txBody>
                    <a:bodyPr/>
                    <a:lstStyle/>
                    <a:p>
                      <a:pPr algn="r" fontAlgn="b"/>
                      <a:r>
                        <a:rPr lang="en-US" sz="1400" u="none" strike="noStrike" dirty="0" smtClean="0">
                          <a:effectLst/>
                        </a:rPr>
                        <a:t>6,900,509,868 </a:t>
                      </a:r>
                      <a:endParaRPr lang="en-US" sz="1400" b="0" i="0" u="none" strike="noStrike" dirty="0">
                        <a:solidFill>
                          <a:srgbClr val="000000"/>
                        </a:solidFill>
                        <a:effectLst/>
                        <a:latin typeface="Calibri"/>
                      </a:endParaRPr>
                    </a:p>
                  </a:txBody>
                  <a:tcPr marL="9526" marR="9526" marT="9523" marB="0" anchor="b"/>
                </a:tc>
                <a:tc>
                  <a:txBody>
                    <a:bodyPr/>
                    <a:lstStyle/>
                    <a:p>
                      <a:pPr algn="r" fontAlgn="b"/>
                      <a:r>
                        <a:rPr lang="en-US" sz="1400" u="none" strike="noStrike" dirty="0" smtClean="0">
                          <a:effectLst/>
                        </a:rPr>
                        <a:t>3,559,471,158 </a:t>
                      </a:r>
                      <a:endParaRPr lang="en-US" sz="1400" b="0" i="0" u="none" strike="noStrike" dirty="0">
                        <a:solidFill>
                          <a:srgbClr val="000000"/>
                        </a:solidFill>
                        <a:effectLst/>
                        <a:latin typeface="Calibri"/>
                      </a:endParaRPr>
                    </a:p>
                  </a:txBody>
                  <a:tcPr marL="9526" marR="9526" marT="9523" marB="0" anchor="b"/>
                </a:tc>
              </a:tr>
            </a:tbl>
          </a:graphicData>
        </a:graphic>
      </p:graphicFrame>
    </p:spTree>
    <p:extLst>
      <p:ext uri="{BB962C8B-B14F-4D97-AF65-F5344CB8AC3E}">
        <p14:creationId xmlns:p14="http://schemas.microsoft.com/office/powerpoint/2010/main" val="2734102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rrowheads="1"/>
          </p:cNvPicPr>
          <p:nvPr/>
        </p:nvPicPr>
        <p:blipFill>
          <a:blip r:embed="rId2">
            <a:extLst>
              <a:ext uri="{28A0092B-C50C-407E-A947-70E740481C1C}">
                <a14:useLocalDpi xmlns:a14="http://schemas.microsoft.com/office/drawing/2010/main" val="0"/>
              </a:ext>
            </a:extLst>
          </a:blip>
          <a:srcRect r="1540" b="-169"/>
          <a:stretch>
            <a:fillRect/>
          </a:stretch>
        </p:blipFill>
        <p:spPr bwMode="auto">
          <a:xfrm>
            <a:off x="1066800" y="1828800"/>
            <a:ext cx="6918326"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txBox="1">
            <a:spLocks/>
          </p:cNvSpPr>
          <p:nvPr/>
        </p:nvSpPr>
        <p:spPr>
          <a:xfrm>
            <a:off x="457200" y="274638"/>
            <a:ext cx="8229600" cy="79216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en-US" b="1" dirty="0" smtClean="0">
                <a:solidFill>
                  <a:schemeClr val="accent6"/>
                </a:solidFill>
              </a:rPr>
              <a:t>regional tools</a:t>
            </a:r>
            <a:endParaRPr lang="en-US" altLang="en-US" b="1" dirty="0">
              <a:solidFill>
                <a:schemeClr val="accent6"/>
              </a:solidFill>
            </a:endParaRPr>
          </a:p>
        </p:txBody>
      </p:sp>
      <p:sp>
        <p:nvSpPr>
          <p:cNvPr id="5" name="TextBox 4"/>
          <p:cNvSpPr txBox="1"/>
          <p:nvPr/>
        </p:nvSpPr>
        <p:spPr>
          <a:xfrm>
            <a:off x="990600" y="1295400"/>
            <a:ext cx="8153400" cy="523220"/>
          </a:xfrm>
          <a:prstGeom prst="rect">
            <a:avLst/>
          </a:prstGeom>
          <a:noFill/>
        </p:spPr>
        <p:txBody>
          <a:bodyPr wrap="square" rtlCol="0">
            <a:spAutoFit/>
          </a:bodyPr>
          <a:lstStyle/>
          <a:p>
            <a:r>
              <a:rPr lang="en-US" sz="2800" b="1" dirty="0" smtClean="0">
                <a:solidFill>
                  <a:schemeClr val="bg1"/>
                </a:solidFill>
              </a:rPr>
              <a:t>unified sea level rise projection</a:t>
            </a:r>
            <a:endParaRPr lang="en-US" sz="2800" b="1" dirty="0">
              <a:solidFill>
                <a:schemeClr val="bg1"/>
              </a:solidFill>
            </a:endParaRPr>
          </a:p>
        </p:txBody>
      </p:sp>
    </p:spTree>
    <p:extLst>
      <p:ext uri="{BB962C8B-B14F-4D97-AF65-F5344CB8AC3E}">
        <p14:creationId xmlns:p14="http://schemas.microsoft.com/office/powerpoint/2010/main" val="1299021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policy and resource coordination</a:t>
            </a:r>
            <a:endParaRPr lang="en-US" dirty="0"/>
          </a:p>
        </p:txBody>
      </p:sp>
      <p:sp>
        <p:nvSpPr>
          <p:cNvPr id="5123" name="Content Placeholder 2"/>
          <p:cNvSpPr>
            <a:spLocks noGrp="1"/>
          </p:cNvSpPr>
          <p:nvPr>
            <p:ph idx="1"/>
          </p:nvPr>
        </p:nvSpPr>
        <p:spPr/>
        <p:txBody>
          <a:bodyPr>
            <a:normAutofit lnSpcReduction="10000"/>
          </a:bodyPr>
          <a:lstStyle/>
          <a:p>
            <a:pPr eaLnBrk="1" hangingPunct="1"/>
            <a:r>
              <a:rPr lang="en-US" altLang="en-US" dirty="0" smtClean="0"/>
              <a:t>at the core of the compact</a:t>
            </a:r>
          </a:p>
          <a:p>
            <a:pPr eaLnBrk="1" hangingPunct="1"/>
            <a:r>
              <a:rPr lang="en-US" altLang="en-US" dirty="0" smtClean="0"/>
              <a:t>federal and state legislative advocacy</a:t>
            </a:r>
          </a:p>
          <a:p>
            <a:pPr lvl="1"/>
            <a:r>
              <a:rPr lang="en-US" altLang="en-US" dirty="0" smtClean="0"/>
              <a:t>annual legislative programs</a:t>
            </a:r>
          </a:p>
          <a:p>
            <a:pPr lvl="1"/>
            <a:r>
              <a:rPr lang="en-US" altLang="en-US" dirty="0" smtClean="0"/>
              <a:t>strong support for clean energy, energy </a:t>
            </a:r>
            <a:br>
              <a:rPr lang="en-US" altLang="en-US" dirty="0" smtClean="0"/>
            </a:br>
            <a:r>
              <a:rPr lang="en-US" altLang="en-US" dirty="0" smtClean="0"/>
              <a:t>efficiency, smart growth, greenhouse gas emissions reductions</a:t>
            </a:r>
          </a:p>
          <a:p>
            <a:pPr eaLnBrk="1" hangingPunct="1"/>
            <a:r>
              <a:rPr lang="en-US" altLang="en-US" dirty="0" smtClean="0"/>
              <a:t>collaborative efforts</a:t>
            </a:r>
          </a:p>
          <a:p>
            <a:pPr eaLnBrk="1" hangingPunct="1"/>
            <a:r>
              <a:rPr lang="en-US" altLang="en-US" dirty="0" smtClean="0"/>
              <a:t>information sharing and replication of initiatives</a:t>
            </a:r>
          </a:p>
        </p:txBody>
      </p:sp>
      <p:pic>
        <p:nvPicPr>
          <p:cNvPr id="4" name="Picture 2" descr="C:\Users\JLIECHTY\Downloads\320px-Uscapitolindayl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562600"/>
            <a:ext cx="14478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H:\Tallahassee_FL_new_capitol_tall_pano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3810000"/>
            <a:ext cx="1223830" cy="2375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1255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200" b="0" dirty="0" smtClean="0"/>
              <a:t>policy and resource coordination</a:t>
            </a:r>
            <a:r>
              <a:rPr lang="en-US" dirty="0" smtClean="0"/>
              <a:t/>
            </a:r>
            <a:br>
              <a:rPr lang="en-US" dirty="0" smtClean="0"/>
            </a:br>
            <a:r>
              <a:rPr lang="en-US" dirty="0" smtClean="0"/>
              <a:t>Adaptation Action Areas</a:t>
            </a:r>
            <a:endParaRPr lang="en-US" dirty="0"/>
          </a:p>
        </p:txBody>
      </p:sp>
      <p:sp>
        <p:nvSpPr>
          <p:cNvPr id="5" name="Content Placeholder 4"/>
          <p:cNvSpPr>
            <a:spLocks noGrp="1"/>
          </p:cNvSpPr>
          <p:nvPr>
            <p:ph idx="1"/>
          </p:nvPr>
        </p:nvSpPr>
        <p:spPr>
          <a:xfrm>
            <a:off x="457200" y="1600200"/>
            <a:ext cx="5943600" cy="4572000"/>
          </a:xfrm>
        </p:spPr>
        <p:txBody>
          <a:bodyPr>
            <a:normAutofit fontScale="85000" lnSpcReduction="20000"/>
          </a:bodyPr>
          <a:lstStyle/>
          <a:p>
            <a:pPr>
              <a:defRPr/>
            </a:pPr>
            <a:r>
              <a:rPr lang="en-US" sz="3500" dirty="0" smtClean="0"/>
              <a:t>added </a:t>
            </a:r>
            <a:r>
              <a:rPr lang="en-US" sz="3500" dirty="0"/>
              <a:t>to Florida Community Planning Act in 2011 </a:t>
            </a:r>
            <a:r>
              <a:rPr lang="en-US" sz="3500" dirty="0" smtClean="0"/>
              <a:t>session</a:t>
            </a:r>
          </a:p>
          <a:p>
            <a:pPr>
              <a:defRPr/>
            </a:pPr>
            <a:r>
              <a:rPr lang="en-US" sz="3500" dirty="0" smtClean="0"/>
              <a:t>Florida Statutes 163.3177(6)(g)10</a:t>
            </a:r>
            <a:endParaRPr lang="en-US" sz="3500" dirty="0"/>
          </a:p>
          <a:p>
            <a:pPr>
              <a:defRPr/>
            </a:pPr>
            <a:r>
              <a:rPr lang="en-US" sz="3500" dirty="0" smtClean="0"/>
              <a:t>optional </a:t>
            </a:r>
            <a:r>
              <a:rPr lang="en-US" sz="3500" dirty="0"/>
              <a:t>comprehensive plan designation for areas that:</a:t>
            </a:r>
          </a:p>
          <a:p>
            <a:pPr lvl="1">
              <a:defRPr/>
            </a:pPr>
            <a:r>
              <a:rPr lang="en-US" sz="2600" dirty="0" smtClean="0"/>
              <a:t>experience </a:t>
            </a:r>
            <a:r>
              <a:rPr lang="en-US" sz="2600" dirty="0"/>
              <a:t>coastal flooding </a:t>
            </a:r>
          </a:p>
          <a:p>
            <a:pPr lvl="1">
              <a:defRPr/>
            </a:pPr>
            <a:r>
              <a:rPr lang="en-US" sz="2600" dirty="0" smtClean="0"/>
              <a:t>are </a:t>
            </a:r>
            <a:r>
              <a:rPr lang="en-US" sz="2600" dirty="0"/>
              <a:t>vulnerable to the related impacts of rising sea levels </a:t>
            </a:r>
          </a:p>
          <a:p>
            <a:pPr>
              <a:defRPr/>
            </a:pPr>
            <a:r>
              <a:rPr lang="en-US" sz="3500" dirty="0" smtClean="0"/>
              <a:t>purpose</a:t>
            </a:r>
            <a:r>
              <a:rPr lang="en-US" sz="3500" dirty="0"/>
              <a:t>: prioritizing funding for infrastructure and adaptation </a:t>
            </a:r>
            <a:r>
              <a:rPr lang="en-US" sz="3500" dirty="0" smtClean="0"/>
              <a:t>planning</a:t>
            </a:r>
            <a:endParaRPr lang="en-US" dirty="0"/>
          </a:p>
        </p:txBody>
      </p:sp>
      <p:pic>
        <p:nvPicPr>
          <p:cNvPr id="6" name="Picture 5" descr="C:\Documents and Settings\VMORROW\Desktop\HollywoodLakesStreetsSLR1Foot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752600"/>
            <a:ext cx="2286000"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2378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a:bodyPr>
          <a:lstStyle/>
          <a:p>
            <a:pPr>
              <a:defRPr/>
            </a:pPr>
            <a:r>
              <a:rPr lang="en-US" dirty="0"/>
              <a:t>regional climate action plan</a:t>
            </a:r>
          </a:p>
        </p:txBody>
      </p:sp>
      <p:sp>
        <p:nvSpPr>
          <p:cNvPr id="20483" name="Content Placeholder 2"/>
          <p:cNvSpPr>
            <a:spLocks noGrp="1"/>
          </p:cNvSpPr>
          <p:nvPr>
            <p:ph sz="half" idx="1"/>
          </p:nvPr>
        </p:nvSpPr>
        <p:spPr>
          <a:xfrm>
            <a:off x="457200" y="1536700"/>
            <a:ext cx="3657600" cy="4589463"/>
          </a:xfrm>
        </p:spPr>
        <p:txBody>
          <a:bodyPr>
            <a:normAutofit fontScale="85000" lnSpcReduction="20000"/>
          </a:bodyPr>
          <a:lstStyle/>
          <a:p>
            <a:pPr>
              <a:spcBef>
                <a:spcPts val="300"/>
              </a:spcBef>
            </a:pPr>
            <a:r>
              <a:rPr lang="en-US" altLang="en-US" sz="3000" dirty="0" smtClean="0"/>
              <a:t>completed </a:t>
            </a:r>
            <a:r>
              <a:rPr lang="en-US" altLang="en-US" sz="3000" dirty="0" err="1" smtClean="0"/>
              <a:t>october</a:t>
            </a:r>
            <a:r>
              <a:rPr lang="en-US" altLang="en-US" sz="3000" dirty="0" smtClean="0"/>
              <a:t> 2012</a:t>
            </a:r>
          </a:p>
          <a:p>
            <a:pPr>
              <a:spcBef>
                <a:spcPts val="300"/>
              </a:spcBef>
            </a:pPr>
            <a:r>
              <a:rPr lang="en-US" altLang="en-US" sz="3000" dirty="0" smtClean="0"/>
              <a:t>fully adopted by four counties as of </a:t>
            </a:r>
            <a:r>
              <a:rPr lang="en-US" altLang="en-US" sz="3000" dirty="0" err="1" smtClean="0"/>
              <a:t>april</a:t>
            </a:r>
            <a:r>
              <a:rPr lang="en-US" altLang="en-US" sz="3000" dirty="0" smtClean="0"/>
              <a:t> 2014 </a:t>
            </a:r>
          </a:p>
          <a:p>
            <a:pPr>
              <a:spcBef>
                <a:spcPts val="300"/>
              </a:spcBef>
            </a:pPr>
            <a:r>
              <a:rPr lang="en-US" altLang="en-US" sz="3000" dirty="0" smtClean="0"/>
              <a:t>product of 3-year planning and public process </a:t>
            </a:r>
          </a:p>
          <a:p>
            <a:pPr>
              <a:spcBef>
                <a:spcPts val="300"/>
              </a:spcBef>
            </a:pPr>
            <a:r>
              <a:rPr lang="en-US" altLang="en-US" sz="3000" dirty="0" smtClean="0"/>
              <a:t>reflects contributions of 135+ work group members </a:t>
            </a:r>
          </a:p>
          <a:p>
            <a:pPr>
              <a:spcBef>
                <a:spcPts val="300"/>
              </a:spcBef>
            </a:pPr>
            <a:r>
              <a:rPr lang="en-US" altLang="en-US" sz="3000" dirty="0" smtClean="0"/>
              <a:t>includes companion implementation guide</a:t>
            </a:r>
          </a:p>
          <a:p>
            <a:pPr>
              <a:spcBef>
                <a:spcPts val="300"/>
              </a:spcBef>
            </a:pPr>
            <a:endParaRPr lang="en-US" altLang="en-US" sz="2400" dirty="0" smtClean="0"/>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00200"/>
            <a:ext cx="3352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5" name="TextBox 1"/>
          <p:cNvSpPr txBox="1">
            <a:spLocks noChangeArrowheads="1"/>
          </p:cNvSpPr>
          <p:nvPr/>
        </p:nvSpPr>
        <p:spPr bwMode="auto">
          <a:xfrm>
            <a:off x="1743075" y="6211888"/>
            <a:ext cx="5715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i="1" dirty="0"/>
              <a:t>Download at www.southeastfloridaclimatecompact.org</a:t>
            </a:r>
          </a:p>
          <a:p>
            <a:pPr eaLnBrk="1" hangingPunct="1"/>
            <a:endParaRPr lang="en-US" altLang="en-US" dirty="0"/>
          </a:p>
        </p:txBody>
      </p:sp>
    </p:spTree>
    <p:extLst>
      <p:ext uri="{BB962C8B-B14F-4D97-AF65-F5344CB8AC3E}">
        <p14:creationId xmlns:p14="http://schemas.microsoft.com/office/powerpoint/2010/main" val="4245602086"/>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pPr eaLnBrk="1" fontAlgn="auto" hangingPunct="1">
              <a:spcAft>
                <a:spcPts val="0"/>
              </a:spcAft>
              <a:defRPr/>
            </a:pPr>
            <a:r>
              <a:rPr lang="en-US" dirty="0" smtClean="0"/>
              <a:t>regional climate action plan</a:t>
            </a:r>
            <a:endParaRPr lang="en-US" dirty="0"/>
          </a:p>
        </p:txBody>
      </p:sp>
      <p:sp>
        <p:nvSpPr>
          <p:cNvPr id="21507" name="Content Placeholder 2"/>
          <p:cNvSpPr>
            <a:spLocks noGrp="1"/>
          </p:cNvSpPr>
          <p:nvPr>
            <p:ph sz="half" idx="1"/>
          </p:nvPr>
        </p:nvSpPr>
        <p:spPr>
          <a:xfrm>
            <a:off x="457200" y="1536700"/>
            <a:ext cx="3657600" cy="5016500"/>
          </a:xfrm>
        </p:spPr>
        <p:txBody>
          <a:bodyPr>
            <a:normAutofit lnSpcReduction="10000"/>
          </a:bodyPr>
          <a:lstStyle/>
          <a:p>
            <a:pPr>
              <a:spcBef>
                <a:spcPts val="300"/>
              </a:spcBef>
            </a:pPr>
            <a:r>
              <a:rPr lang="en-US" altLang="en-US" sz="2400" dirty="0"/>
              <a:t>details 110 recommendations across 7 planning </a:t>
            </a:r>
            <a:r>
              <a:rPr lang="en-US" altLang="en-US" sz="2400" dirty="0" smtClean="0"/>
              <a:t>areas:</a:t>
            </a:r>
            <a:endParaRPr lang="en-US" altLang="en-US" sz="2400" dirty="0"/>
          </a:p>
          <a:p>
            <a:pPr lvl="1" eaLnBrk="1" hangingPunct="1"/>
            <a:r>
              <a:rPr lang="en-US" altLang="en-US" sz="2000" dirty="0" smtClean="0"/>
              <a:t>sustainable communities and transportation planning</a:t>
            </a:r>
          </a:p>
          <a:p>
            <a:pPr lvl="1" eaLnBrk="1" hangingPunct="1"/>
            <a:r>
              <a:rPr lang="en-US" altLang="en-US" sz="2000" dirty="0" smtClean="0"/>
              <a:t>water supply, management, and infrastructure</a:t>
            </a:r>
          </a:p>
          <a:p>
            <a:pPr lvl="1" eaLnBrk="1" hangingPunct="1"/>
            <a:r>
              <a:rPr lang="en-US" altLang="en-US" sz="2000" dirty="0" smtClean="0"/>
              <a:t>natural systems</a:t>
            </a:r>
          </a:p>
          <a:p>
            <a:pPr lvl="1" eaLnBrk="1" hangingPunct="1"/>
            <a:r>
              <a:rPr lang="en-US" altLang="en-US" sz="2000" dirty="0" smtClean="0"/>
              <a:t>agriculture</a:t>
            </a:r>
          </a:p>
          <a:p>
            <a:pPr lvl="1" eaLnBrk="1" hangingPunct="1"/>
            <a:r>
              <a:rPr lang="en-US" altLang="en-US" sz="2000" dirty="0" smtClean="0"/>
              <a:t>energy and fuel</a:t>
            </a:r>
          </a:p>
          <a:p>
            <a:pPr lvl="1" eaLnBrk="1" hangingPunct="1"/>
            <a:r>
              <a:rPr lang="en-US" altLang="en-US" sz="2000" dirty="0" smtClean="0"/>
              <a:t>risk reduction and emergency management</a:t>
            </a:r>
          </a:p>
          <a:p>
            <a:pPr lvl="1" eaLnBrk="1" hangingPunct="1"/>
            <a:r>
              <a:rPr lang="en-US" altLang="en-US" sz="2000" dirty="0" smtClean="0"/>
              <a:t>outreach and public policy</a:t>
            </a:r>
          </a:p>
        </p:txBody>
      </p:sp>
      <p:pic>
        <p:nvPicPr>
          <p:cNvPr id="21508" name="Picture 9" descr="http://www.mexlter.org.mx/imagenes/ECOPEY/ecopey3.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2850" y="4038600"/>
            <a:ext cx="3130550" cy="2352675"/>
          </a:xfrm>
          <a:extLst>
            <a:ext uri="{91240B29-F687-4F45-9708-019B960494DF}">
              <a14:hiddenLine xmlns:a14="http://schemas.microsoft.com/office/drawing/2010/main" w="19050">
                <a:solidFill>
                  <a:srgbClr val="000000"/>
                </a:solidFill>
                <a:miter lim="800000"/>
                <a:headEnd/>
                <a:tailEnd/>
              </a14:hiddenLine>
            </a:ext>
          </a:extLst>
        </p:spPr>
      </p:pic>
      <p:pic>
        <p:nvPicPr>
          <p:cNvPr id="2150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447800"/>
            <a:ext cx="31242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Tree>
    <p:extLst>
      <p:ext uri="{BB962C8B-B14F-4D97-AF65-F5344CB8AC3E}">
        <p14:creationId xmlns:p14="http://schemas.microsoft.com/office/powerpoint/2010/main" val="361232898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pPr eaLnBrk="1" fontAlgn="auto" hangingPunct="1">
              <a:spcAft>
                <a:spcPts val="0"/>
              </a:spcAft>
              <a:defRPr/>
            </a:pPr>
            <a:r>
              <a:rPr lang="en-US" dirty="0" smtClean="0"/>
              <a:t>regional climate action plan</a:t>
            </a:r>
            <a:endParaRPr lang="en-US"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177381149"/>
              </p:ext>
            </p:extLst>
          </p:nvPr>
        </p:nvGraphicFramePr>
        <p:xfrm>
          <a:off x="152400" y="1371600"/>
          <a:ext cx="8991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seven50_web.bmp"/>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95800" y="1524000"/>
            <a:ext cx="1447800" cy="797822"/>
          </a:xfrm>
          <a:prstGeom prst="rect">
            <a:avLst/>
          </a:prstGeom>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pic>
      <p:pic>
        <p:nvPicPr>
          <p:cNvPr id="10" name="Picture 9" descr="Climate-Change-Compact-Mark-FINAL_Sept24_2010"/>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a:off x="4038600" y="2590800"/>
            <a:ext cx="1524000" cy="762000"/>
          </a:xfrm>
          <a:prstGeom prst="rect">
            <a:avLst/>
          </a:prstGeom>
          <a:solidFill>
            <a:schemeClr val="accent2"/>
          </a:solidFill>
          <a:ln>
            <a:solidFill>
              <a:schemeClr val="accent1">
                <a:lumMod val="60000"/>
                <a:lumOff val="40000"/>
              </a:schemeClr>
            </a:solidFill>
          </a:ln>
          <a:effectLst>
            <a:outerShdw blurRad="190500" algn="tl" rotWithShape="0">
              <a:srgbClr val="000000">
                <a:alpha val="70000"/>
              </a:srgbClr>
            </a:outerShdw>
            <a:softEdge rad="31750"/>
          </a:effectLst>
          <a:extLst/>
        </p:spPr>
      </p:pic>
      <p:pic>
        <p:nvPicPr>
          <p:cNvPr id="11" name="Picture 10" descr="GreenPrint.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62400" y="3693792"/>
            <a:ext cx="1524000" cy="6496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a:spLocks noChangeArrowheads="1"/>
          </p:cNvSpPr>
          <p:nvPr/>
        </p:nvSpPr>
        <p:spPr bwMode="auto">
          <a:xfrm>
            <a:off x="5943600" y="243840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200" b="1" i="1" dirty="0">
                <a:solidFill>
                  <a:srgbClr val="FFFFFF"/>
                </a:solidFill>
                <a:latin typeface="+mj-lt"/>
                <a:ea typeface="ＭＳ Ｐゴシック" pitchFamily="34" charset="-128"/>
              </a:rPr>
              <a:t>7 </a:t>
            </a:r>
            <a:r>
              <a:rPr lang="en-US" altLang="en-US" sz="1200" b="1" i="1" dirty="0" smtClean="0">
                <a:solidFill>
                  <a:srgbClr val="FFFFFF"/>
                </a:solidFill>
                <a:latin typeface="+mj-lt"/>
                <a:ea typeface="ＭＳ Ｐゴシック" pitchFamily="34" charset="-128"/>
              </a:rPr>
              <a:t>livability principles</a:t>
            </a:r>
            <a:endParaRPr lang="en-US" altLang="en-US" sz="1200" b="1" i="1" dirty="0">
              <a:solidFill>
                <a:srgbClr val="FFFFFF"/>
              </a:solidFill>
              <a:latin typeface="+mj-lt"/>
              <a:ea typeface="ＭＳ Ｐゴシック" pitchFamily="34" charset="-128"/>
            </a:endParaRPr>
          </a:p>
        </p:txBody>
      </p:sp>
      <p:sp>
        <p:nvSpPr>
          <p:cNvPr id="13" name="TextBox 12"/>
          <p:cNvSpPr txBox="1">
            <a:spLocks noChangeArrowheads="1"/>
          </p:cNvSpPr>
          <p:nvPr/>
        </p:nvSpPr>
        <p:spPr bwMode="auto">
          <a:xfrm>
            <a:off x="3276600" y="1828800"/>
            <a:ext cx="144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200" b="1" i="1" dirty="0">
                <a:solidFill>
                  <a:srgbClr val="FFFFFF"/>
                </a:solidFill>
                <a:latin typeface="+mj-lt"/>
                <a:ea typeface="ＭＳ Ｐゴシック" pitchFamily="34" charset="-128"/>
              </a:rPr>
              <a:t>2 </a:t>
            </a:r>
            <a:r>
              <a:rPr lang="en-US" altLang="en-US" sz="1200" b="1" i="1" dirty="0" smtClean="0">
                <a:solidFill>
                  <a:srgbClr val="FFFFFF"/>
                </a:solidFill>
                <a:latin typeface="+mj-lt"/>
                <a:ea typeface="ＭＳ Ｐゴシック" pitchFamily="34" charset="-128"/>
              </a:rPr>
              <a:t>regional  </a:t>
            </a:r>
            <a:endParaRPr lang="en-US" altLang="en-US" sz="1200" b="1" i="1" dirty="0">
              <a:solidFill>
                <a:srgbClr val="FFFFFF"/>
              </a:solidFill>
              <a:latin typeface="+mj-lt"/>
              <a:ea typeface="ＭＳ Ｐゴシック" pitchFamily="34" charset="-128"/>
            </a:endParaRPr>
          </a:p>
          <a:p>
            <a:pPr eaLnBrk="1" hangingPunct="1"/>
            <a:r>
              <a:rPr lang="en-US" altLang="en-US" sz="1200" b="1" i="1" dirty="0" smtClean="0">
                <a:solidFill>
                  <a:srgbClr val="FFFFFF"/>
                </a:solidFill>
                <a:latin typeface="+mj-lt"/>
                <a:ea typeface="ＭＳ Ｐゴシック" pitchFamily="34" charset="-128"/>
              </a:rPr>
              <a:t>planning </a:t>
            </a:r>
            <a:endParaRPr lang="en-US" altLang="en-US" sz="1200" b="1" i="1" dirty="0">
              <a:solidFill>
                <a:srgbClr val="FFFFFF"/>
              </a:solidFill>
              <a:latin typeface="+mj-lt"/>
              <a:ea typeface="ＭＳ Ｐゴシック" pitchFamily="34" charset="-128"/>
            </a:endParaRPr>
          </a:p>
          <a:p>
            <a:pPr eaLnBrk="1" hangingPunct="1"/>
            <a:r>
              <a:rPr lang="en-US" altLang="en-US" sz="1200" b="1" i="1" dirty="0" smtClean="0">
                <a:solidFill>
                  <a:srgbClr val="FFFFFF"/>
                </a:solidFill>
                <a:latin typeface="+mj-lt"/>
                <a:ea typeface="ＭＳ Ｐゴシック" pitchFamily="34" charset="-128"/>
              </a:rPr>
              <a:t>councils</a:t>
            </a:r>
            <a:endParaRPr lang="en-US" altLang="en-US" sz="1200" b="1" i="1" dirty="0">
              <a:solidFill>
                <a:srgbClr val="FFFFFF"/>
              </a:solidFill>
              <a:latin typeface="+mj-lt"/>
              <a:ea typeface="ＭＳ Ｐゴシック" pitchFamily="34" charset="-128"/>
            </a:endParaRPr>
          </a:p>
        </p:txBody>
      </p:sp>
      <p:sp>
        <p:nvSpPr>
          <p:cNvPr id="14" name="TextBox 13"/>
          <p:cNvSpPr txBox="1">
            <a:spLocks noChangeArrowheads="1"/>
          </p:cNvSpPr>
          <p:nvPr/>
        </p:nvSpPr>
        <p:spPr bwMode="auto">
          <a:xfrm>
            <a:off x="2971800" y="3200400"/>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200" b="1" i="1" dirty="0">
                <a:solidFill>
                  <a:srgbClr val="FFFFFF"/>
                </a:solidFill>
                <a:latin typeface="+mj-lt"/>
                <a:ea typeface="ＭＳ Ｐゴシック" pitchFamily="34" charset="-128"/>
              </a:rPr>
              <a:t>4 </a:t>
            </a:r>
            <a:r>
              <a:rPr lang="en-US" altLang="en-US" sz="1200" b="1" i="1" dirty="0" smtClean="0">
                <a:solidFill>
                  <a:srgbClr val="FFFFFF"/>
                </a:solidFill>
                <a:latin typeface="+mj-lt"/>
                <a:ea typeface="ＭＳ Ｐゴシック" pitchFamily="34" charset="-128"/>
              </a:rPr>
              <a:t>counties</a:t>
            </a:r>
            <a:endParaRPr lang="en-US" altLang="en-US" sz="1200" b="1" i="1" dirty="0">
              <a:solidFill>
                <a:srgbClr val="FFFFFF"/>
              </a:solidFill>
              <a:latin typeface="+mj-lt"/>
              <a:ea typeface="ＭＳ Ｐゴシック" pitchFamily="34" charset="-128"/>
            </a:endParaRPr>
          </a:p>
        </p:txBody>
      </p:sp>
      <p:sp>
        <p:nvSpPr>
          <p:cNvPr id="15" name="TextBox 14"/>
          <p:cNvSpPr txBox="1">
            <a:spLocks noChangeArrowheads="1"/>
          </p:cNvSpPr>
          <p:nvPr/>
        </p:nvSpPr>
        <p:spPr bwMode="auto">
          <a:xfrm>
            <a:off x="2819400" y="4191000"/>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200" b="1" i="1" dirty="0">
                <a:solidFill>
                  <a:srgbClr val="FFFFFF"/>
                </a:solidFill>
                <a:latin typeface="+mj-lt"/>
                <a:ea typeface="ＭＳ Ｐゴシック" pitchFamily="34" charset="-128"/>
              </a:rPr>
              <a:t>7 </a:t>
            </a:r>
            <a:r>
              <a:rPr lang="en-US" altLang="en-US" sz="1200" b="1" i="1" dirty="0" smtClean="0">
                <a:solidFill>
                  <a:srgbClr val="FFFFFF"/>
                </a:solidFill>
                <a:latin typeface="+mj-lt"/>
                <a:ea typeface="ＭＳ Ｐゴシック" pitchFamily="34" charset="-128"/>
              </a:rPr>
              <a:t>goal areas</a:t>
            </a:r>
            <a:endParaRPr lang="en-US" altLang="en-US" sz="1200" b="1" i="1" dirty="0">
              <a:solidFill>
                <a:srgbClr val="FFFFFF"/>
              </a:solidFill>
              <a:latin typeface="+mj-lt"/>
              <a:ea typeface="ＭＳ Ｐゴシック" pitchFamily="34" charset="-128"/>
            </a:endParaRPr>
          </a:p>
        </p:txBody>
      </p:sp>
      <p:sp>
        <p:nvSpPr>
          <p:cNvPr id="16" name="TextBox 16"/>
          <p:cNvSpPr txBox="1">
            <a:spLocks noChangeArrowheads="1"/>
          </p:cNvSpPr>
          <p:nvPr/>
        </p:nvSpPr>
        <p:spPr bwMode="auto">
          <a:xfrm>
            <a:off x="5562600" y="3200400"/>
            <a:ext cx="1371600" cy="46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200" b="1" i="1" dirty="0" smtClean="0">
                <a:solidFill>
                  <a:srgbClr val="FFFFFF"/>
                </a:solidFill>
                <a:latin typeface="+mj-lt"/>
                <a:ea typeface="ＭＳ Ｐゴシック" pitchFamily="34" charset="-128"/>
              </a:rPr>
              <a:t>regional climate action plan</a:t>
            </a:r>
            <a:endParaRPr lang="en-US" altLang="en-US" sz="1200" b="1" i="1" dirty="0">
              <a:solidFill>
                <a:srgbClr val="FFFFFF"/>
              </a:solidFill>
              <a:latin typeface="+mj-lt"/>
              <a:ea typeface="ＭＳ Ｐゴシック" pitchFamily="34" charset="-128"/>
            </a:endParaRPr>
          </a:p>
        </p:txBody>
      </p:sp>
      <p:pic>
        <p:nvPicPr>
          <p:cNvPr id="17" name="Picture 3" descr="Miami Dade County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800" y="3581400"/>
            <a:ext cx="60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9"/>
          <p:cNvSpPr txBox="1">
            <a:spLocks noChangeArrowheads="1"/>
          </p:cNvSpPr>
          <p:nvPr/>
        </p:nvSpPr>
        <p:spPr bwMode="auto">
          <a:xfrm>
            <a:off x="5181600" y="4371975"/>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200" b="1" i="1" dirty="0">
                <a:solidFill>
                  <a:srgbClr val="FFFFFF"/>
                </a:solidFill>
                <a:latin typeface="+mj-lt"/>
                <a:ea typeface="ＭＳ Ｐゴシック" pitchFamily="34" charset="-128"/>
              </a:rPr>
              <a:t>137 </a:t>
            </a:r>
            <a:r>
              <a:rPr lang="en-US" altLang="en-US" sz="1200" b="1" i="1" dirty="0" smtClean="0">
                <a:solidFill>
                  <a:srgbClr val="FFFFFF"/>
                </a:solidFill>
                <a:latin typeface="+mj-lt"/>
                <a:ea typeface="ＭＳ Ｐゴシック" pitchFamily="34" charset="-128"/>
              </a:rPr>
              <a:t>initiatives</a:t>
            </a:r>
            <a:endParaRPr lang="en-US" altLang="en-US" sz="1200" b="1" i="1" dirty="0">
              <a:solidFill>
                <a:srgbClr val="FFFFFF"/>
              </a:solidFill>
              <a:latin typeface="+mj-lt"/>
              <a:ea typeface="ＭＳ Ｐゴシック" pitchFamily="34" charset="-128"/>
            </a:endParaRPr>
          </a:p>
        </p:txBody>
      </p:sp>
      <p:sp>
        <p:nvSpPr>
          <p:cNvPr id="3" name="TextBox 2"/>
          <p:cNvSpPr txBox="1"/>
          <p:nvPr/>
        </p:nvSpPr>
        <p:spPr>
          <a:xfrm>
            <a:off x="152400" y="1519535"/>
            <a:ext cx="3048000" cy="461665"/>
          </a:xfrm>
          <a:prstGeom prst="rect">
            <a:avLst/>
          </a:prstGeom>
          <a:noFill/>
        </p:spPr>
        <p:txBody>
          <a:bodyPr wrap="square" rtlCol="0">
            <a:spAutoFit/>
          </a:bodyPr>
          <a:lstStyle/>
          <a:p>
            <a:r>
              <a:rPr lang="en-US" sz="2400" dirty="0" smtClean="0">
                <a:solidFill>
                  <a:schemeClr val="bg1"/>
                </a:solidFill>
              </a:rPr>
              <a:t>aligns with other plans</a:t>
            </a:r>
            <a:endParaRPr lang="en-US" sz="2400" dirty="0">
              <a:solidFill>
                <a:schemeClr val="bg1"/>
              </a:solidFill>
            </a:endParaRPr>
          </a:p>
        </p:txBody>
      </p:sp>
    </p:spTree>
    <p:extLst>
      <p:ext uri="{BB962C8B-B14F-4D97-AF65-F5344CB8AC3E}">
        <p14:creationId xmlns:p14="http://schemas.microsoft.com/office/powerpoint/2010/main" val="3556852394"/>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pPr algn="l" eaLnBrk="1" fontAlgn="auto" hangingPunct="1">
              <a:spcAft>
                <a:spcPts val="0"/>
              </a:spcAft>
              <a:defRPr/>
            </a:pPr>
            <a:r>
              <a:rPr lang="en-US" dirty="0" smtClean="0"/>
              <a:t>regional climate action plan</a:t>
            </a:r>
            <a:endParaRPr lang="en-US" dirty="0"/>
          </a:p>
        </p:txBody>
      </p:sp>
      <p:sp>
        <p:nvSpPr>
          <p:cNvPr id="21507" name="Content Placeholder 2"/>
          <p:cNvSpPr>
            <a:spLocks noGrp="1"/>
          </p:cNvSpPr>
          <p:nvPr>
            <p:ph sz="half" idx="1"/>
          </p:nvPr>
        </p:nvSpPr>
        <p:spPr>
          <a:xfrm>
            <a:off x="457200" y="1536700"/>
            <a:ext cx="3657600" cy="5016500"/>
          </a:xfrm>
        </p:spPr>
        <p:txBody>
          <a:bodyPr>
            <a:normAutofit/>
          </a:bodyPr>
          <a:lstStyle/>
          <a:p>
            <a:pPr>
              <a:spcBef>
                <a:spcPts val="300"/>
              </a:spcBef>
            </a:pPr>
            <a:r>
              <a:rPr lang="en-US" altLang="en-US" dirty="0" smtClean="0"/>
              <a:t>implementation underway</a:t>
            </a:r>
          </a:p>
          <a:p>
            <a:pPr>
              <a:spcBef>
                <a:spcPts val="300"/>
              </a:spcBef>
            </a:pPr>
            <a:r>
              <a:rPr lang="en-US" altLang="en-US" dirty="0" err="1" smtClean="0"/>
              <a:t>RCAP</a:t>
            </a:r>
            <a:r>
              <a:rPr lang="en-US" altLang="en-US" dirty="0" smtClean="0"/>
              <a:t> workshops</a:t>
            </a:r>
          </a:p>
          <a:p>
            <a:pPr lvl="1">
              <a:defRPr/>
            </a:pPr>
            <a:r>
              <a:rPr lang="en-US" dirty="0" smtClean="0"/>
              <a:t>supported by three-year, $975K grant from </a:t>
            </a:r>
            <a:r>
              <a:rPr lang="en-US" dirty="0" err="1" smtClean="0"/>
              <a:t>Kresge</a:t>
            </a:r>
            <a:r>
              <a:rPr lang="en-US" dirty="0" smtClean="0"/>
              <a:t> Foundation to Institute for Sustainable Communities </a:t>
            </a:r>
          </a:p>
          <a:p>
            <a:pPr lvl="1">
              <a:defRPr/>
            </a:pPr>
            <a:r>
              <a:rPr lang="en-US" dirty="0" smtClean="0"/>
              <a:t>9 to 12 workshops over three years</a:t>
            </a:r>
          </a:p>
          <a:p>
            <a:pPr>
              <a:spcBef>
                <a:spcPts val="300"/>
              </a:spcBef>
            </a:pPr>
            <a:endParaRPr lang="en-US" altLang="en-US" sz="2000" dirty="0" smtClean="0"/>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481" y="1524001"/>
            <a:ext cx="291274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Institute for Sustainable Communitie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562600"/>
            <a:ext cx="1732478" cy="109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Downloads\Kres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6499" y="5165725"/>
            <a:ext cx="3487861"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059516"/>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67489366"/>
              </p:ext>
            </p:extLst>
          </p:nvPr>
        </p:nvGraphicFramePr>
        <p:xfrm>
          <a:off x="990600" y="1438327"/>
          <a:ext cx="7172504" cy="5200825"/>
        </p:xfrm>
        <a:graphic>
          <a:graphicData uri="http://schemas.openxmlformats.org/drawingml/2006/table">
            <a:tbl>
              <a:tblPr>
                <a:tableStyleId>{5C22544A-7EE6-4342-B048-85BDC9FD1C3A}</a:tableStyleId>
              </a:tblPr>
              <a:tblGrid>
                <a:gridCol w="784669"/>
                <a:gridCol w="6387835"/>
              </a:tblGrid>
              <a:tr h="1227729">
                <a:tc>
                  <a:txBody>
                    <a:bodyPr/>
                    <a:lstStyle/>
                    <a:p>
                      <a:pPr algn="l" fontAlgn="t"/>
                      <a:r>
                        <a:rPr lang="en-US" sz="1050" u="none" strike="noStrike" dirty="0">
                          <a:solidFill>
                            <a:schemeClr val="bg1"/>
                          </a:solidFill>
                          <a:effectLst/>
                        </a:rPr>
                        <a:t>SP-3</a:t>
                      </a:r>
                      <a:endParaRPr lang="en-US" sz="1050" b="0" i="0" u="none" strike="noStrike" dirty="0">
                        <a:solidFill>
                          <a:schemeClr val="bg1"/>
                        </a:solidFill>
                        <a:effectLst/>
                        <a:latin typeface="Arial"/>
                      </a:endParaRPr>
                    </a:p>
                  </a:txBody>
                  <a:tcPr marL="6393" marR="6393" marT="6393"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r>
                        <a:rPr lang="en-US" sz="1050" u="none" strike="noStrike" dirty="0">
                          <a:solidFill>
                            <a:schemeClr val="bg1"/>
                          </a:solidFill>
                          <a:effectLst/>
                        </a:rPr>
                        <a:t>Incorporate </a:t>
                      </a:r>
                      <a:r>
                        <a:rPr lang="en-US" sz="4000" u="none" strike="noStrike" dirty="0">
                          <a:solidFill>
                            <a:schemeClr val="bg1"/>
                          </a:solidFill>
                          <a:effectLst/>
                        </a:rPr>
                        <a:t>“</a:t>
                      </a:r>
                      <a:r>
                        <a:rPr lang="en-US" sz="4000" u="none" strike="noStrike" dirty="0" smtClean="0">
                          <a:solidFill>
                            <a:schemeClr val="bg1"/>
                          </a:solidFill>
                          <a:effectLst/>
                        </a:rPr>
                        <a:t>Adaptation </a:t>
                      </a:r>
                      <a:r>
                        <a:rPr lang="en-US" sz="4000" u="none" strike="noStrike" dirty="0">
                          <a:solidFill>
                            <a:schemeClr val="bg1"/>
                          </a:solidFill>
                          <a:effectLst/>
                        </a:rPr>
                        <a:t>Action Area”</a:t>
                      </a:r>
                      <a:r>
                        <a:rPr lang="en-US" sz="1050" u="none" strike="noStrike" dirty="0">
                          <a:solidFill>
                            <a:schemeClr val="bg1"/>
                          </a:solidFill>
                          <a:effectLst/>
                        </a:rPr>
                        <a:t> definition (as provided for in Florida law) into municipal and/or county Comprehensive Plans, to provide a means to identify those areas deemed most vulnerable to sea level rise and other climate change impacts including but not limited to extreme high tides, heavy local rain events, and storm surge for the purpose of prioritized funding and adaptation planning.</a:t>
                      </a:r>
                      <a:endParaRPr lang="en-US" sz="1050" b="0" i="0" u="none" strike="noStrike" dirty="0">
                        <a:solidFill>
                          <a:schemeClr val="bg1"/>
                        </a:solidFill>
                        <a:effectLst/>
                        <a:latin typeface="Arial"/>
                      </a:endParaRPr>
                    </a:p>
                  </a:txBody>
                  <a:tcPr marL="6393" marR="6393" marT="6393"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57404">
                <a:tc rowSpan="5">
                  <a:txBody>
                    <a:bodyPr/>
                    <a:lstStyle/>
                    <a:p>
                      <a:pPr algn="l" fontAlgn="t"/>
                      <a:r>
                        <a:rPr lang="en-US" sz="1050" u="none" strike="noStrike">
                          <a:solidFill>
                            <a:schemeClr val="bg1"/>
                          </a:solidFill>
                          <a:effectLst/>
                        </a:rPr>
                        <a:t>SP-4</a:t>
                      </a:r>
                      <a:endParaRPr lang="en-US" sz="1050" b="0" i="0" u="none" strike="noStrike">
                        <a:solidFill>
                          <a:schemeClr val="bg1"/>
                        </a:solidFill>
                        <a:effectLst/>
                        <a:latin typeface="Arial"/>
                      </a:endParaRPr>
                    </a:p>
                  </a:txBody>
                  <a:tcPr marL="6393" marR="6393" marT="6393"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r>
                        <a:rPr lang="en-US" sz="1050" u="none" strike="noStrike" dirty="0">
                          <a:solidFill>
                            <a:schemeClr val="bg1"/>
                          </a:solidFill>
                          <a:effectLst/>
                        </a:rPr>
                        <a:t>Develop criteria in collaboration with municipal and county planning authorities for the purpose of defining </a:t>
                      </a:r>
                      <a:r>
                        <a:rPr lang="en-US" sz="1600" b="1" u="none" strike="noStrike" dirty="0">
                          <a:solidFill>
                            <a:schemeClr val="bg1"/>
                          </a:solidFill>
                          <a:effectLst/>
                        </a:rPr>
                        <a:t>Adaptation Action Areas </a:t>
                      </a:r>
                      <a:r>
                        <a:rPr lang="en-US" sz="1050" u="none" strike="noStrike" dirty="0">
                          <a:solidFill>
                            <a:schemeClr val="bg1"/>
                          </a:solidFill>
                          <a:effectLst/>
                        </a:rPr>
                        <a:t>as well as other areas requiring adaptation improvements related to coastal flooding and sea level rise that may include, but not be limited to:</a:t>
                      </a:r>
                      <a:endParaRPr lang="en-US" sz="1050" b="0" i="0" u="none" strike="noStrike" dirty="0">
                        <a:solidFill>
                          <a:schemeClr val="bg1"/>
                        </a:solidFill>
                        <a:effectLst/>
                        <a:latin typeface="Arial"/>
                      </a:endParaRPr>
                    </a:p>
                  </a:txBody>
                  <a:tcPr marL="6393" marR="6393" marT="6393"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2658">
                <a:tc vMerge="1">
                  <a:txBody>
                    <a:bodyPr/>
                    <a:lstStyle/>
                    <a:p>
                      <a:endParaRPr lang="en-US"/>
                    </a:p>
                  </a:txBody>
                  <a:tcPr/>
                </a:tc>
                <a:tc>
                  <a:txBody>
                    <a:bodyPr/>
                    <a:lstStyle/>
                    <a:p>
                      <a:pPr algn="l" fontAlgn="t"/>
                      <a:r>
                        <a:rPr lang="en-US" sz="1050" u="none" strike="noStrike" dirty="0">
                          <a:solidFill>
                            <a:schemeClr val="bg1"/>
                          </a:solidFill>
                          <a:effectLst/>
                        </a:rPr>
                        <a:t>·</a:t>
                      </a:r>
                      <a:r>
                        <a:rPr lang="en-US" sz="900" u="none" strike="noStrike" dirty="0">
                          <a:solidFill>
                            <a:schemeClr val="bg1"/>
                          </a:solidFill>
                          <a:effectLst/>
                        </a:rPr>
                        <a:t>         </a:t>
                      </a:r>
                      <a:r>
                        <a:rPr lang="en-US" sz="1050" u="none" strike="noStrike" dirty="0">
                          <a:solidFill>
                            <a:schemeClr val="bg1"/>
                          </a:solidFill>
                          <a:effectLst/>
                        </a:rPr>
                        <a:t>Areas below, at, or near mean higher high water;</a:t>
                      </a:r>
                      <a:endParaRPr lang="en-US" sz="1050" b="0" i="0" u="none" strike="noStrike" dirty="0">
                        <a:solidFill>
                          <a:schemeClr val="bg1"/>
                        </a:solidFill>
                        <a:effectLst/>
                        <a:latin typeface="Symbol"/>
                      </a:endParaRPr>
                    </a:p>
                  </a:txBody>
                  <a:tcPr marL="6393" marR="6393" marT="6393"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2658">
                <a:tc vMerge="1">
                  <a:txBody>
                    <a:bodyPr/>
                    <a:lstStyle/>
                    <a:p>
                      <a:endParaRPr lang="en-US"/>
                    </a:p>
                  </a:txBody>
                  <a:tcPr/>
                </a:tc>
                <a:tc>
                  <a:txBody>
                    <a:bodyPr/>
                    <a:lstStyle/>
                    <a:p>
                      <a:pPr algn="l" fontAlgn="t"/>
                      <a:r>
                        <a:rPr lang="en-US" sz="1050" u="none" strike="noStrike">
                          <a:solidFill>
                            <a:schemeClr val="bg1"/>
                          </a:solidFill>
                          <a:effectLst/>
                        </a:rPr>
                        <a:t>·</a:t>
                      </a:r>
                      <a:r>
                        <a:rPr lang="en-US" sz="900" u="none" strike="noStrike">
                          <a:solidFill>
                            <a:schemeClr val="bg1"/>
                          </a:solidFill>
                          <a:effectLst/>
                        </a:rPr>
                        <a:t>         </a:t>
                      </a:r>
                      <a:r>
                        <a:rPr lang="en-US" sz="1050" u="none" strike="noStrike">
                          <a:solidFill>
                            <a:schemeClr val="bg1"/>
                          </a:solidFill>
                          <a:effectLst/>
                        </a:rPr>
                        <a:t>Areas which have a hydrological connection to coastal waters;</a:t>
                      </a:r>
                      <a:endParaRPr lang="en-US" sz="1050" b="0" i="0" u="none" strike="noStrike">
                        <a:solidFill>
                          <a:schemeClr val="bg1"/>
                        </a:solidFill>
                        <a:effectLst/>
                        <a:latin typeface="Symbol"/>
                      </a:endParaRPr>
                    </a:p>
                  </a:txBody>
                  <a:tcPr marL="6393" marR="6393" marT="6393"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2658">
                <a:tc vMerge="1">
                  <a:txBody>
                    <a:bodyPr/>
                    <a:lstStyle/>
                    <a:p>
                      <a:endParaRPr lang="en-US"/>
                    </a:p>
                  </a:txBody>
                  <a:tcPr/>
                </a:tc>
                <a:tc>
                  <a:txBody>
                    <a:bodyPr/>
                    <a:lstStyle/>
                    <a:p>
                      <a:pPr algn="l" fontAlgn="t"/>
                      <a:r>
                        <a:rPr lang="en-US" sz="1050" u="none" strike="noStrike">
                          <a:solidFill>
                            <a:schemeClr val="bg1"/>
                          </a:solidFill>
                          <a:effectLst/>
                        </a:rPr>
                        <a:t>·</a:t>
                      </a:r>
                      <a:r>
                        <a:rPr lang="en-US" sz="900" u="none" strike="noStrike">
                          <a:solidFill>
                            <a:schemeClr val="bg1"/>
                          </a:solidFill>
                          <a:effectLst/>
                        </a:rPr>
                        <a:t>         </a:t>
                      </a:r>
                      <a:r>
                        <a:rPr lang="en-US" sz="1050" u="none" strike="noStrike">
                          <a:solidFill>
                            <a:schemeClr val="bg1"/>
                          </a:solidFill>
                          <a:effectLst/>
                        </a:rPr>
                        <a:t>Areas designated as evacuation zones for storm surge; and/or</a:t>
                      </a:r>
                      <a:endParaRPr lang="en-US" sz="1050" b="0" i="0" u="none" strike="noStrike">
                        <a:solidFill>
                          <a:schemeClr val="bg1"/>
                        </a:solidFill>
                        <a:effectLst/>
                        <a:latin typeface="Symbol"/>
                      </a:endParaRPr>
                    </a:p>
                  </a:txBody>
                  <a:tcPr marL="6393" marR="6393" marT="6393"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0761">
                <a:tc vMerge="1">
                  <a:txBody>
                    <a:bodyPr/>
                    <a:lstStyle/>
                    <a:p>
                      <a:endParaRPr lang="en-US"/>
                    </a:p>
                  </a:txBody>
                  <a:tcPr/>
                </a:tc>
                <a:tc>
                  <a:txBody>
                    <a:bodyPr/>
                    <a:lstStyle/>
                    <a:p>
                      <a:pPr algn="l" fontAlgn="t"/>
                      <a:r>
                        <a:rPr lang="en-US" sz="1050" u="none" strike="noStrike">
                          <a:solidFill>
                            <a:schemeClr val="bg1"/>
                          </a:solidFill>
                          <a:effectLst/>
                        </a:rPr>
                        <a:t>·</a:t>
                      </a:r>
                      <a:r>
                        <a:rPr lang="en-US" sz="900" u="none" strike="noStrike">
                          <a:solidFill>
                            <a:schemeClr val="bg1"/>
                          </a:solidFill>
                          <a:effectLst/>
                        </a:rPr>
                        <a:t>         </a:t>
                      </a:r>
                      <a:r>
                        <a:rPr lang="en-US" sz="1050" u="none" strike="noStrike">
                          <a:solidFill>
                            <a:schemeClr val="bg1"/>
                          </a:solidFill>
                          <a:effectLst/>
                        </a:rPr>
                        <a:t>Other areas impacted by climate related drainage/flood control issues.</a:t>
                      </a:r>
                      <a:endParaRPr lang="en-US" sz="1050" b="0" i="0" u="none" strike="noStrike">
                        <a:solidFill>
                          <a:schemeClr val="bg1"/>
                        </a:solidFill>
                        <a:effectLst/>
                        <a:latin typeface="Symbol"/>
                      </a:endParaRPr>
                    </a:p>
                  </a:txBody>
                  <a:tcPr marL="6393" marR="6393" marT="6393"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33640">
                <a:tc>
                  <a:txBody>
                    <a:bodyPr/>
                    <a:lstStyle/>
                    <a:p>
                      <a:pPr algn="l" fontAlgn="t"/>
                      <a:r>
                        <a:rPr lang="en-US" sz="1050" u="none" strike="noStrike">
                          <a:solidFill>
                            <a:schemeClr val="bg1"/>
                          </a:solidFill>
                          <a:effectLst/>
                        </a:rPr>
                        <a:t>SP-5</a:t>
                      </a:r>
                      <a:endParaRPr lang="en-US" sz="1050" b="0" i="0" u="none" strike="noStrike">
                        <a:solidFill>
                          <a:schemeClr val="bg1"/>
                        </a:solidFill>
                        <a:effectLst/>
                        <a:latin typeface="Arial"/>
                      </a:endParaRPr>
                    </a:p>
                  </a:txBody>
                  <a:tcPr marL="6393" marR="6393" marT="6393"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r>
                        <a:rPr lang="en-US" sz="1050" u="none" strike="noStrike" dirty="0">
                          <a:solidFill>
                            <a:schemeClr val="bg1"/>
                          </a:solidFill>
                          <a:effectLst/>
                        </a:rPr>
                        <a:t>Conduct new or utilize existing vulnerability analyses and other technical tools as they are developed as a means for identifying </a:t>
                      </a:r>
                      <a:r>
                        <a:rPr lang="en-US" sz="1600" b="1" u="none" strike="noStrike" dirty="0">
                          <a:solidFill>
                            <a:schemeClr val="bg1"/>
                          </a:solidFill>
                          <a:effectLst/>
                        </a:rPr>
                        <a:t>Adaptation Action Areas</a:t>
                      </a:r>
                      <a:r>
                        <a:rPr lang="en-US" sz="1400" u="none" strike="noStrike" dirty="0">
                          <a:solidFill>
                            <a:schemeClr val="bg1"/>
                          </a:solidFill>
                          <a:effectLst/>
                        </a:rPr>
                        <a:t> </a:t>
                      </a:r>
                      <a:r>
                        <a:rPr lang="en-US" sz="1050" u="none" strike="noStrike" dirty="0">
                          <a:solidFill>
                            <a:schemeClr val="bg1"/>
                          </a:solidFill>
                          <a:effectLst/>
                        </a:rPr>
                        <a:t>as well as other areas requiring adaptation improvements related to coastal flooding and sea level rise, to provide guidance for adaptation planning efforts in areas especially at risk to sea level rise, tidal flooding and other related impacts of climate change.</a:t>
                      </a:r>
                      <a:endParaRPr lang="en-US" sz="1050" b="0" i="0" u="none" strike="noStrike" dirty="0">
                        <a:solidFill>
                          <a:schemeClr val="bg1"/>
                        </a:solidFill>
                        <a:effectLst/>
                        <a:latin typeface="Arial"/>
                      </a:endParaRPr>
                    </a:p>
                  </a:txBody>
                  <a:tcPr marL="6393" marR="6393" marT="6393"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21839">
                <a:tc>
                  <a:txBody>
                    <a:bodyPr/>
                    <a:lstStyle/>
                    <a:p>
                      <a:pPr algn="l" fontAlgn="t"/>
                      <a:r>
                        <a:rPr lang="en-US" sz="1050" u="none" strike="noStrike">
                          <a:solidFill>
                            <a:schemeClr val="bg1"/>
                          </a:solidFill>
                          <a:effectLst/>
                        </a:rPr>
                        <a:t>SP-6</a:t>
                      </a:r>
                      <a:endParaRPr lang="en-US" sz="1050" b="0" i="0" u="none" strike="noStrike">
                        <a:solidFill>
                          <a:schemeClr val="bg1"/>
                        </a:solidFill>
                        <a:effectLst/>
                        <a:latin typeface="Arial"/>
                      </a:endParaRPr>
                    </a:p>
                  </a:txBody>
                  <a:tcPr marL="6393" marR="6393" marT="6393"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r>
                        <a:rPr lang="en-US" sz="1050" u="none" strike="noStrike" dirty="0">
                          <a:solidFill>
                            <a:schemeClr val="bg1"/>
                          </a:solidFill>
                          <a:effectLst/>
                        </a:rPr>
                        <a:t>Develop policies, as provided for in Florida law and in collaboration with the appropriate municipal and county planning authorities, related to areas designated as </a:t>
                      </a:r>
                      <a:r>
                        <a:rPr lang="en-US" sz="1600" b="1" u="none" strike="noStrike" dirty="0">
                          <a:solidFill>
                            <a:schemeClr val="bg1"/>
                          </a:solidFill>
                          <a:effectLst/>
                        </a:rPr>
                        <a:t>Adaptation Action Areas </a:t>
                      </a:r>
                      <a:r>
                        <a:rPr lang="en-US" sz="1050" u="none" strike="noStrike" dirty="0">
                          <a:solidFill>
                            <a:schemeClr val="bg1"/>
                          </a:solidFill>
                          <a:effectLst/>
                        </a:rPr>
                        <a:t>or similarly vulnerable areas to improve resilience to coastal flooding, sea level rise and other climate related vulnerabilities and provide guidance for other adaptation planning efforts.</a:t>
                      </a:r>
                      <a:endParaRPr lang="en-US" sz="1050" b="0" i="0" u="none" strike="noStrike" dirty="0">
                        <a:solidFill>
                          <a:schemeClr val="bg1"/>
                        </a:solidFill>
                        <a:effectLst/>
                        <a:latin typeface="Arial"/>
                      </a:endParaRPr>
                    </a:p>
                  </a:txBody>
                  <a:tcPr marL="6393" marR="6393" marT="6393"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58400">
                <a:tc>
                  <a:txBody>
                    <a:bodyPr/>
                    <a:lstStyle/>
                    <a:p>
                      <a:pPr algn="l" fontAlgn="t"/>
                      <a:r>
                        <a:rPr lang="en-US" sz="1050" u="none" strike="noStrike" dirty="0">
                          <a:solidFill>
                            <a:schemeClr val="bg1"/>
                          </a:solidFill>
                          <a:effectLst/>
                        </a:rPr>
                        <a:t>SP-8</a:t>
                      </a:r>
                      <a:endParaRPr lang="en-US" sz="1050" b="0" i="0" u="none" strike="noStrike" dirty="0">
                        <a:solidFill>
                          <a:schemeClr val="bg1"/>
                        </a:solidFill>
                        <a:effectLst/>
                        <a:latin typeface="Arial"/>
                      </a:endParaRPr>
                    </a:p>
                  </a:txBody>
                  <a:tcPr marL="6393" marR="6393" marT="6393"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r>
                        <a:rPr lang="en-US" sz="1050" u="none" strike="noStrike" dirty="0">
                          <a:solidFill>
                            <a:schemeClr val="bg1"/>
                          </a:solidFill>
                          <a:effectLst/>
                        </a:rPr>
                        <a:t>Identify locations within </a:t>
                      </a:r>
                      <a:r>
                        <a:rPr lang="en-US" sz="1600" b="1" u="none" strike="noStrike" dirty="0">
                          <a:solidFill>
                            <a:schemeClr val="bg1"/>
                          </a:solidFill>
                          <a:effectLst/>
                        </a:rPr>
                        <a:t>Adaptation Action Areas </a:t>
                      </a:r>
                      <a:r>
                        <a:rPr lang="en-US" sz="1050" u="none" strike="noStrike" dirty="0">
                          <a:solidFill>
                            <a:schemeClr val="bg1"/>
                          </a:solidFill>
                          <a:effectLst/>
                        </a:rPr>
                        <a:t>or similarly vulnerable areas where targeted infrastructure improvements, new infrastructure, or modified land use and/or development practices could reduce vulnerability and/or improve community resilience.</a:t>
                      </a:r>
                      <a:endParaRPr lang="en-US" sz="1050" b="0" i="0" u="none" strike="noStrike" dirty="0">
                        <a:solidFill>
                          <a:schemeClr val="bg1"/>
                        </a:solidFill>
                        <a:effectLst/>
                        <a:latin typeface="Arial"/>
                      </a:endParaRPr>
                    </a:p>
                  </a:txBody>
                  <a:tcPr marL="6393" marR="6393" marT="6393"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57404">
                <a:tc>
                  <a:txBody>
                    <a:bodyPr/>
                    <a:lstStyle/>
                    <a:p>
                      <a:pPr algn="l" fontAlgn="t"/>
                      <a:r>
                        <a:rPr lang="en-US" sz="1050" u="none" strike="noStrike">
                          <a:solidFill>
                            <a:schemeClr val="bg1"/>
                          </a:solidFill>
                          <a:effectLst/>
                        </a:rPr>
                        <a:t>SP-9</a:t>
                      </a:r>
                      <a:endParaRPr lang="en-US" sz="1050" b="0" i="0" u="none" strike="noStrike">
                        <a:solidFill>
                          <a:schemeClr val="bg1"/>
                        </a:solidFill>
                        <a:effectLst/>
                        <a:latin typeface="Arial"/>
                      </a:endParaRPr>
                    </a:p>
                  </a:txBody>
                  <a:tcPr marL="6393" marR="6393" marT="6393"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t"/>
                      <a:r>
                        <a:rPr lang="en-US" sz="1050" u="none" strike="noStrike" dirty="0">
                          <a:solidFill>
                            <a:schemeClr val="bg1"/>
                          </a:solidFill>
                          <a:effectLst/>
                        </a:rPr>
                        <a:t>Coordinate regionally across municipalities and county planning authorities on the development of projects and funding proposals to seek prioritized funding for identified infrastructure needs and specific adaptation improvements required </a:t>
                      </a:r>
                      <a:r>
                        <a:rPr lang="en-US" sz="1050" b="1" u="none" strike="noStrike" dirty="0">
                          <a:solidFill>
                            <a:schemeClr val="bg1"/>
                          </a:solidFill>
                          <a:effectLst/>
                        </a:rPr>
                        <a:t>within </a:t>
                      </a:r>
                      <a:r>
                        <a:rPr lang="en-US" sz="1600" b="1" u="none" strike="noStrike" dirty="0">
                          <a:solidFill>
                            <a:schemeClr val="bg1"/>
                          </a:solidFill>
                          <a:effectLst/>
                        </a:rPr>
                        <a:t>Adaptation Action Area </a:t>
                      </a:r>
                      <a:r>
                        <a:rPr lang="en-US" sz="1050" u="none" strike="noStrike" dirty="0">
                          <a:solidFill>
                            <a:schemeClr val="bg1"/>
                          </a:solidFill>
                          <a:effectLst/>
                        </a:rPr>
                        <a:t>or other related adaptation planning areas.</a:t>
                      </a:r>
                      <a:endParaRPr lang="en-US" sz="1050" b="0" i="0" u="none" strike="noStrike" dirty="0">
                        <a:solidFill>
                          <a:schemeClr val="bg1"/>
                        </a:solidFill>
                        <a:effectLst/>
                        <a:latin typeface="Arial"/>
                      </a:endParaRPr>
                    </a:p>
                  </a:txBody>
                  <a:tcPr marL="6393" marR="6393" marT="6393"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 name="Title 2"/>
          <p:cNvSpPr>
            <a:spLocks noGrp="1"/>
          </p:cNvSpPr>
          <p:nvPr>
            <p:ph type="title"/>
          </p:nvPr>
        </p:nvSpPr>
        <p:spPr/>
        <p:txBody>
          <a:bodyPr/>
          <a:lstStyle/>
          <a:p>
            <a:r>
              <a:rPr lang="en-US" dirty="0" smtClean="0"/>
              <a:t>AAAs in the </a:t>
            </a:r>
            <a:r>
              <a:rPr lang="en-US" dirty="0" err="1" smtClean="0"/>
              <a:t>RCAP</a:t>
            </a:r>
            <a:endParaRPr lang="en-US" dirty="0"/>
          </a:p>
        </p:txBody>
      </p:sp>
    </p:spTree>
    <p:extLst>
      <p:ext uri="{BB962C8B-B14F-4D97-AF65-F5344CB8AC3E}">
        <p14:creationId xmlns:p14="http://schemas.microsoft.com/office/powerpoint/2010/main" val="1943284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imate-Change-Compact-Mark-FINAL_Sept24_2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897466"/>
            <a:ext cx="5334000" cy="281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57200" y="274638"/>
            <a:ext cx="8229600" cy="1477962"/>
          </a:xfrm>
        </p:spPr>
        <p:txBody>
          <a:bodyPr>
            <a:normAutofit/>
          </a:bodyPr>
          <a:lstStyle/>
          <a:p>
            <a:pPr algn="l"/>
            <a:r>
              <a:rPr lang="en-US" dirty="0" smtClean="0"/>
              <a:t>the southeast </a:t>
            </a:r>
            <a:r>
              <a:rPr lang="en-US" dirty="0" err="1" smtClean="0"/>
              <a:t>florida</a:t>
            </a:r>
            <a:r>
              <a:rPr lang="en-US" dirty="0" smtClean="0"/>
              <a:t> regional</a:t>
            </a:r>
            <a:br>
              <a:rPr lang="en-US" dirty="0" smtClean="0"/>
            </a:br>
            <a:r>
              <a:rPr lang="en-US" dirty="0" smtClean="0"/>
              <a:t>climate change compact</a:t>
            </a:r>
            <a:endParaRPr lang="en-US" dirty="0"/>
          </a:p>
        </p:txBody>
      </p:sp>
    </p:spTree>
    <p:extLst>
      <p:ext uri="{BB962C8B-B14F-4D97-AF65-F5344CB8AC3E}">
        <p14:creationId xmlns:p14="http://schemas.microsoft.com/office/powerpoint/2010/main" val="522311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AAA resources</a:t>
            </a:r>
            <a:endParaRPr lang="en-US" dirty="0"/>
          </a:p>
        </p:txBody>
      </p:sp>
      <p:sp>
        <p:nvSpPr>
          <p:cNvPr id="3" name="Content Placeholder 2"/>
          <p:cNvSpPr>
            <a:spLocks noGrp="1"/>
          </p:cNvSpPr>
          <p:nvPr>
            <p:ph idx="1"/>
          </p:nvPr>
        </p:nvSpPr>
        <p:spPr/>
        <p:txBody>
          <a:bodyPr/>
          <a:lstStyle/>
          <a:p>
            <a:r>
              <a:rPr lang="en-US" dirty="0"/>
              <a:t>o</a:t>
            </a:r>
            <a:r>
              <a:rPr lang="en-US" dirty="0" smtClean="0"/>
              <a:t>n compact website:</a:t>
            </a:r>
          </a:p>
          <a:p>
            <a:pPr marL="400050" lvl="1" indent="0">
              <a:buNone/>
            </a:pPr>
            <a:r>
              <a:rPr lang="en-US" dirty="0" smtClean="0"/>
              <a:t>http</a:t>
            </a:r>
            <a:r>
              <a:rPr lang="en-US" dirty="0"/>
              <a:t>://southeastfloridaclimatecompact.org</a:t>
            </a:r>
            <a:r>
              <a:rPr lang="en-US" dirty="0" smtClean="0"/>
              <a:t>/</a:t>
            </a:r>
            <a:br>
              <a:rPr lang="en-US" dirty="0" smtClean="0"/>
            </a:br>
            <a:r>
              <a:rPr lang="en-US" dirty="0" err="1" smtClean="0"/>
              <a:t>aaa</a:t>
            </a:r>
            <a:r>
              <a:rPr lang="en-US" dirty="0" smtClean="0"/>
              <a:t>-resource-page</a:t>
            </a:r>
            <a:r>
              <a:rPr lang="en-US" dirty="0"/>
              <a:t>/</a:t>
            </a:r>
          </a:p>
        </p:txBody>
      </p:sp>
    </p:spTree>
    <p:extLst>
      <p:ext uri="{BB962C8B-B14F-4D97-AF65-F5344CB8AC3E}">
        <p14:creationId xmlns:p14="http://schemas.microsoft.com/office/powerpoint/2010/main" val="20411123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reminder: summit registration</a:t>
            </a:r>
            <a:endParaRPr lang="en-US" dirty="0"/>
          </a:p>
        </p:txBody>
      </p:sp>
      <p:sp>
        <p:nvSpPr>
          <p:cNvPr id="3" name="Content Placeholder 2"/>
          <p:cNvSpPr>
            <a:spLocks noGrp="1"/>
          </p:cNvSpPr>
          <p:nvPr>
            <p:ph idx="1"/>
          </p:nvPr>
        </p:nvSpPr>
        <p:spPr/>
        <p:txBody>
          <a:bodyPr/>
          <a:lstStyle/>
          <a:p>
            <a:r>
              <a:rPr lang="en-US" dirty="0" smtClean="0"/>
              <a:t>discounted registration ends August 31!</a:t>
            </a:r>
          </a:p>
          <a:p>
            <a:endParaRPr lang="en-US" dirty="0"/>
          </a:p>
        </p:txBody>
      </p:sp>
      <p:pic>
        <p:nvPicPr>
          <p:cNvPr id="1026" name="Picture 2" descr="C:\Users\JLIECHTY\Desktop\2014summit xxx_Pag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900082"/>
            <a:ext cx="7391400" cy="3043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519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bclogo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299550"/>
            <a:ext cx="30215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limate-Change-Compact-Mark-FINAL_Sept24_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853" y="1299550"/>
            <a:ext cx="274089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4526340"/>
            <a:ext cx="9144000" cy="1569660"/>
          </a:xfrm>
          <a:prstGeom prst="rect">
            <a:avLst/>
          </a:prstGeom>
          <a:noFill/>
        </p:spPr>
        <p:txBody>
          <a:bodyPr wrap="square" rtlCol="0">
            <a:spAutoFit/>
          </a:bodyPr>
          <a:lstStyle/>
          <a:p>
            <a:pPr algn="ctr"/>
            <a:r>
              <a:rPr lang="en-US" sz="2400" b="1" dirty="0" smtClean="0">
                <a:solidFill>
                  <a:schemeClr val="accent6"/>
                </a:solidFill>
              </a:rPr>
              <a:t>Jason Liechty</a:t>
            </a:r>
          </a:p>
          <a:p>
            <a:pPr algn="ctr"/>
            <a:r>
              <a:rPr lang="en-US" dirty="0" smtClean="0">
                <a:solidFill>
                  <a:schemeClr val="accent6"/>
                </a:solidFill>
              </a:rPr>
              <a:t>Environmental Projects Coordinator</a:t>
            </a:r>
          </a:p>
          <a:p>
            <a:pPr algn="ctr"/>
            <a:r>
              <a:rPr lang="en-US" dirty="0" smtClean="0">
                <a:solidFill>
                  <a:schemeClr val="accent6"/>
                </a:solidFill>
              </a:rPr>
              <a:t>Broward County Environmental Planning and Community Resilience Division</a:t>
            </a:r>
          </a:p>
          <a:p>
            <a:pPr algn="ctr"/>
            <a:r>
              <a:rPr lang="en-US" dirty="0" smtClean="0">
                <a:solidFill>
                  <a:schemeClr val="accent6"/>
                </a:solidFill>
              </a:rPr>
              <a:t>954-519-0310</a:t>
            </a:r>
          </a:p>
          <a:p>
            <a:pPr algn="ctr"/>
            <a:r>
              <a:rPr lang="en-US" dirty="0" smtClean="0">
                <a:solidFill>
                  <a:schemeClr val="accent6"/>
                </a:solidFill>
              </a:rPr>
              <a:t>jliechty@broward.org</a:t>
            </a:r>
            <a:endParaRPr lang="en-US" dirty="0">
              <a:solidFill>
                <a:schemeClr val="accent6"/>
              </a:solidFill>
            </a:endParaRPr>
          </a:p>
        </p:txBody>
      </p:sp>
      <p:sp>
        <p:nvSpPr>
          <p:cNvPr id="6" name="TextBox 5"/>
          <p:cNvSpPr txBox="1"/>
          <p:nvPr/>
        </p:nvSpPr>
        <p:spPr>
          <a:xfrm>
            <a:off x="838200" y="2983468"/>
            <a:ext cx="3021500" cy="369332"/>
          </a:xfrm>
          <a:prstGeom prst="rect">
            <a:avLst/>
          </a:prstGeom>
          <a:noFill/>
        </p:spPr>
        <p:txBody>
          <a:bodyPr wrap="square" rtlCol="0">
            <a:spAutoFit/>
          </a:bodyPr>
          <a:lstStyle/>
          <a:p>
            <a:pPr algn="ctr"/>
            <a:r>
              <a:rPr lang="en-US" dirty="0" smtClean="0">
                <a:solidFill>
                  <a:schemeClr val="bg1"/>
                </a:solidFill>
              </a:rPr>
              <a:t>http://www.broward.org</a:t>
            </a:r>
            <a:endParaRPr lang="en-US" dirty="0">
              <a:solidFill>
                <a:schemeClr val="bg1"/>
              </a:solidFill>
            </a:endParaRPr>
          </a:p>
        </p:txBody>
      </p:sp>
      <p:sp>
        <p:nvSpPr>
          <p:cNvPr id="7" name="TextBox 6"/>
          <p:cNvSpPr txBox="1"/>
          <p:nvPr/>
        </p:nvSpPr>
        <p:spPr>
          <a:xfrm>
            <a:off x="4495800" y="2983468"/>
            <a:ext cx="4191000" cy="369332"/>
          </a:xfrm>
          <a:prstGeom prst="rect">
            <a:avLst/>
          </a:prstGeom>
          <a:noFill/>
        </p:spPr>
        <p:txBody>
          <a:bodyPr wrap="square" rtlCol="0">
            <a:spAutoFit/>
          </a:bodyPr>
          <a:lstStyle/>
          <a:p>
            <a:r>
              <a:rPr lang="en-US" dirty="0" smtClean="0">
                <a:solidFill>
                  <a:schemeClr val="bg1"/>
                </a:solidFill>
              </a:rPr>
              <a:t>http://southeastfloridaclimatecompact.org</a:t>
            </a:r>
            <a:endParaRPr lang="en-US" dirty="0">
              <a:solidFill>
                <a:schemeClr val="bg1"/>
              </a:solidFill>
            </a:endParaRPr>
          </a:p>
        </p:txBody>
      </p:sp>
    </p:spTree>
    <p:extLst>
      <p:ext uri="{BB962C8B-B14F-4D97-AF65-F5344CB8AC3E}">
        <p14:creationId xmlns:p14="http://schemas.microsoft.com/office/powerpoint/2010/main" val="1024498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b="1" dirty="0" smtClean="0">
                <a:solidFill>
                  <a:schemeClr val="accent6"/>
                </a:solidFill>
              </a:rPr>
              <a:t>dual identity</a:t>
            </a:r>
            <a:endParaRPr lang="en-US" b="1" dirty="0">
              <a:solidFill>
                <a:schemeClr val="accent6"/>
              </a:solidFill>
            </a:endParaRPr>
          </a:p>
        </p:txBody>
      </p:sp>
      <p:sp>
        <p:nvSpPr>
          <p:cNvPr id="9" name="Content Placeholder 8"/>
          <p:cNvSpPr>
            <a:spLocks noGrp="1"/>
          </p:cNvSpPr>
          <p:nvPr>
            <p:ph sz="half" idx="1"/>
          </p:nvPr>
        </p:nvSpPr>
        <p:spPr/>
        <p:txBody>
          <a:bodyPr/>
          <a:lstStyle/>
          <a:p>
            <a:r>
              <a:rPr lang="en-US" b="1" dirty="0" smtClean="0"/>
              <a:t>strictly speaking:</a:t>
            </a:r>
            <a:br>
              <a:rPr lang="en-US" b="1" dirty="0" smtClean="0"/>
            </a:br>
            <a:r>
              <a:rPr lang="en-US" dirty="0" smtClean="0"/>
              <a:t/>
            </a:r>
            <a:br>
              <a:rPr lang="en-US" dirty="0" smtClean="0"/>
            </a:br>
            <a:r>
              <a:rPr lang="en-US" i="1" dirty="0" smtClean="0"/>
              <a:t>an agreement by Palm Beach, Broward, Miami-Dade, and Monroe counties to work collaboratively on climate issues</a:t>
            </a:r>
            <a:endParaRPr lang="en-US" i="1" dirty="0"/>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6838" y="2260600"/>
            <a:ext cx="3154362" cy="322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727200"/>
            <a:ext cx="3754438"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1461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mtClean="0"/>
              <a:t>dual identity</a:t>
            </a:r>
            <a:endParaRPr lang="en-US" dirty="0"/>
          </a:p>
        </p:txBody>
      </p:sp>
      <p:sp>
        <p:nvSpPr>
          <p:cNvPr id="4" name="Content Placeholder 3"/>
          <p:cNvSpPr>
            <a:spLocks noGrp="1"/>
          </p:cNvSpPr>
          <p:nvPr>
            <p:ph sz="half" idx="2"/>
          </p:nvPr>
        </p:nvSpPr>
        <p:spPr/>
        <p:txBody>
          <a:bodyPr/>
          <a:lstStyle/>
          <a:p>
            <a:r>
              <a:rPr lang="en-US" b="1" dirty="0"/>
              <a:t>more broadly:</a:t>
            </a:r>
            <a:r>
              <a:rPr lang="en-US" dirty="0"/>
              <a:t/>
            </a:r>
            <a:br>
              <a:rPr lang="en-US" dirty="0"/>
            </a:br>
            <a:r>
              <a:rPr lang="en-US" dirty="0"/>
              <a:t/>
            </a:r>
            <a:br>
              <a:rPr lang="en-US" dirty="0"/>
            </a:br>
            <a:r>
              <a:rPr lang="en-US" i="1" dirty="0"/>
              <a:t>a way of describing the working relationships and collaborative efforts among the partners</a:t>
            </a:r>
          </a:p>
          <a:p>
            <a:endParaRPr lang="en-US" dirty="0"/>
          </a:p>
        </p:txBody>
      </p:sp>
      <p:pic>
        <p:nvPicPr>
          <p:cNvPr id="6" name="Picture 2" descr="H:\2013 Summit\Photos\steeringcomm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8643" y="2671762"/>
            <a:ext cx="3764757" cy="2509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979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85800" y="1600200"/>
            <a:ext cx="3124200" cy="2209800"/>
            <a:chOff x="5181600" y="838200"/>
            <a:chExt cx="3124200" cy="2209800"/>
          </a:xfrm>
        </p:grpSpPr>
        <p:sp>
          <p:nvSpPr>
            <p:cNvPr id="8" name="Rectangle 7"/>
            <p:cNvSpPr/>
            <p:nvPr/>
          </p:nvSpPr>
          <p:spPr>
            <a:xfrm>
              <a:off x="5181600" y="838200"/>
              <a:ext cx="3124200" cy="220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6" descr="bclogo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8748" y="1079378"/>
              <a:ext cx="1702182" cy="81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monroe_county_fl_s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1654" y="990600"/>
              <a:ext cx="995156" cy="90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Miami%20Dade%20County%20Logo%20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41" y="2044360"/>
              <a:ext cx="1595796" cy="78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bc%2520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0493" y="1952114"/>
              <a:ext cx="957478" cy="95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4" descr="Four County representatives that signed the Regional Climate Compact at the Oct 23 2009 SE FL Regional Climate Leadership Summit"/>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186" y="4114800"/>
            <a:ext cx="332696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title"/>
          </p:nvPr>
        </p:nvSpPr>
        <p:spPr/>
        <p:txBody>
          <a:bodyPr/>
          <a:lstStyle/>
          <a:p>
            <a:r>
              <a:rPr lang="en-US" dirty="0" smtClean="0"/>
              <a:t>genesis</a:t>
            </a:r>
            <a:endParaRPr lang="en-US" dirty="0"/>
          </a:p>
        </p:txBody>
      </p:sp>
      <p:sp>
        <p:nvSpPr>
          <p:cNvPr id="12" name="Content Placeholder 11"/>
          <p:cNvSpPr>
            <a:spLocks noGrp="1"/>
          </p:cNvSpPr>
          <p:nvPr>
            <p:ph sz="half" idx="2"/>
          </p:nvPr>
        </p:nvSpPr>
        <p:spPr/>
        <p:txBody>
          <a:bodyPr>
            <a:normAutofit lnSpcReduction="10000"/>
          </a:bodyPr>
          <a:lstStyle/>
          <a:p>
            <a:r>
              <a:rPr lang="en-US" dirty="0" smtClean="0"/>
              <a:t>arose out of shared recognition of regional vulnerabilities and challenges</a:t>
            </a:r>
          </a:p>
          <a:p>
            <a:r>
              <a:rPr lang="en-US" dirty="0" err="1" smtClean="0"/>
              <a:t>october</a:t>
            </a:r>
            <a:r>
              <a:rPr lang="en-US" dirty="0" smtClean="0"/>
              <a:t> 2009: leaders from the four counties convene first summit</a:t>
            </a:r>
          </a:p>
          <a:p>
            <a:r>
              <a:rPr lang="en-US" dirty="0" err="1" smtClean="0"/>
              <a:t>january</a:t>
            </a:r>
            <a:r>
              <a:rPr lang="en-US" dirty="0" smtClean="0"/>
              <a:t> 2010: ratification by all four counties complete</a:t>
            </a:r>
            <a:endParaRPr lang="en-US" dirty="0"/>
          </a:p>
        </p:txBody>
      </p:sp>
    </p:spTree>
    <p:extLst>
      <p:ext uri="{BB962C8B-B14F-4D97-AF65-F5344CB8AC3E}">
        <p14:creationId xmlns:p14="http://schemas.microsoft.com/office/powerpoint/2010/main" val="2764940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a:t>
            </a:r>
            <a:endParaRPr lang="en-US" dirty="0"/>
          </a:p>
        </p:txBody>
      </p:sp>
      <p:sp>
        <p:nvSpPr>
          <p:cNvPr id="3" name="Content Placeholder 2"/>
          <p:cNvSpPr>
            <a:spLocks noGrp="1"/>
          </p:cNvSpPr>
          <p:nvPr>
            <p:ph sz="half" idx="1"/>
          </p:nvPr>
        </p:nvSpPr>
        <p:spPr/>
        <p:txBody>
          <a:bodyPr/>
          <a:lstStyle/>
          <a:p>
            <a:r>
              <a:rPr lang="en-US" dirty="0" smtClean="0"/>
              <a:t>staff steering committee</a:t>
            </a:r>
          </a:p>
          <a:p>
            <a:pPr lvl="1"/>
            <a:r>
              <a:rPr lang="en-US" dirty="0" smtClean="0"/>
              <a:t>2 members from each county</a:t>
            </a:r>
          </a:p>
          <a:p>
            <a:pPr lvl="1"/>
            <a:r>
              <a:rPr lang="en-US" dirty="0" smtClean="0"/>
              <a:t>1 municipal member from each county </a:t>
            </a:r>
          </a:p>
          <a:p>
            <a:pPr lvl="1"/>
            <a:r>
              <a:rPr lang="en-US" dirty="0" smtClean="0"/>
              <a:t>non-voting representatives</a:t>
            </a:r>
          </a:p>
          <a:p>
            <a:pPr lvl="1"/>
            <a:r>
              <a:rPr lang="en-US" dirty="0" smtClean="0"/>
              <a:t>usually operates by consensus</a:t>
            </a:r>
            <a:endParaRPr lang="en-US" dirty="0"/>
          </a:p>
        </p:txBody>
      </p:sp>
      <p:pic>
        <p:nvPicPr>
          <p:cNvPr id="6" name="Picture 2" descr="http://ts2.mm.bing.net/th?id=H.4869351225426293&amp;pid=1.7&amp;w=143&amp;h=117&amp;c=7&amp;r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7579" y="3429000"/>
            <a:ext cx="1080416" cy="88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471862"/>
            <a:ext cx="815979" cy="81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389863"/>
            <a:ext cx="924272" cy="92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9899" y="3462418"/>
            <a:ext cx="836126" cy="83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24488" y="5410200"/>
            <a:ext cx="2043112" cy="6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5334000" y="1556626"/>
            <a:ext cx="2438400" cy="1724722"/>
            <a:chOff x="5181600" y="838200"/>
            <a:chExt cx="3124200" cy="2209800"/>
          </a:xfrm>
        </p:grpSpPr>
        <p:sp>
          <p:nvSpPr>
            <p:cNvPr id="12" name="Rectangle 11"/>
            <p:cNvSpPr/>
            <p:nvPr/>
          </p:nvSpPr>
          <p:spPr>
            <a:xfrm>
              <a:off x="5181600" y="838200"/>
              <a:ext cx="3124200" cy="220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6" descr="bclogo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48748" y="1079378"/>
              <a:ext cx="1702182" cy="81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monroe_county_fl_se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1654" y="990600"/>
              <a:ext cx="995156" cy="904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Miami%20Dade%20County%20Logo%20RG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40041" y="2044360"/>
              <a:ext cx="1595796" cy="78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pbc%2520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0493" y="1952114"/>
              <a:ext cx="957478" cy="957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descr="H:\flamingo-banner.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53275" y="4429125"/>
            <a:ext cx="1447199" cy="88626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aaof.com/images/sfwmd.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89306" y="4394565"/>
            <a:ext cx="920829" cy="92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144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a:t>
            </a:r>
            <a:endParaRPr lang="en-US" dirty="0"/>
          </a:p>
        </p:txBody>
      </p:sp>
      <p:sp>
        <p:nvSpPr>
          <p:cNvPr id="3" name="Content Placeholder 2"/>
          <p:cNvSpPr>
            <a:spLocks noGrp="1"/>
          </p:cNvSpPr>
          <p:nvPr>
            <p:ph sz="half" idx="1"/>
          </p:nvPr>
        </p:nvSpPr>
        <p:spPr/>
        <p:txBody>
          <a:bodyPr/>
          <a:lstStyle/>
          <a:p>
            <a:r>
              <a:rPr lang="en-US" dirty="0" smtClean="0"/>
              <a:t>teams</a:t>
            </a:r>
          </a:p>
          <a:p>
            <a:pPr lvl="1"/>
            <a:r>
              <a:rPr lang="en-US" dirty="0" smtClean="0"/>
              <a:t>policy</a:t>
            </a:r>
          </a:p>
          <a:p>
            <a:pPr lvl="1"/>
            <a:r>
              <a:rPr lang="en-US" dirty="0" smtClean="0"/>
              <a:t>technical</a:t>
            </a:r>
          </a:p>
          <a:p>
            <a:pPr lvl="1"/>
            <a:r>
              <a:rPr lang="en-US" dirty="0" smtClean="0"/>
              <a:t>summit </a:t>
            </a:r>
          </a:p>
          <a:p>
            <a:r>
              <a:rPr lang="en-US" dirty="0" smtClean="0"/>
              <a:t>institute for sustainable communities (</a:t>
            </a:r>
            <a:r>
              <a:rPr lang="en-US" dirty="0" err="1" smtClean="0"/>
              <a:t>isc</a:t>
            </a:r>
            <a:r>
              <a:rPr lang="en-US" dirty="0" smtClean="0"/>
              <a:t>) support</a:t>
            </a:r>
            <a:endParaRPr lang="en-US" dirty="0"/>
          </a:p>
        </p:txBody>
      </p:sp>
      <p:pic>
        <p:nvPicPr>
          <p:cNvPr id="18" name="Picture 2" descr="http://craig.typepad.com/.a/6a00d8348406f369e20154356674c3970c-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837" y="3505200"/>
            <a:ext cx="216193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7035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9962" y="2620963"/>
            <a:ext cx="579437" cy="579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75312" y="5040313"/>
            <a:ext cx="1123950" cy="561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8" name="Picture 6" descr="http://ecoastal.usace.army.mil/images/usace-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0412" y="3429000"/>
            <a:ext cx="11953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8" descr="http://reviews.cnet.com/i/tim/2011/03/02/epa_logo_270x29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626" y="3505200"/>
            <a:ext cx="10493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0" descr="http://www.ccs.fau.edu/section_links/HBBLv2/fau_log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275" y="4852988"/>
            <a:ext cx="1295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2" descr="http://profile.ak.fbcdn.net/hprofile-ak-snc4/188141_143286892384339_8027438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7425" y="3648075"/>
            <a:ext cx="126682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4" descr="http://www.freedomsphoenix.com/Uploads/Graphics/000-0125064903-iclei_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4338" y="5815781"/>
            <a:ext cx="9429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26" descr="http://www.aoml.noaa.gov/hrd/graphics/NOA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8025" y="46482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30" descr="http://wildlifedisease.nbii.gov/ai/images/usgs_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7794" y="5791200"/>
            <a:ext cx="13017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32" descr="http://upload.wikimedia.org/wikipedia/en/c/c9/University_of_Miami_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5312" y="5076825"/>
            <a:ext cx="11239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36" descr="http://www.famousrenaissanceart.com/_IMAGES/FIU.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35187" y="4679950"/>
            <a:ext cx="10255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38" descr="http://www.vlf.ece.ufl.edu/images/UF_Signature1.jp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71850" y="4924425"/>
            <a:ext cx="20859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4" descr="http://www.fldoe.org/safeschools/em_plan/images/dem_header.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10175" y="3976688"/>
            <a:ext cx="1633537"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30" descr="DEO_Logo2_CJ.bmp"/>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41373" y="3438423"/>
            <a:ext cx="1365203" cy="98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defRPr/>
            </a:pPr>
            <a:r>
              <a:rPr lang="en-US" dirty="0" smtClean="0"/>
              <a:t>collaborating partners</a:t>
            </a:r>
            <a:endParaRPr lang="en-US" dirty="0"/>
          </a:p>
        </p:txBody>
      </p:sp>
      <p:pic>
        <p:nvPicPr>
          <p:cNvPr id="20" name="Content Placeholder 3"/>
          <p:cNvPicPr>
            <a:picLocks noGrp="1"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837237" y="2649538"/>
            <a:ext cx="5048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100637" y="2649538"/>
            <a:ext cx="5064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324225" y="1746251"/>
            <a:ext cx="4667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035425" y="1758951"/>
            <a:ext cx="4286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1"/>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122362" y="1755776"/>
            <a:ext cx="4778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3"/>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593975" y="1752601"/>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C:\Users\JLIECHTY\Desktop\FL DavieLogo.jp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708525" y="1733551"/>
            <a:ext cx="522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 descr="C:\Users\JLIECHTY\Desktop\EventPhotoMini_City of Hallandale Logo.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473700" y="1658938"/>
            <a:ext cx="89535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4" descr="C:\Users\JLIECHTY\Desktop\wilton_manors_seal.gif"/>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509962" y="2625726"/>
            <a:ext cx="5667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5" descr="C:\Users\JLIECHTY\Desktop\north lauderdale.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719387" y="2625726"/>
            <a:ext cx="5603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6" descr="C:\Users\JLIECHTY\Desktop\coconut creek.gif"/>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938337" y="2624138"/>
            <a:ext cx="5524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7" descr="C:\Users\JLIECHTY\Desktop\oaklandpark.jp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046162" y="2660651"/>
            <a:ext cx="6619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8" descr="C:\Users\JLIECHTY\Desktop\Hillsboro Beach seal.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844675" y="1733551"/>
            <a:ext cx="506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9" descr="C:\Users\JLIECHTY\Desktop\lauderdale-by-the-seal-seal.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391400" y="1728788"/>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0" descr="C:\Users\JLIECHTY\Desktop\City_seal_Pompano_Beach.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613525" y="1728788"/>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1" descr="C:\Users\JLIECHTY\Desktop\MiamiBeachCity_seal.pn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7239000" y="2620963"/>
            <a:ext cx="5651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2" descr="C:\Users\JLIECHTY\Desktop\pinecrest.jp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572250" y="2663826"/>
            <a:ext cx="4381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4" descr="C:\Users\JLIECHTY\Desktop\deerfield.jp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306887" y="2628901"/>
            <a:ext cx="5651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9939078"/>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commitments</a:t>
            </a:r>
            <a:endParaRPr lang="en-US" dirty="0"/>
          </a:p>
        </p:txBody>
      </p:sp>
      <p:sp>
        <p:nvSpPr>
          <p:cNvPr id="3" name="Content Placeholder 2"/>
          <p:cNvSpPr>
            <a:spLocks noGrp="1"/>
          </p:cNvSpPr>
          <p:nvPr>
            <p:ph idx="1"/>
          </p:nvPr>
        </p:nvSpPr>
        <p:spPr/>
        <p:txBody>
          <a:bodyPr/>
          <a:lstStyle/>
          <a:p>
            <a:r>
              <a:rPr lang="en-US" dirty="0"/>
              <a:t>a</a:t>
            </a:r>
            <a:r>
              <a:rPr lang="en-US" dirty="0" smtClean="0"/>
              <a:t>nnual climate leadership summits</a:t>
            </a:r>
          </a:p>
          <a:p>
            <a:r>
              <a:rPr lang="en-US" dirty="0" smtClean="0"/>
              <a:t>regional tools</a:t>
            </a:r>
          </a:p>
          <a:p>
            <a:r>
              <a:rPr lang="en-US" dirty="0"/>
              <a:t>policy and resource coordination</a:t>
            </a:r>
          </a:p>
          <a:p>
            <a:r>
              <a:rPr lang="en-US" dirty="0" smtClean="0"/>
              <a:t>regional climate action plan (</a:t>
            </a:r>
            <a:r>
              <a:rPr lang="en-US" dirty="0" err="1" smtClean="0"/>
              <a:t>RCAP</a:t>
            </a:r>
            <a:r>
              <a:rPr lang="en-US" dirty="0" smtClean="0"/>
              <a:t>)</a:t>
            </a:r>
          </a:p>
        </p:txBody>
      </p:sp>
    </p:spTree>
    <p:extLst>
      <p:ext uri="{BB962C8B-B14F-4D97-AF65-F5344CB8AC3E}">
        <p14:creationId xmlns:p14="http://schemas.microsoft.com/office/powerpoint/2010/main" val="1825409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TotalTime>
  <Words>748</Words>
  <Application>Microsoft Office PowerPoint</Application>
  <PresentationFormat>On-screen Show (4:3)</PresentationFormat>
  <Paragraphs>137</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the southeast florida regional climate change compact</vt:lpstr>
      <vt:lpstr>dual identity</vt:lpstr>
      <vt:lpstr>dual identity</vt:lpstr>
      <vt:lpstr>genesis</vt:lpstr>
      <vt:lpstr>governance</vt:lpstr>
      <vt:lpstr>governance</vt:lpstr>
      <vt:lpstr>collaborating partners</vt:lpstr>
      <vt:lpstr>four commitments</vt:lpstr>
      <vt:lpstr>annual climate leadership summits</vt:lpstr>
      <vt:lpstr>regional tools</vt:lpstr>
      <vt:lpstr>PowerPoint Presentation</vt:lpstr>
      <vt:lpstr>policy and resource coordination</vt:lpstr>
      <vt:lpstr>policy and resource coordination Adaptation Action Areas</vt:lpstr>
      <vt:lpstr>regional climate action plan</vt:lpstr>
      <vt:lpstr>regional climate action plan</vt:lpstr>
      <vt:lpstr>regional climate action plan</vt:lpstr>
      <vt:lpstr>regional climate action plan</vt:lpstr>
      <vt:lpstr>AAAs in the RCAP</vt:lpstr>
      <vt:lpstr>AAA resources</vt:lpstr>
      <vt:lpstr>reminder: summit registration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Liechty</dc:creator>
  <cp:lastModifiedBy>Jason Liechty</cp:lastModifiedBy>
  <cp:revision>50</cp:revision>
  <dcterms:created xsi:type="dcterms:W3CDTF">2014-02-19T21:08:32Z</dcterms:created>
  <dcterms:modified xsi:type="dcterms:W3CDTF">2014-08-26T14:33:55Z</dcterms:modified>
</cp:coreProperties>
</file>