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44"/>
  </p:notesMasterIdLst>
  <p:sldIdLst>
    <p:sldId id="388" r:id="rId2"/>
    <p:sldId id="631" r:id="rId3"/>
    <p:sldId id="629" r:id="rId4"/>
    <p:sldId id="630" r:id="rId5"/>
    <p:sldId id="632" r:id="rId6"/>
    <p:sldId id="633" r:id="rId7"/>
    <p:sldId id="634" r:id="rId8"/>
    <p:sldId id="635" r:id="rId9"/>
    <p:sldId id="636" r:id="rId10"/>
    <p:sldId id="638" r:id="rId11"/>
    <p:sldId id="644" r:id="rId12"/>
    <p:sldId id="645" r:id="rId13"/>
    <p:sldId id="628" r:id="rId14"/>
    <p:sldId id="627" r:id="rId15"/>
    <p:sldId id="600" r:id="rId16"/>
    <p:sldId id="601" r:id="rId17"/>
    <p:sldId id="643" r:id="rId18"/>
    <p:sldId id="642" r:id="rId19"/>
    <p:sldId id="646" r:id="rId20"/>
    <p:sldId id="647" r:id="rId21"/>
    <p:sldId id="648" r:id="rId22"/>
    <p:sldId id="649" r:id="rId23"/>
    <p:sldId id="650" r:id="rId24"/>
    <p:sldId id="651" r:id="rId25"/>
    <p:sldId id="652" r:id="rId26"/>
    <p:sldId id="653" r:id="rId27"/>
    <p:sldId id="654" r:id="rId28"/>
    <p:sldId id="655" r:id="rId29"/>
    <p:sldId id="656" r:id="rId30"/>
    <p:sldId id="657" r:id="rId31"/>
    <p:sldId id="658" r:id="rId32"/>
    <p:sldId id="659" r:id="rId33"/>
    <p:sldId id="660" r:id="rId34"/>
    <p:sldId id="661" r:id="rId35"/>
    <p:sldId id="662" r:id="rId36"/>
    <p:sldId id="663" r:id="rId37"/>
    <p:sldId id="664" r:id="rId38"/>
    <p:sldId id="665" r:id="rId39"/>
    <p:sldId id="666" r:id="rId40"/>
    <p:sldId id="667" r:id="rId41"/>
    <p:sldId id="599" r:id="rId42"/>
    <p:sldId id="62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07" autoAdjust="0"/>
  </p:normalViewPr>
  <p:slideViewPr>
    <p:cSldViewPr>
      <p:cViewPr>
        <p:scale>
          <a:sx n="114" d="100"/>
          <a:sy n="114" d="100"/>
        </p:scale>
        <p:origin x="-1470" y="762"/>
      </p:cViewPr>
      <p:guideLst>
        <p:guide orient="horz" pos="2160"/>
        <p:guide pos="2880"/>
      </p:guideLst>
    </p:cSldViewPr>
  </p:slideViewPr>
  <p:notesTextViewPr>
    <p:cViewPr>
      <p:scale>
        <a:sx n="1" d="1"/>
        <a:sy n="1" d="1"/>
      </p:scale>
      <p:origin x="0" y="0"/>
    </p:cViewPr>
  </p:notesTextViewPr>
  <p:sorterViewPr>
    <p:cViewPr>
      <p:scale>
        <a:sx n="100" d="100"/>
        <a:sy n="100" d="100"/>
      </p:scale>
      <p:origin x="0" y="116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A4A9B-1296-4749-B93A-FC771023A59D}" type="datetimeFigureOut">
              <a:rPr lang="en-US" smtClean="0"/>
              <a:t>8/27/2014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3E496-BC9E-4E1D-ADAA-F664F13D0D35}" type="slidenum">
              <a:rPr lang="en-US" smtClean="0"/>
              <a:t>‹#›</a:t>
            </a:fld>
            <a:endParaRPr lang="en-US"/>
          </a:p>
        </p:txBody>
      </p:sp>
    </p:spTree>
    <p:extLst>
      <p:ext uri="{BB962C8B-B14F-4D97-AF65-F5344CB8AC3E}">
        <p14:creationId xmlns:p14="http://schemas.microsoft.com/office/powerpoint/2010/main" val="82401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Florida is home to natural resources of national and international significance including the Florida Everglades, the prized coral reefs,  FL Keys Sanctuaries and many national parks. </a:t>
            </a:r>
          </a:p>
          <a:p>
            <a:endParaRPr lang="en-US" dirty="0"/>
          </a:p>
        </p:txBody>
      </p:sp>
      <p:sp>
        <p:nvSpPr>
          <p:cNvPr id="4" name="Slide Number Placeholder 3"/>
          <p:cNvSpPr>
            <a:spLocks noGrp="1"/>
          </p:cNvSpPr>
          <p:nvPr>
            <p:ph type="sldNum" sz="quarter" idx="10"/>
          </p:nvPr>
        </p:nvSpPr>
        <p:spPr/>
        <p:txBody>
          <a:bodyPr/>
          <a:lstStyle/>
          <a:p>
            <a:fld id="{BA03E496-BC9E-4E1D-ADAA-F664F13D0D35}" type="slidenum">
              <a:rPr lang="en-US" smtClean="0"/>
              <a:t>1</a:t>
            </a:fld>
            <a:endParaRPr lang="en-US"/>
          </a:p>
        </p:txBody>
      </p:sp>
    </p:spTree>
    <p:extLst>
      <p:ext uri="{BB962C8B-B14F-4D97-AF65-F5344CB8AC3E}">
        <p14:creationId xmlns:p14="http://schemas.microsoft.com/office/powerpoint/2010/main" val="13985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427" fontAlgn="base">
              <a:spcBef>
                <a:spcPct val="30000"/>
              </a:spcBef>
              <a:spcAft>
                <a:spcPct val="0"/>
              </a:spcAft>
              <a:defRPr/>
            </a:pPr>
            <a:r>
              <a:rPr lang="en-US" dirty="0"/>
              <a:t>While basic vulnerability maps provide us a snapshot of the areas of potential concerns, advanced modeling is being undertaken by Broward County in collaboration with the USGS to guide our adaptation strategies relating to water management issues. Modeling of wave action and storm surge are also critical to coastal zone management, but must be enhanced to account for the effects of sea level rise. FEMA’s modeling of wave run-up to support Coastal A Zone Flood Map Designations will substantially aid in further assessment of coastal vulnerabilities and planning needs.</a:t>
            </a:r>
          </a:p>
          <a:p>
            <a:pPr defTabSz="903427" fontAlgn="base">
              <a:spcBef>
                <a:spcPct val="30000"/>
              </a:spcBef>
              <a:spcAft>
                <a:spcPct val="0"/>
              </a:spcAft>
              <a:defRPr/>
            </a:pPr>
            <a:endParaRPr lang="en-US" dirty="0"/>
          </a:p>
          <a:p>
            <a:pPr eaLnBrk="1" hangingPunct="1"/>
            <a:r>
              <a:rPr lang="en-US" dirty="0"/>
              <a:t>These joint efforts will help to integrate modeled climate impacts into developing new design criteria for use in water management licensing, transportation planning, and establishment of base floor elevations necessary for our changing physical environment. </a:t>
            </a:r>
          </a:p>
          <a:p>
            <a:pPr>
              <a:defRPr/>
            </a:pPr>
            <a:endParaRPr lang="en-US" dirty="0"/>
          </a:p>
          <a:p>
            <a:pPr>
              <a:defRPr/>
            </a:pPr>
            <a:r>
              <a:rPr lang="en-US" dirty="0"/>
              <a:t> </a:t>
            </a:r>
          </a:p>
          <a:p>
            <a:endParaRPr lang="en-US" dirty="0"/>
          </a:p>
        </p:txBody>
      </p:sp>
      <p:sp>
        <p:nvSpPr>
          <p:cNvPr id="4" name="Header Placeholder 3"/>
          <p:cNvSpPr>
            <a:spLocks noGrp="1"/>
          </p:cNvSpPr>
          <p:nvPr>
            <p:ph type="hdr" sz="quarter" idx="10"/>
          </p:nvPr>
        </p:nvSpPr>
        <p:spPr/>
        <p:txBody>
          <a:bodyPr/>
          <a:lstStyle/>
          <a:p>
            <a:pPr>
              <a:defRPr/>
            </a:pPr>
            <a:r>
              <a:rPr lang="en-US" smtClean="0"/>
              <a:t>Presentation to June 2011 Climate Communities</a:t>
            </a:r>
            <a:endParaRPr lang="en-US"/>
          </a:p>
        </p:txBody>
      </p:sp>
      <p:sp>
        <p:nvSpPr>
          <p:cNvPr id="5" name="Footer Placeholder 4"/>
          <p:cNvSpPr>
            <a:spLocks noGrp="1"/>
          </p:cNvSpPr>
          <p:nvPr>
            <p:ph type="ftr" sz="quarter" idx="11"/>
          </p:nvPr>
        </p:nvSpPr>
        <p:spPr/>
        <p:txBody>
          <a:bodyPr/>
          <a:lstStyle/>
          <a:p>
            <a:pPr>
              <a:defRPr/>
            </a:pPr>
            <a:r>
              <a:rPr lang="en-US" smtClean="0"/>
              <a:t>Broward County: Climate Change - Local Impacts and Actions</a:t>
            </a:r>
            <a:endParaRPr lang="en-US"/>
          </a:p>
        </p:txBody>
      </p:sp>
      <p:sp>
        <p:nvSpPr>
          <p:cNvPr id="6" name="Slide Number Placeholder 5"/>
          <p:cNvSpPr>
            <a:spLocks noGrp="1"/>
          </p:cNvSpPr>
          <p:nvPr>
            <p:ph type="sldNum" sz="quarter" idx="12"/>
          </p:nvPr>
        </p:nvSpPr>
        <p:spPr/>
        <p:txBody>
          <a:bodyPr/>
          <a:lstStyle/>
          <a:p>
            <a:pPr>
              <a:defRPr/>
            </a:pPr>
            <a:fld id="{0D17DDFD-59A3-42AD-8EB8-621A7CA1EAD6}" type="slidenum">
              <a:rPr lang="en-US" smtClean="0"/>
              <a:pPr>
                <a:defRPr/>
              </a:pPr>
              <a:t>17</a:t>
            </a:fld>
            <a:endParaRPr lang="en-US" dirty="0"/>
          </a:p>
        </p:txBody>
      </p:sp>
    </p:spTree>
    <p:extLst>
      <p:ext uri="{BB962C8B-B14F-4D97-AF65-F5344CB8AC3E}">
        <p14:creationId xmlns:p14="http://schemas.microsoft.com/office/powerpoint/2010/main" val="223466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915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b="1">
                <a:solidFill>
                  <a:schemeClr val="tx1"/>
                </a:solidFill>
                <a:latin typeface="Tahoma" pitchFamily="34" charset="0"/>
              </a:defRPr>
            </a:lvl1pPr>
            <a:lvl2pPr marL="729057" indent="-280406" defTabSz="914437" eaLnBrk="0" hangingPunct="0">
              <a:defRPr sz="2400" b="1">
                <a:solidFill>
                  <a:schemeClr val="tx1"/>
                </a:solidFill>
                <a:latin typeface="Tahoma" pitchFamily="34" charset="0"/>
              </a:defRPr>
            </a:lvl2pPr>
            <a:lvl3pPr marL="1121626" indent="-224325" defTabSz="914437" eaLnBrk="0" hangingPunct="0">
              <a:defRPr sz="2400" b="1">
                <a:solidFill>
                  <a:schemeClr val="tx1"/>
                </a:solidFill>
                <a:latin typeface="Tahoma" pitchFamily="34" charset="0"/>
              </a:defRPr>
            </a:lvl3pPr>
            <a:lvl4pPr marL="1570276" indent="-224325" defTabSz="914437" eaLnBrk="0" hangingPunct="0">
              <a:defRPr sz="2400" b="1">
                <a:solidFill>
                  <a:schemeClr val="tx1"/>
                </a:solidFill>
                <a:latin typeface="Tahoma" pitchFamily="34" charset="0"/>
              </a:defRPr>
            </a:lvl4pPr>
            <a:lvl5pPr marL="2018927" indent="-224325" defTabSz="914437" eaLnBrk="0" hangingPunct="0">
              <a:defRPr sz="2400" b="1">
                <a:solidFill>
                  <a:schemeClr val="tx1"/>
                </a:solidFill>
                <a:latin typeface="Tahoma" pitchFamily="34" charset="0"/>
              </a:defRPr>
            </a:lvl5pPr>
            <a:lvl6pPr marL="2467577" indent="-224325" defTabSz="914437" eaLnBrk="0" fontAlgn="base" hangingPunct="0">
              <a:spcBef>
                <a:spcPct val="0"/>
              </a:spcBef>
              <a:spcAft>
                <a:spcPct val="0"/>
              </a:spcAft>
              <a:defRPr sz="2400" b="1">
                <a:solidFill>
                  <a:schemeClr val="tx1"/>
                </a:solidFill>
                <a:latin typeface="Tahoma" pitchFamily="34" charset="0"/>
              </a:defRPr>
            </a:lvl6pPr>
            <a:lvl7pPr marL="2916227" indent="-224325" defTabSz="914437" eaLnBrk="0" fontAlgn="base" hangingPunct="0">
              <a:spcBef>
                <a:spcPct val="0"/>
              </a:spcBef>
              <a:spcAft>
                <a:spcPct val="0"/>
              </a:spcAft>
              <a:defRPr sz="2400" b="1">
                <a:solidFill>
                  <a:schemeClr val="tx1"/>
                </a:solidFill>
                <a:latin typeface="Tahoma" pitchFamily="34" charset="0"/>
              </a:defRPr>
            </a:lvl7pPr>
            <a:lvl8pPr marL="3364878" indent="-224325" defTabSz="914437" eaLnBrk="0" fontAlgn="base" hangingPunct="0">
              <a:spcBef>
                <a:spcPct val="0"/>
              </a:spcBef>
              <a:spcAft>
                <a:spcPct val="0"/>
              </a:spcAft>
              <a:defRPr sz="2400" b="1">
                <a:solidFill>
                  <a:schemeClr val="tx1"/>
                </a:solidFill>
                <a:latin typeface="Tahoma" pitchFamily="34" charset="0"/>
              </a:defRPr>
            </a:lvl8pPr>
            <a:lvl9pPr marL="3813528" indent="-224325" defTabSz="914437" eaLnBrk="0" fontAlgn="base" hangingPunct="0">
              <a:spcBef>
                <a:spcPct val="0"/>
              </a:spcBef>
              <a:spcAft>
                <a:spcPct val="0"/>
              </a:spcAft>
              <a:defRPr sz="2400" b="1">
                <a:solidFill>
                  <a:schemeClr val="tx1"/>
                </a:solidFill>
                <a:latin typeface="Tahoma" pitchFamily="34" charset="0"/>
              </a:defRPr>
            </a:lvl9pPr>
          </a:lstStyle>
          <a:p>
            <a:r>
              <a:rPr lang="en-US" sz="1200" b="0">
                <a:latin typeface="Times New Roman" pitchFamily="18" charset="0"/>
              </a:rPr>
              <a:t>Presentation to June 2011 Climate Communities</a:t>
            </a:r>
          </a:p>
        </p:txBody>
      </p:sp>
      <p:sp>
        <p:nvSpPr>
          <p:cNvPr id="4915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b="1">
                <a:solidFill>
                  <a:schemeClr val="tx1"/>
                </a:solidFill>
                <a:latin typeface="Tahoma" pitchFamily="34" charset="0"/>
              </a:defRPr>
            </a:lvl1pPr>
            <a:lvl2pPr marL="729057" indent="-280406" defTabSz="914437" eaLnBrk="0" hangingPunct="0">
              <a:defRPr sz="2400" b="1">
                <a:solidFill>
                  <a:schemeClr val="tx1"/>
                </a:solidFill>
                <a:latin typeface="Tahoma" pitchFamily="34" charset="0"/>
              </a:defRPr>
            </a:lvl2pPr>
            <a:lvl3pPr marL="1121626" indent="-224325" defTabSz="914437" eaLnBrk="0" hangingPunct="0">
              <a:defRPr sz="2400" b="1">
                <a:solidFill>
                  <a:schemeClr val="tx1"/>
                </a:solidFill>
                <a:latin typeface="Tahoma" pitchFamily="34" charset="0"/>
              </a:defRPr>
            </a:lvl3pPr>
            <a:lvl4pPr marL="1570276" indent="-224325" defTabSz="914437" eaLnBrk="0" hangingPunct="0">
              <a:defRPr sz="2400" b="1">
                <a:solidFill>
                  <a:schemeClr val="tx1"/>
                </a:solidFill>
                <a:latin typeface="Tahoma" pitchFamily="34" charset="0"/>
              </a:defRPr>
            </a:lvl4pPr>
            <a:lvl5pPr marL="2018927" indent="-224325" defTabSz="914437" eaLnBrk="0" hangingPunct="0">
              <a:defRPr sz="2400" b="1">
                <a:solidFill>
                  <a:schemeClr val="tx1"/>
                </a:solidFill>
                <a:latin typeface="Tahoma" pitchFamily="34" charset="0"/>
              </a:defRPr>
            </a:lvl5pPr>
            <a:lvl6pPr marL="2467577" indent="-224325" defTabSz="914437" eaLnBrk="0" fontAlgn="base" hangingPunct="0">
              <a:spcBef>
                <a:spcPct val="0"/>
              </a:spcBef>
              <a:spcAft>
                <a:spcPct val="0"/>
              </a:spcAft>
              <a:defRPr sz="2400" b="1">
                <a:solidFill>
                  <a:schemeClr val="tx1"/>
                </a:solidFill>
                <a:latin typeface="Tahoma" pitchFamily="34" charset="0"/>
              </a:defRPr>
            </a:lvl6pPr>
            <a:lvl7pPr marL="2916227" indent="-224325" defTabSz="914437" eaLnBrk="0" fontAlgn="base" hangingPunct="0">
              <a:spcBef>
                <a:spcPct val="0"/>
              </a:spcBef>
              <a:spcAft>
                <a:spcPct val="0"/>
              </a:spcAft>
              <a:defRPr sz="2400" b="1">
                <a:solidFill>
                  <a:schemeClr val="tx1"/>
                </a:solidFill>
                <a:latin typeface="Tahoma" pitchFamily="34" charset="0"/>
              </a:defRPr>
            </a:lvl7pPr>
            <a:lvl8pPr marL="3364878" indent="-224325" defTabSz="914437" eaLnBrk="0" fontAlgn="base" hangingPunct="0">
              <a:spcBef>
                <a:spcPct val="0"/>
              </a:spcBef>
              <a:spcAft>
                <a:spcPct val="0"/>
              </a:spcAft>
              <a:defRPr sz="2400" b="1">
                <a:solidFill>
                  <a:schemeClr val="tx1"/>
                </a:solidFill>
                <a:latin typeface="Tahoma" pitchFamily="34" charset="0"/>
              </a:defRPr>
            </a:lvl8pPr>
            <a:lvl9pPr marL="3813528" indent="-224325" defTabSz="914437" eaLnBrk="0" fontAlgn="base" hangingPunct="0">
              <a:spcBef>
                <a:spcPct val="0"/>
              </a:spcBef>
              <a:spcAft>
                <a:spcPct val="0"/>
              </a:spcAft>
              <a:defRPr sz="2400" b="1">
                <a:solidFill>
                  <a:schemeClr val="tx1"/>
                </a:solidFill>
                <a:latin typeface="Tahoma" pitchFamily="34" charset="0"/>
              </a:defRPr>
            </a:lvl9pPr>
          </a:lstStyle>
          <a:p>
            <a:r>
              <a:rPr lang="en-US" sz="1200" b="0">
                <a:latin typeface="Times New Roman" pitchFamily="18" charset="0"/>
              </a:rPr>
              <a:t>Broward County: Climate Change - Local Impacts and Actions</a:t>
            </a:r>
          </a:p>
        </p:txBody>
      </p:sp>
      <p:sp>
        <p:nvSpPr>
          <p:cNvPr id="4915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b="1">
                <a:solidFill>
                  <a:schemeClr val="tx1"/>
                </a:solidFill>
                <a:latin typeface="Tahoma" pitchFamily="34" charset="0"/>
              </a:defRPr>
            </a:lvl1pPr>
            <a:lvl2pPr marL="729057" indent="-280406" defTabSz="914437" eaLnBrk="0" hangingPunct="0">
              <a:defRPr sz="2400" b="1">
                <a:solidFill>
                  <a:schemeClr val="tx1"/>
                </a:solidFill>
                <a:latin typeface="Tahoma" pitchFamily="34" charset="0"/>
              </a:defRPr>
            </a:lvl2pPr>
            <a:lvl3pPr marL="1121626" indent="-224325" defTabSz="914437" eaLnBrk="0" hangingPunct="0">
              <a:defRPr sz="2400" b="1">
                <a:solidFill>
                  <a:schemeClr val="tx1"/>
                </a:solidFill>
                <a:latin typeface="Tahoma" pitchFamily="34" charset="0"/>
              </a:defRPr>
            </a:lvl3pPr>
            <a:lvl4pPr marL="1570276" indent="-224325" defTabSz="914437" eaLnBrk="0" hangingPunct="0">
              <a:defRPr sz="2400" b="1">
                <a:solidFill>
                  <a:schemeClr val="tx1"/>
                </a:solidFill>
                <a:latin typeface="Tahoma" pitchFamily="34" charset="0"/>
              </a:defRPr>
            </a:lvl4pPr>
            <a:lvl5pPr marL="2018927" indent="-224325" defTabSz="914437" eaLnBrk="0" hangingPunct="0">
              <a:defRPr sz="2400" b="1">
                <a:solidFill>
                  <a:schemeClr val="tx1"/>
                </a:solidFill>
                <a:latin typeface="Tahoma" pitchFamily="34" charset="0"/>
              </a:defRPr>
            </a:lvl5pPr>
            <a:lvl6pPr marL="2467577" indent="-224325" defTabSz="914437" eaLnBrk="0" fontAlgn="base" hangingPunct="0">
              <a:spcBef>
                <a:spcPct val="0"/>
              </a:spcBef>
              <a:spcAft>
                <a:spcPct val="0"/>
              </a:spcAft>
              <a:defRPr sz="2400" b="1">
                <a:solidFill>
                  <a:schemeClr val="tx1"/>
                </a:solidFill>
                <a:latin typeface="Tahoma" pitchFamily="34" charset="0"/>
              </a:defRPr>
            </a:lvl6pPr>
            <a:lvl7pPr marL="2916227" indent="-224325" defTabSz="914437" eaLnBrk="0" fontAlgn="base" hangingPunct="0">
              <a:spcBef>
                <a:spcPct val="0"/>
              </a:spcBef>
              <a:spcAft>
                <a:spcPct val="0"/>
              </a:spcAft>
              <a:defRPr sz="2400" b="1">
                <a:solidFill>
                  <a:schemeClr val="tx1"/>
                </a:solidFill>
                <a:latin typeface="Tahoma" pitchFamily="34" charset="0"/>
              </a:defRPr>
            </a:lvl7pPr>
            <a:lvl8pPr marL="3364878" indent="-224325" defTabSz="914437" eaLnBrk="0" fontAlgn="base" hangingPunct="0">
              <a:spcBef>
                <a:spcPct val="0"/>
              </a:spcBef>
              <a:spcAft>
                <a:spcPct val="0"/>
              </a:spcAft>
              <a:defRPr sz="2400" b="1">
                <a:solidFill>
                  <a:schemeClr val="tx1"/>
                </a:solidFill>
                <a:latin typeface="Tahoma" pitchFamily="34" charset="0"/>
              </a:defRPr>
            </a:lvl8pPr>
            <a:lvl9pPr marL="3813528" indent="-224325" defTabSz="914437" eaLnBrk="0" fontAlgn="base" hangingPunct="0">
              <a:spcBef>
                <a:spcPct val="0"/>
              </a:spcBef>
              <a:spcAft>
                <a:spcPct val="0"/>
              </a:spcAft>
              <a:defRPr sz="2400" b="1">
                <a:solidFill>
                  <a:schemeClr val="tx1"/>
                </a:solidFill>
                <a:latin typeface="Tahoma" pitchFamily="34" charset="0"/>
              </a:defRPr>
            </a:lvl9pPr>
          </a:lstStyle>
          <a:p>
            <a:fld id="{AD8DD701-21CB-4CBC-AEF4-DB405D357CF4}" type="slidenum">
              <a:rPr lang="en-US" sz="1200" b="0">
                <a:latin typeface="Times New Roman" pitchFamily="18" charset="0"/>
              </a:rPr>
              <a:pPr/>
              <a:t>18</a:t>
            </a:fld>
            <a:endParaRPr lang="en-US" sz="1200" b="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Business/redevelopment would occur on Dania Beach Blvd corridor</a:t>
            </a:r>
          </a:p>
          <a:p>
            <a:pPr eaLnBrk="1" hangingPunct="1"/>
            <a:r>
              <a:rPr lang="en-US" smtClean="0"/>
              <a:t>Finished floors 4 ft above roadway</a:t>
            </a:r>
          </a:p>
          <a:p>
            <a:pPr eaLnBrk="1" hangingPunct="1"/>
            <a:r>
              <a:rPr lang="en-US" smtClean="0"/>
              <a:t>Neighborhood lower</a:t>
            </a:r>
          </a:p>
          <a:p>
            <a:pPr eaLnBrk="1" hangingPunct="1"/>
            <a:r>
              <a:rPr lang="en-US" smtClean="0"/>
              <a:t>Most of the “wealth” in community in NE and SE sections</a:t>
            </a:r>
          </a:p>
          <a:p>
            <a:pPr eaLnBrk="1" hangingPunct="1"/>
            <a:r>
              <a:rPr lang="en-US" smtClean="0"/>
              <a:t>Newest hosing in SE section</a:t>
            </a:r>
          </a:p>
          <a:p>
            <a:pPr eaLnBrk="1" hangingPunct="1"/>
            <a:r>
              <a:rPr lang="en-US" smtClean="0"/>
              <a:t>SE Section most vulnerable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000" smtClean="0"/>
              <a:t>Lowest State Roadway A1A likely to be abandoned</a:t>
            </a:r>
          </a:p>
          <a:p>
            <a:pPr eaLnBrk="1" hangingPunct="1"/>
            <a:r>
              <a:rPr lang="en-US" sz="1000" smtClean="0"/>
              <a:t>SE Section did not exist until 1980s, when sheetflow was stopped.</a:t>
            </a:r>
          </a:p>
          <a:p>
            <a:pPr eaLnBrk="1" hangingPunct="1"/>
            <a:r>
              <a:rPr lang="en-US" sz="1000" smtClean="0"/>
              <a:t>Western Section also vulnerable</a:t>
            </a:r>
          </a:p>
          <a:p>
            <a:pPr eaLnBrk="1" hangingPunct="1"/>
            <a:r>
              <a:rPr lang="en-US" sz="1000" smtClean="0"/>
              <a:t>SE houses 6.5 ft.</a:t>
            </a:r>
          </a:p>
          <a:p>
            <a:pPr eaLnBrk="1" hangingPunct="1"/>
            <a:r>
              <a:rPr lang="en-US" sz="1000" smtClean="0"/>
              <a:t>NE Section houses 7.5 ft</a:t>
            </a:r>
            <a:endParaRPr lang="en-US"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DCEABB-83E0-4BAC-A813-B78D37EC9DBF}"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3E496-BC9E-4E1D-ADAA-F664F13D0D35}" type="slidenum">
              <a:rPr lang="en-US" smtClean="0"/>
              <a:t>35</a:t>
            </a:fld>
            <a:endParaRPr lang="en-US"/>
          </a:p>
        </p:txBody>
      </p:sp>
    </p:spTree>
    <p:extLst>
      <p:ext uri="{BB962C8B-B14F-4D97-AF65-F5344CB8AC3E}">
        <p14:creationId xmlns:p14="http://schemas.microsoft.com/office/powerpoint/2010/main" val="3499606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3E496-BC9E-4E1D-ADAA-F664F13D0D35}" type="slidenum">
              <a:rPr lang="en-US" smtClean="0"/>
              <a:t>37</a:t>
            </a:fld>
            <a:endParaRPr lang="en-US"/>
          </a:p>
        </p:txBody>
      </p:sp>
    </p:spTree>
    <p:extLst>
      <p:ext uri="{BB962C8B-B14F-4D97-AF65-F5344CB8AC3E}">
        <p14:creationId xmlns:p14="http://schemas.microsoft.com/office/powerpoint/2010/main" val="888780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A18C529A-7FCC-46B6-9048-E46C0B037469}" type="datetimeFigureOut">
              <a:rPr lang="en-US" smtClean="0"/>
              <a:t>8/27/2014</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83C8CCC9-3D28-4793-AE80-A47BE5A751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8C529A-7FCC-46B6-9048-E46C0B037469}" type="datetimeFigureOut">
              <a:rPr lang="en-US" smtClean="0"/>
              <a:t>8/27/2014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8C529A-7FCC-46B6-9048-E46C0B037469}" type="datetimeFigureOut">
              <a:rPr lang="en-US" smtClean="0"/>
              <a:t>8/27/2014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6800"/>
          </a:xfrm>
        </p:spPr>
        <p:txBody>
          <a:bodyPr/>
          <a:lstStyle/>
          <a:p>
            <a:r>
              <a:rPr lang="en-US"/>
              <a:t>Click to edit Master title style</a:t>
            </a:r>
          </a:p>
        </p:txBody>
      </p:sp>
      <p:sp>
        <p:nvSpPr>
          <p:cNvPr id="3" name="Text Placeholder 2"/>
          <p:cNvSpPr>
            <a:spLocks noGrp="1"/>
          </p:cNvSpPr>
          <p:nvPr>
            <p:ph type="body" sz="half" idx="1"/>
          </p:nvPr>
        </p:nvSpPr>
        <p:spPr>
          <a:xfrm>
            <a:off x="457200" y="2249488"/>
            <a:ext cx="4038600" cy="43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249488"/>
            <a:ext cx="4038600" cy="208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487863"/>
            <a:ext cx="4038600" cy="208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p:cNvSpPr>
            <a:spLocks noGrp="1"/>
          </p:cNvSpPr>
          <p:nvPr>
            <p:ph type="dt" sz="half" idx="10"/>
          </p:nvPr>
        </p:nvSpPr>
        <p:spPr/>
        <p:txBody>
          <a:bodyPr/>
          <a:lstStyle>
            <a:lvl1pPr>
              <a:defRPr/>
            </a:lvl1pPr>
          </a:lstStyle>
          <a:p>
            <a:pPr>
              <a:defRPr/>
            </a:pPr>
            <a:fld id="{DD105F79-AC41-46FB-9515-27C0D0AEE911}" type="datetime1">
              <a:rPr lang="en-US"/>
              <a:pPr>
                <a:defRPr/>
              </a:pPr>
              <a:t>8/27/2014</a:t>
            </a:fld>
            <a:endParaRPr lang="en-US"/>
          </a:p>
        </p:txBody>
      </p:sp>
      <p:sp>
        <p:nvSpPr>
          <p:cNvPr id="7" name="Footer Placeholder 2"/>
          <p:cNvSpPr>
            <a:spLocks noGrp="1"/>
          </p:cNvSpPr>
          <p:nvPr>
            <p:ph type="ftr" sz="quarter" idx="11"/>
          </p:nvPr>
        </p:nvSpPr>
        <p:spPr/>
        <p:txBody>
          <a:bodyPr/>
          <a:lstStyle>
            <a:lvl1pPr>
              <a:defRPr/>
            </a:lvl1pPr>
          </a:lstStyle>
          <a:p>
            <a:pPr>
              <a:defRPr/>
            </a:pPr>
            <a:r>
              <a:rPr lang="en-US"/>
              <a:t>South Florida Resilient Redesign</a:t>
            </a:r>
          </a:p>
        </p:txBody>
      </p:sp>
      <p:sp>
        <p:nvSpPr>
          <p:cNvPr id="8" name="Slide Number Placeholder 22"/>
          <p:cNvSpPr>
            <a:spLocks noGrp="1"/>
          </p:cNvSpPr>
          <p:nvPr>
            <p:ph type="sldNum" sz="quarter" idx="12"/>
          </p:nvPr>
        </p:nvSpPr>
        <p:spPr/>
        <p:txBody>
          <a:bodyPr/>
          <a:lstStyle>
            <a:lvl1pPr>
              <a:defRPr/>
            </a:lvl1pPr>
          </a:lstStyle>
          <a:p>
            <a:pPr>
              <a:defRPr/>
            </a:pPr>
            <a:fld id="{6252562C-A139-4F0E-A158-AE97B6F3890C}" type="slidenum">
              <a:rPr lang="en-US"/>
              <a:pPr>
                <a:defRPr/>
              </a:pPr>
              <a:t>‹#›</a:t>
            </a:fld>
            <a:endParaRPr lang="en-US"/>
          </a:p>
        </p:txBody>
      </p:sp>
    </p:spTree>
    <p:extLst>
      <p:ext uri="{BB962C8B-B14F-4D97-AF65-F5344CB8AC3E}">
        <p14:creationId xmlns:p14="http://schemas.microsoft.com/office/powerpoint/2010/main" val="1855691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8C529A-7FCC-46B6-9048-E46C0B037469}" type="datetimeFigureOut">
              <a:rPr lang="en-US" smtClean="0"/>
              <a:t>8/27/2014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18C529A-7FCC-46B6-9048-E46C0B037469}" type="datetimeFigureOut">
              <a:rPr lang="en-US" smtClean="0"/>
              <a:t>8/27/2014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18C529A-7FCC-46B6-9048-E46C0B037469}" type="datetimeFigureOut">
              <a:rPr lang="en-US" smtClean="0"/>
              <a:t>8/27/2014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A18C529A-7FCC-46B6-9048-E46C0B037469}" type="datetimeFigureOut">
              <a:rPr lang="en-US" smtClean="0"/>
              <a:t>8/27/2014</a:t>
            </a:fld>
            <a:endParaRPr lang="en-US"/>
          </a:p>
        </p:txBody>
      </p:sp>
      <p:sp>
        <p:nvSpPr>
          <p:cNvPr id="27" name="Slide Number Placeholder 26"/>
          <p:cNvSpPr>
            <a:spLocks noGrp="1"/>
          </p:cNvSpPr>
          <p:nvPr>
            <p:ph type="sldNum" sz="quarter" idx="11"/>
          </p:nvPr>
        </p:nvSpPr>
        <p:spPr/>
        <p:txBody>
          <a:bodyPr rtlCol="0"/>
          <a:lstStyle/>
          <a:p>
            <a:fld id="{83C8CCC9-3D28-4793-AE80-A47BE5A75172}"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A18C529A-7FCC-46B6-9048-E46C0B037469}" type="datetimeFigureOut">
              <a:rPr lang="en-US" smtClean="0"/>
              <a:t>8/27/2014</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83C8CCC9-3D28-4793-AE80-A47BE5A7517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C529A-7FCC-46B6-9048-E46C0B037469}" type="datetimeFigureOut">
              <a:rPr lang="en-US" smtClean="0"/>
              <a:t>8/27/2014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18C529A-7FCC-46B6-9048-E46C0B037469}" type="datetimeFigureOut">
              <a:rPr lang="en-US" smtClean="0"/>
              <a:t>8/27/2014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18C529A-7FCC-46B6-9048-E46C0B037469}" type="datetimeFigureOut">
              <a:rPr lang="en-US" smtClean="0"/>
              <a:t>8/27/2014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C8CCC9-3D28-4793-AE80-A47BE5A7517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18C529A-7FCC-46B6-9048-E46C0B037469}" type="datetimeFigureOut">
              <a:rPr lang="en-US" smtClean="0"/>
              <a:t>8/27/2014</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83C8CCC9-3D28-4793-AE80-A47BE5A751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1.jpeg"/><Relationship Id="rId5" Type="http://schemas.microsoft.com/office/2007/relationships/hdphoto" Target="../media/hdphoto2.wdp"/><Relationship Id="rId4" Type="http://schemas.openxmlformats.org/officeDocument/2006/relationships/image" Target="../media/image60.jpe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999" b="3999"/>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3124200"/>
            <a:ext cx="9220200" cy="1371600"/>
          </a:xfrm>
        </p:spPr>
        <p:txBody>
          <a:bodyPr>
            <a:noAutofit/>
          </a:bodyPr>
          <a:lstStyle/>
          <a:p>
            <a:pPr algn="ctr"/>
            <a:r>
              <a:rPr lang="en-US" b="1" dirty="0" smtClean="0">
                <a:effectLst>
                  <a:outerShdw blurRad="38100" dist="38100" dir="2700000" algn="tl">
                    <a:srgbClr val="000000">
                      <a:alpha val="43137"/>
                    </a:srgbClr>
                  </a:outerShdw>
                </a:effectLst>
                <a:latin typeface="+mn-lt"/>
              </a:rPr>
              <a:t/>
            </a:r>
            <a:br>
              <a:rPr lang="en-US" b="1" dirty="0" smtClean="0">
                <a:effectLst>
                  <a:outerShdw blurRad="38100" dist="38100" dir="2700000" algn="tl">
                    <a:srgbClr val="000000">
                      <a:alpha val="43137"/>
                    </a:srgbClr>
                  </a:outerShdw>
                </a:effectLst>
                <a:latin typeface="+mn-lt"/>
              </a:rPr>
            </a:br>
            <a:r>
              <a:rPr lang="en-US" b="1" dirty="0" smtClean="0">
                <a:effectLst>
                  <a:outerShdw blurRad="38100" dist="38100" dir="2700000" algn="tl">
                    <a:srgbClr val="000000">
                      <a:alpha val="43137"/>
                    </a:srgbClr>
                  </a:outerShdw>
                </a:effectLst>
                <a:latin typeface="+mn-lt"/>
              </a:rPr>
              <a:t>Regional Climate Resilience: Policy and Planning </a:t>
            </a:r>
            <a:br>
              <a:rPr lang="en-US" b="1" dirty="0" smtClean="0">
                <a:effectLst>
                  <a:outerShdw blurRad="38100" dist="38100" dir="2700000" algn="tl">
                    <a:srgbClr val="000000">
                      <a:alpha val="43137"/>
                    </a:srgbClr>
                  </a:outerShdw>
                </a:effectLst>
                <a:latin typeface="+mn-lt"/>
              </a:rPr>
            </a:br>
            <a:r>
              <a:rPr lang="en-US" b="1" dirty="0" smtClean="0">
                <a:effectLst>
                  <a:outerShdw blurRad="38100" dist="38100" dir="2700000" algn="tl">
                    <a:srgbClr val="000000">
                      <a:alpha val="43137"/>
                    </a:srgbClr>
                  </a:outerShdw>
                </a:effectLst>
                <a:latin typeface="+mn-lt"/>
              </a:rPr>
              <a:t>in Broward County</a:t>
            </a:r>
            <a:endParaRPr lang="en-US" b="1" dirty="0">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a:xfrm>
            <a:off x="685800" y="5383071"/>
            <a:ext cx="7924800" cy="1143000"/>
          </a:xfrm>
        </p:spPr>
        <p:txBody>
          <a:bodyPr>
            <a:normAutofit/>
          </a:bodyPr>
          <a:lstStyle/>
          <a:p>
            <a:pPr algn="ctr"/>
            <a:r>
              <a:rPr lang="en-US" sz="3000" b="1" dirty="0" smtClean="0">
                <a:solidFill>
                  <a:schemeClr val="bg1"/>
                </a:solidFill>
              </a:rPr>
              <a:t>Adaptation Action Area Workshop</a:t>
            </a:r>
          </a:p>
          <a:p>
            <a:pPr algn="ctr"/>
            <a:r>
              <a:rPr lang="en-US" sz="3000" b="1" dirty="0" smtClean="0">
                <a:solidFill>
                  <a:schemeClr val="bg1"/>
                </a:solidFill>
              </a:rPr>
              <a:t>August 28, 2014</a:t>
            </a:r>
            <a:endParaRPr lang="en-US" sz="3000" b="1" dirty="0" smtClean="0">
              <a:solidFill>
                <a:schemeClr val="bg1"/>
              </a:solidFill>
            </a:endParaRPr>
          </a:p>
          <a:p>
            <a:endParaRPr lang="en-US" sz="5100" b="1" dirty="0"/>
          </a:p>
          <a:p>
            <a:endParaRPr lang="en-US" sz="5800" dirty="0"/>
          </a:p>
          <a:p>
            <a:endParaRPr lang="en-US" sz="5800" dirty="0"/>
          </a:p>
          <a:p>
            <a:endParaRPr lang="en-US" sz="2800"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685" t="84977" r="7299" b="12434"/>
          <a:stretch/>
        </p:blipFill>
        <p:spPr bwMode="auto">
          <a:xfrm>
            <a:off x="6435864" y="6238952"/>
            <a:ext cx="2573267" cy="291313"/>
          </a:xfrm>
          <a:prstGeom prst="rect">
            <a:avLst/>
          </a:prstGeom>
          <a:solidFill>
            <a:schemeClr val="accent1">
              <a:alpha val="14000"/>
            </a:schemeClr>
          </a:solidFill>
          <a:ln>
            <a:noFill/>
          </a:ln>
          <a:effectLst/>
        </p:spPr>
      </p:pic>
    </p:spTree>
    <p:extLst>
      <p:ext uri="{BB962C8B-B14F-4D97-AF65-F5344CB8AC3E}">
        <p14:creationId xmlns:p14="http://schemas.microsoft.com/office/powerpoint/2010/main" val="32550909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1" descr="C:\Users\NSHARP\Desktop\presentation\erosion and nourish\1976ero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41148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C:\Users\NSHARP\Desktop\presentation\erosion and nourish\ero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41148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3" descr="C:\Users\NSHARP\Desktop\presentation\erosion and nourish\DSC_01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38600"/>
            <a:ext cx="41148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C:\Users\NSHARP\Desktop\presentation\erosion and nourish\DSC_01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38600"/>
            <a:ext cx="41148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14600" y="609600"/>
            <a:ext cx="4253087" cy="523220"/>
          </a:xfrm>
          <a:prstGeom prst="rect">
            <a:avLst/>
          </a:prstGeom>
          <a:noFill/>
        </p:spPr>
        <p:txBody>
          <a:bodyPr wrap="none" rtlCol="0">
            <a:spAutoFit/>
          </a:bodyPr>
          <a:lstStyle/>
          <a:p>
            <a:r>
              <a:rPr lang="en-US" sz="2800" dirty="0" smtClean="0"/>
              <a:t>Vulnerable Infrastructure</a:t>
            </a:r>
            <a:endParaRPr lang="en-US" sz="2800" dirty="0"/>
          </a:p>
        </p:txBody>
      </p:sp>
    </p:spTree>
    <p:extLst>
      <p:ext uri="{BB962C8B-B14F-4D97-AF65-F5344CB8AC3E}">
        <p14:creationId xmlns:p14="http://schemas.microsoft.com/office/powerpoint/2010/main" val="17429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81000" y="606804"/>
            <a:ext cx="624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r>
              <a:rPr lang="en-US" altLang="en-US" kern="0" dirty="0" smtClean="0">
                <a:solidFill>
                  <a:schemeClr val="tx1"/>
                </a:solidFill>
              </a:rPr>
              <a:t>Loss of </a:t>
            </a:r>
            <a:r>
              <a:rPr lang="en-US" altLang="en-US" kern="0" dirty="0" err="1" smtClean="0">
                <a:solidFill>
                  <a:schemeClr val="tx1"/>
                </a:solidFill>
              </a:rPr>
              <a:t>Wellfield</a:t>
            </a:r>
            <a:r>
              <a:rPr lang="en-US" altLang="en-US" kern="0" dirty="0" smtClean="0">
                <a:solidFill>
                  <a:schemeClr val="tx1"/>
                </a:solidFill>
              </a:rPr>
              <a:t> Capacity</a:t>
            </a:r>
            <a:endParaRPr lang="en-US" altLang="en-US" kern="0" dirty="0">
              <a:solidFill>
                <a:schemeClr val="tx1"/>
              </a:solidFill>
            </a:endParaRPr>
          </a:p>
        </p:txBody>
      </p:sp>
      <p:pic>
        <p:nvPicPr>
          <p:cNvPr id="3074" name="Picture 2" descr="D:\Users\jdhughes\_Data\Projects\Broward\Presentations\ProjectReviews\20140822\Figures\scenario.conc.focus.sea-level.5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1169" y="1445004"/>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0800" y="1447800"/>
            <a:ext cx="652615" cy="4648200"/>
          </a:xfrm>
          <a:prstGeom prst="rect">
            <a:avLst/>
          </a:prstGeom>
          <a:noFill/>
        </p:spPr>
        <p:txBody>
          <a:bodyPr vert="wordArtVert" wrap="square" rtlCol="0">
            <a:spAutoFit/>
          </a:bodyPr>
          <a:lstStyle/>
          <a:p>
            <a:pPr algn="ctr"/>
            <a:r>
              <a:rPr lang="en-US" sz="1400" dirty="0" smtClean="0"/>
              <a:t>PROVISIONAL RESULTS DO NOT CITE</a:t>
            </a:r>
            <a:endParaRPr lang="en-US" sz="1400" dirty="0"/>
          </a:p>
        </p:txBody>
      </p:sp>
      <p:sp>
        <p:nvSpPr>
          <p:cNvPr id="5" name="TextBox 4"/>
          <p:cNvSpPr txBox="1"/>
          <p:nvPr/>
        </p:nvSpPr>
        <p:spPr>
          <a:xfrm>
            <a:off x="99969" y="2057400"/>
            <a:ext cx="1981200" cy="3139321"/>
          </a:xfrm>
          <a:prstGeom prst="rect">
            <a:avLst/>
          </a:prstGeom>
          <a:noFill/>
        </p:spPr>
        <p:txBody>
          <a:bodyPr wrap="square" rtlCol="0">
            <a:spAutoFit/>
          </a:bodyPr>
          <a:lstStyle/>
          <a:p>
            <a:r>
              <a:rPr lang="en-US" u="sng" dirty="0" smtClean="0"/>
              <a:t>Preliminary Findings</a:t>
            </a:r>
            <a:r>
              <a:rPr lang="en-US" dirty="0" smtClean="0"/>
              <a:t>:</a:t>
            </a:r>
          </a:p>
          <a:p>
            <a:r>
              <a:rPr lang="en-US" dirty="0" smtClean="0"/>
              <a:t>Sea level rise will drive additional saltwater intrusion, threatening major potable </a:t>
            </a:r>
            <a:r>
              <a:rPr lang="en-US" dirty="0" err="1" smtClean="0"/>
              <a:t>wellfields</a:t>
            </a:r>
            <a:r>
              <a:rPr lang="en-US" dirty="0" smtClean="0"/>
              <a:t> under low, medium, and high scenarios.</a:t>
            </a:r>
          </a:p>
        </p:txBody>
      </p:sp>
    </p:spTree>
    <p:extLst>
      <p:ext uri="{BB962C8B-B14F-4D97-AF65-F5344CB8AC3E}">
        <p14:creationId xmlns:p14="http://schemas.microsoft.com/office/powerpoint/2010/main" val="3668898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248174" y="60960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r>
              <a:rPr lang="en-US" altLang="en-US" sz="2800" kern="0" dirty="0" smtClean="0">
                <a:solidFill>
                  <a:schemeClr val="tx1"/>
                </a:solidFill>
              </a:rPr>
              <a:t>Sea Level Rise – Changes in </a:t>
            </a:r>
            <a:r>
              <a:rPr lang="en-US" altLang="en-US" sz="2800" kern="0" dirty="0" err="1" smtClean="0">
                <a:solidFill>
                  <a:schemeClr val="tx1"/>
                </a:solidFill>
              </a:rPr>
              <a:t>Wellfield</a:t>
            </a:r>
            <a:r>
              <a:rPr lang="en-US" altLang="en-US" sz="2800" kern="0" dirty="0" smtClean="0">
                <a:solidFill>
                  <a:schemeClr val="tx1"/>
                </a:solidFill>
              </a:rPr>
              <a:t> Chlorides</a:t>
            </a:r>
            <a:endParaRPr lang="en-US" altLang="en-US" sz="2800" kern="0" dirty="0">
              <a:solidFill>
                <a:schemeClr val="tx1"/>
              </a:solidFill>
            </a:endParaRPr>
          </a:p>
        </p:txBody>
      </p:sp>
      <p:pic>
        <p:nvPicPr>
          <p:cNvPr id="4099" name="Picture 3" descr="D:\Users\jdhughes\_Data\Projects\Broward\Presentations\ProjectReviews\20140822\Figures\scenario.wellfield.conc.sea-lev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98448"/>
            <a:ext cx="64008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95844" y="5877580"/>
            <a:ext cx="6376556" cy="523220"/>
          </a:xfrm>
          <a:prstGeom prst="rect">
            <a:avLst/>
          </a:prstGeom>
          <a:noFill/>
        </p:spPr>
        <p:txBody>
          <a:bodyPr vert="horz" wrap="square" rtlCol="0">
            <a:spAutoFit/>
          </a:bodyPr>
          <a:lstStyle/>
          <a:p>
            <a:pPr algn="ctr"/>
            <a:r>
              <a:rPr lang="en-US" sz="1400" dirty="0" smtClean="0"/>
              <a:t>PROVISIONAL RESULTS</a:t>
            </a:r>
          </a:p>
          <a:p>
            <a:pPr algn="ctr"/>
            <a:r>
              <a:rPr lang="en-US" sz="1400" dirty="0" smtClean="0"/>
              <a:t>DO NOT CITE</a:t>
            </a:r>
            <a:endParaRPr lang="en-US" sz="1400" dirty="0"/>
          </a:p>
        </p:txBody>
      </p:sp>
    </p:spTree>
    <p:extLst>
      <p:ext uri="{BB962C8B-B14F-4D97-AF65-F5344CB8AC3E}">
        <p14:creationId xmlns:p14="http://schemas.microsoft.com/office/powerpoint/2010/main" val="2279658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8458200" cy="1066800"/>
          </a:xfrm>
        </p:spPr>
        <p:txBody>
          <a:bodyPr>
            <a:noAutofit/>
          </a:bodyPr>
          <a:lstStyle/>
          <a:p>
            <a:r>
              <a:rPr lang="en-US" sz="3600" dirty="0" smtClean="0"/>
              <a:t>Cultivating Regional Climate Resilience</a:t>
            </a:r>
            <a:endParaRPr lang="en-US" sz="3600" dirty="0"/>
          </a:p>
        </p:txBody>
      </p:sp>
      <p:sp>
        <p:nvSpPr>
          <p:cNvPr id="3" name="Content Placeholder 2"/>
          <p:cNvSpPr>
            <a:spLocks noGrp="1"/>
          </p:cNvSpPr>
          <p:nvPr>
            <p:ph idx="1"/>
          </p:nvPr>
        </p:nvSpPr>
        <p:spPr>
          <a:xfrm>
            <a:off x="438164" y="2133600"/>
            <a:ext cx="5410200" cy="4325112"/>
          </a:xfrm>
        </p:spPr>
        <p:txBody>
          <a:bodyPr>
            <a:normAutofit lnSpcReduction="10000"/>
          </a:bodyPr>
          <a:lstStyle/>
          <a:p>
            <a:r>
              <a:rPr lang="en-US" dirty="0" smtClean="0"/>
              <a:t>County-wide Climate Change Task Force</a:t>
            </a:r>
          </a:p>
          <a:p>
            <a:endParaRPr lang="en-US" dirty="0" smtClean="0"/>
          </a:p>
          <a:p>
            <a:r>
              <a:rPr lang="en-US" dirty="0" smtClean="0"/>
              <a:t>Adoption of Compact Unified Sea Level Rise Projection</a:t>
            </a:r>
          </a:p>
          <a:p>
            <a:endParaRPr lang="en-US" dirty="0" smtClean="0"/>
          </a:p>
          <a:p>
            <a:r>
              <a:rPr lang="en-US" dirty="0" smtClean="0"/>
              <a:t>Monitoring, Mapping and Modeling</a:t>
            </a:r>
          </a:p>
          <a:p>
            <a:pPr lvl="1"/>
            <a:endParaRPr lang="en-US" dirty="0" smtClean="0"/>
          </a:p>
          <a:p>
            <a:r>
              <a:rPr lang="en-US" dirty="0" smtClean="0"/>
              <a:t>Comprehensive Planning</a:t>
            </a:r>
          </a:p>
          <a:p>
            <a:endParaRPr lang="en-US" dirty="0" smtClean="0"/>
          </a:p>
        </p:txBody>
      </p:sp>
      <p:pic>
        <p:nvPicPr>
          <p:cNvPr id="4" name="Picture 4" descr="SaltwaterIntrusionLine_d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59" y="2209800"/>
            <a:ext cx="3273985" cy="3242725"/>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p:nvPr/>
        </p:nvSpPr>
        <p:spPr>
          <a:xfrm>
            <a:off x="6248400" y="2352737"/>
            <a:ext cx="472167" cy="277006"/>
          </a:xfrm>
          <a:prstGeom prst="ellipse">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5950181" y="2629743"/>
            <a:ext cx="10686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dirty="0">
                <a:latin typeface="Arial" charset="0"/>
              </a:rPr>
              <a:t> </a:t>
            </a:r>
            <a:r>
              <a:rPr lang="en-US" sz="1100" b="1" dirty="0" err="1">
                <a:latin typeface="Arial" charset="0"/>
              </a:rPr>
              <a:t>Wellfields</a:t>
            </a:r>
            <a:endParaRPr lang="en-US" sz="1100" b="1" dirty="0">
              <a:latin typeface="Arial" charset="0"/>
            </a:endParaRPr>
          </a:p>
        </p:txBody>
      </p:sp>
      <p:sp>
        <p:nvSpPr>
          <p:cNvPr id="7" name="TextBox 9"/>
          <p:cNvSpPr txBox="1">
            <a:spLocks noChangeArrowheads="1"/>
          </p:cNvSpPr>
          <p:nvPr/>
        </p:nvSpPr>
        <p:spPr bwMode="auto">
          <a:xfrm>
            <a:off x="5791200" y="3154152"/>
            <a:ext cx="1370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200" b="1" dirty="0">
                <a:latin typeface="Arial" charset="0"/>
              </a:rPr>
              <a:t> </a:t>
            </a:r>
            <a:endParaRPr lang="en-US" sz="1200" b="1" dirty="0" smtClean="0">
              <a:latin typeface="Arial" charset="0"/>
            </a:endParaRPr>
          </a:p>
          <a:p>
            <a:pPr algn="ctr" eaLnBrk="1" hangingPunct="1"/>
            <a:r>
              <a:rPr lang="en-US" sz="1200" b="1" dirty="0" smtClean="0">
                <a:latin typeface="Arial" charset="0"/>
              </a:rPr>
              <a:t>Saltwater </a:t>
            </a:r>
            <a:r>
              <a:rPr lang="en-US" sz="1200" b="1" dirty="0">
                <a:latin typeface="Arial" charset="0"/>
              </a:rPr>
              <a:t>Front</a:t>
            </a:r>
          </a:p>
        </p:txBody>
      </p:sp>
      <p:cxnSp>
        <p:nvCxnSpPr>
          <p:cNvPr id="8" name="Straight Connector 7"/>
          <p:cNvCxnSpPr/>
          <p:nvPr/>
        </p:nvCxnSpPr>
        <p:spPr>
          <a:xfrm>
            <a:off x="6202700" y="3291415"/>
            <a:ext cx="506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81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066800"/>
          </a:xfrm>
        </p:spPr>
        <p:txBody>
          <a:bodyPr>
            <a:normAutofit fontScale="90000"/>
          </a:bodyPr>
          <a:lstStyle/>
          <a:p>
            <a:r>
              <a:rPr lang="en-US" dirty="0" smtClean="0"/>
              <a:t>Regional Climate Policy and Planning</a:t>
            </a:r>
            <a:endParaRPr lang="en-US" dirty="0"/>
          </a:p>
        </p:txBody>
      </p:sp>
      <p:sp>
        <p:nvSpPr>
          <p:cNvPr id="3" name="Content Placeholder 2"/>
          <p:cNvSpPr>
            <a:spLocks noGrp="1"/>
          </p:cNvSpPr>
          <p:nvPr>
            <p:ph idx="1"/>
          </p:nvPr>
        </p:nvSpPr>
        <p:spPr>
          <a:xfrm>
            <a:off x="457200" y="1981200"/>
            <a:ext cx="5715000" cy="4325112"/>
          </a:xfrm>
        </p:spPr>
        <p:txBody>
          <a:bodyPr>
            <a:noAutofit/>
          </a:bodyPr>
          <a:lstStyle/>
          <a:p>
            <a:r>
              <a:rPr lang="en-US" sz="2400" dirty="0"/>
              <a:t>Comprehensive Planning (2013)</a:t>
            </a:r>
          </a:p>
          <a:p>
            <a:pPr lvl="1"/>
            <a:r>
              <a:rPr lang="en-US" sz="2400" dirty="0"/>
              <a:t>Climate Change </a:t>
            </a:r>
            <a:r>
              <a:rPr lang="en-US" sz="2400" dirty="0" smtClean="0"/>
              <a:t>Element - AAA</a:t>
            </a:r>
          </a:p>
          <a:p>
            <a:pPr lvl="1"/>
            <a:r>
              <a:rPr lang="en-US" sz="2400" dirty="0" smtClean="0"/>
              <a:t>Priority Planning Areas</a:t>
            </a:r>
            <a:endParaRPr lang="en-US" sz="2400" dirty="0"/>
          </a:p>
          <a:p>
            <a:r>
              <a:rPr lang="en-US" sz="2400" dirty="0" smtClean="0"/>
              <a:t>Enhanced Local </a:t>
            </a:r>
            <a:r>
              <a:rPr lang="en-US" sz="2400" dirty="0"/>
              <a:t>M</a:t>
            </a:r>
            <a:r>
              <a:rPr lang="en-US" sz="2400" dirty="0" smtClean="0"/>
              <a:t>itigation Strategy (2013)</a:t>
            </a:r>
          </a:p>
          <a:p>
            <a:r>
              <a:rPr lang="en-US" sz="2400" dirty="0"/>
              <a:t>Water Supply Planning (</a:t>
            </a:r>
            <a:r>
              <a:rPr lang="en-US" sz="2400" dirty="0" smtClean="0"/>
              <a:t>2014-2015)</a:t>
            </a:r>
            <a:endParaRPr lang="en-US" sz="2400" dirty="0"/>
          </a:p>
          <a:p>
            <a:pPr lvl="1"/>
            <a:r>
              <a:rPr lang="en-US" sz="2400" dirty="0"/>
              <a:t>10-year Water Supply Work Plan</a:t>
            </a:r>
          </a:p>
          <a:p>
            <a:pPr lvl="1"/>
            <a:r>
              <a:rPr lang="en-US" sz="2400" dirty="0"/>
              <a:t>Updates to water element</a:t>
            </a:r>
          </a:p>
          <a:p>
            <a:pPr lvl="1"/>
            <a:r>
              <a:rPr lang="en-US" sz="2400" dirty="0"/>
              <a:t>Coastal Element – AAA</a:t>
            </a:r>
          </a:p>
          <a:p>
            <a:r>
              <a:rPr lang="en-US" sz="2400" dirty="0" smtClean="0"/>
              <a:t>Modified Land Use Plan – 8/27/14 Kickoff</a:t>
            </a:r>
            <a:endParaRPr lang="en-US" sz="2400" dirty="0"/>
          </a:p>
        </p:txBody>
      </p:sp>
      <p:pic>
        <p:nvPicPr>
          <p:cNvPr id="4"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981200"/>
            <a:ext cx="3215344" cy="4161916"/>
          </a:xfrm>
          <a:prstGeom prst="rect">
            <a:avLst/>
          </a:prstGeom>
        </p:spPr>
      </p:pic>
    </p:spTree>
    <p:extLst>
      <p:ext uri="{BB962C8B-B14F-4D97-AF65-F5344CB8AC3E}">
        <p14:creationId xmlns:p14="http://schemas.microsoft.com/office/powerpoint/2010/main" val="17706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52400" y="1066800"/>
            <a:ext cx="3633788" cy="4525963"/>
          </a:xfrm>
        </p:spPr>
        <p:txBody>
          <a:bodyPr/>
          <a:lstStyle/>
          <a:p>
            <a:pPr marL="0" indent="0">
              <a:buFont typeface="Wingdings" pitchFamily="2" charset="2"/>
              <a:buNone/>
              <a:defRPr/>
            </a:pPr>
            <a:r>
              <a:rPr lang="en-US" sz="4000" dirty="0"/>
              <a:t>Regional </a:t>
            </a:r>
            <a:r>
              <a:rPr lang="en-US" sz="4000" dirty="0" smtClean="0"/>
              <a:t>Models</a:t>
            </a:r>
          </a:p>
          <a:p>
            <a:pPr>
              <a:buClr>
                <a:schemeClr val="accent2"/>
              </a:buClr>
              <a:defRPr/>
            </a:pPr>
            <a:r>
              <a:rPr lang="en-US" sz="2400" dirty="0"/>
              <a:t>Variable Density</a:t>
            </a:r>
          </a:p>
          <a:p>
            <a:pPr>
              <a:buClr>
                <a:schemeClr val="accent2"/>
              </a:buClr>
              <a:defRPr/>
            </a:pPr>
            <a:r>
              <a:rPr lang="en-US" sz="2400" dirty="0" smtClean="0"/>
              <a:t>Surface/Groundwater</a:t>
            </a:r>
          </a:p>
          <a:p>
            <a:pPr>
              <a:buClr>
                <a:schemeClr val="accent2"/>
              </a:buClr>
              <a:defRPr/>
            </a:pPr>
            <a:r>
              <a:rPr lang="en-US" sz="2400" dirty="0" smtClean="0"/>
              <a:t>Climate/</a:t>
            </a:r>
            <a:r>
              <a:rPr lang="en-US" sz="2400" dirty="0" err="1" smtClean="0"/>
              <a:t>Stormwater</a:t>
            </a:r>
            <a:endParaRPr lang="en-US" sz="2400" dirty="0"/>
          </a:p>
        </p:txBody>
      </p:sp>
      <p:pic>
        <p:nvPicPr>
          <p:cNvPr id="4403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632817"/>
            <a:ext cx="4571560" cy="59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04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pPr>
              <a:defRPr/>
            </a:pPr>
            <a:r>
              <a:rPr lang="en-US" dirty="0" smtClean="0"/>
              <a:t>Study Areas</a:t>
            </a:r>
            <a:endParaRPr lang="en-US" dirty="0"/>
          </a:p>
        </p:txBody>
      </p:sp>
      <p:pic>
        <p:nvPicPr>
          <p:cNvPr id="481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92200"/>
            <a:ext cx="7239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37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066800"/>
          </a:xfrm>
        </p:spPr>
        <p:txBody>
          <a:bodyPr>
            <a:normAutofit/>
          </a:bodyPr>
          <a:lstStyle/>
          <a:p>
            <a:r>
              <a:rPr lang="en-US" b="1" dirty="0" smtClean="0">
                <a:solidFill>
                  <a:schemeClr val="accent6"/>
                </a:solidFill>
              </a:rPr>
              <a:t>Related Tools and Efforts</a:t>
            </a:r>
            <a:endParaRPr lang="en-US" b="1" dirty="0">
              <a:solidFill>
                <a:schemeClr val="accent6"/>
              </a:solidFill>
            </a:endParaRPr>
          </a:p>
        </p:txBody>
      </p:sp>
      <p:sp>
        <p:nvSpPr>
          <p:cNvPr id="3" name="Content Placeholder 2"/>
          <p:cNvSpPr>
            <a:spLocks noGrp="1"/>
          </p:cNvSpPr>
          <p:nvPr>
            <p:ph idx="1"/>
          </p:nvPr>
        </p:nvSpPr>
        <p:spPr>
          <a:xfrm>
            <a:off x="381700" y="1828340"/>
            <a:ext cx="8229600" cy="4325112"/>
          </a:xfrm>
        </p:spPr>
        <p:txBody>
          <a:bodyPr/>
          <a:lstStyle/>
          <a:p>
            <a:r>
              <a:rPr lang="en-US" dirty="0" smtClean="0"/>
              <a:t>Enhanced Hydrologic Baselines</a:t>
            </a:r>
          </a:p>
          <a:p>
            <a:r>
              <a:rPr lang="en-US" dirty="0" smtClean="0"/>
              <a:t>Storm </a:t>
            </a:r>
            <a:r>
              <a:rPr lang="en-US" dirty="0" smtClean="0"/>
              <a:t>Surge </a:t>
            </a:r>
            <a:r>
              <a:rPr lang="en-US" dirty="0"/>
              <a:t>M</a:t>
            </a:r>
            <a:r>
              <a:rPr lang="en-US" dirty="0" smtClean="0"/>
              <a:t>odels</a:t>
            </a:r>
            <a:endParaRPr lang="en-US" dirty="0" smtClean="0"/>
          </a:p>
          <a:p>
            <a:r>
              <a:rPr lang="en-US" dirty="0" smtClean="0"/>
              <a:t>Coastal A Zone </a:t>
            </a:r>
            <a:r>
              <a:rPr lang="en-US" dirty="0" smtClean="0"/>
              <a:t>designations</a:t>
            </a:r>
          </a:p>
          <a:p>
            <a:r>
              <a:rPr lang="en-US" dirty="0" smtClean="0"/>
              <a:t>Improved Standards </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50" t="7699" r="7652" b="5027"/>
          <a:stretch/>
        </p:blipFill>
        <p:spPr bwMode="auto">
          <a:xfrm>
            <a:off x="6117771" y="1447800"/>
            <a:ext cx="3026229" cy="431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566" y="3962400"/>
            <a:ext cx="3795641" cy="22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4520" y="3562137"/>
            <a:ext cx="2244179" cy="2902507"/>
          </a:xfrm>
          <a:prstGeom prst="rect">
            <a:avLst/>
          </a:prstGeom>
        </p:spPr>
      </p:pic>
    </p:spTree>
    <p:extLst>
      <p:ext uri="{BB962C8B-B14F-4D97-AF65-F5344CB8AC3E}">
        <p14:creationId xmlns:p14="http://schemas.microsoft.com/office/powerpoint/2010/main" val="1584350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81000" y="228600"/>
            <a:ext cx="8458200" cy="1219200"/>
          </a:xfrm>
        </p:spPr>
        <p:txBody>
          <a:bodyPr/>
          <a:lstStyle/>
          <a:p>
            <a:r>
              <a:rPr lang="en-US" sz="3600" dirty="0" smtClean="0"/>
              <a:t>Formalization of AAA</a:t>
            </a:r>
            <a:endParaRPr lang="en-US" sz="3600" b="0" dirty="0" smtClean="0"/>
          </a:p>
        </p:txBody>
      </p:sp>
      <p:sp>
        <p:nvSpPr>
          <p:cNvPr id="34819" name="Content Placeholder 2"/>
          <p:cNvSpPr>
            <a:spLocks noGrp="1"/>
          </p:cNvSpPr>
          <p:nvPr>
            <p:ph idx="1"/>
          </p:nvPr>
        </p:nvSpPr>
        <p:spPr>
          <a:xfrm>
            <a:off x="4008922" y="2411508"/>
            <a:ext cx="4343400" cy="4343400"/>
          </a:xfrm>
        </p:spPr>
        <p:txBody>
          <a:bodyPr>
            <a:normAutofit lnSpcReduction="10000"/>
          </a:bodyPr>
          <a:lstStyle/>
          <a:p>
            <a:pPr>
              <a:lnSpc>
                <a:spcPct val="134000"/>
              </a:lnSpc>
              <a:spcBef>
                <a:spcPct val="0"/>
              </a:spcBef>
              <a:buFont typeface="Arial" charset="0"/>
              <a:buNone/>
            </a:pPr>
            <a:r>
              <a:rPr lang="en-US" sz="2400" dirty="0" smtClean="0"/>
              <a:t>      “…study, define and designate several “Adaptation Action Areas” which are at-risk, multi-county, regions of the country, and other areas uniquely vulnerable and significantly impacted by rising sea level.”</a:t>
            </a:r>
          </a:p>
        </p:txBody>
      </p:sp>
      <p:graphicFrame>
        <p:nvGraphicFramePr>
          <p:cNvPr id="34820" name="Object 2"/>
          <p:cNvGraphicFramePr>
            <a:graphicFrameLocks noChangeAspect="1"/>
          </p:cNvGraphicFramePr>
          <p:nvPr/>
        </p:nvGraphicFramePr>
        <p:xfrm>
          <a:off x="0" y="1143000"/>
          <a:ext cx="4121150" cy="5334000"/>
        </p:xfrm>
        <a:graphic>
          <a:graphicData uri="http://schemas.openxmlformats.org/presentationml/2006/ole">
            <mc:AlternateContent xmlns:mc="http://schemas.openxmlformats.org/markup-compatibility/2006">
              <mc:Choice xmlns:v="urn:schemas-microsoft-com:vml" Requires="v">
                <p:oleObj spid="_x0000_s1027" name="Acrobat Document" r:id="rId4" imgW="8606160" imgH="11137320" progId="AcroExch.Document.7">
                  <p:embed/>
                </p:oleObj>
              </mc:Choice>
              <mc:Fallback>
                <p:oleObj name="Acrobat Document" r:id="rId4" imgW="8606160" imgH="1113732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41211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1" name="TextBox 1"/>
          <p:cNvSpPr txBox="1">
            <a:spLocks noChangeArrowheads="1"/>
          </p:cNvSpPr>
          <p:nvPr/>
        </p:nvSpPr>
        <p:spPr bwMode="auto">
          <a:xfrm>
            <a:off x="4191000" y="914400"/>
            <a:ext cx="419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pPr algn="ctr" eaLnBrk="1" hangingPunct="1"/>
            <a:r>
              <a:rPr lang="en-US" dirty="0"/>
              <a:t>2011 Community Planning Act</a:t>
            </a:r>
          </a:p>
          <a:p>
            <a:pPr algn="ctr" eaLnBrk="1" hangingPunct="1"/>
            <a:r>
              <a:rPr lang="en-US" dirty="0"/>
              <a:t>“Adaptation Action Areas”</a:t>
            </a:r>
          </a:p>
        </p:txBody>
      </p:sp>
    </p:spTree>
    <p:extLst>
      <p:ext uri="{BB962C8B-B14F-4D97-AF65-F5344CB8AC3E}">
        <p14:creationId xmlns:p14="http://schemas.microsoft.com/office/powerpoint/2010/main" val="192038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0" y="1364397"/>
            <a:ext cx="1571208" cy="5124450"/>
          </a:xfrm>
          <a:ln>
            <a:solidFill>
              <a:schemeClr val="tx1"/>
            </a:solidFill>
            <a:miter lim="800000"/>
            <a:headEnd/>
            <a:tailEnd/>
          </a:ln>
        </p:spPr>
      </p:pic>
      <p:pic>
        <p:nvPicPr>
          <p:cNvPr id="51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2209742"/>
            <a:ext cx="2251075" cy="4365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264443"/>
            <a:ext cx="2618931" cy="4100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549900"/>
            <a:ext cx="1189038"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9"/>
          <p:cNvSpPr txBox="1">
            <a:spLocks noChangeArrowheads="1"/>
          </p:cNvSpPr>
          <p:nvPr/>
        </p:nvSpPr>
        <p:spPr bwMode="auto">
          <a:xfrm>
            <a:off x="333274" y="609600"/>
            <a:ext cx="6014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2400" dirty="0" smtClean="0"/>
              <a:t>Adaptation Action Areas at the Regional Scale?</a:t>
            </a:r>
            <a:endParaRPr lang="en-US" altLang="en-US" sz="2400" dirty="0"/>
          </a:p>
        </p:txBody>
      </p:sp>
      <p:cxnSp>
        <p:nvCxnSpPr>
          <p:cNvPr id="13" name="Straight Arrow Connector 12"/>
          <p:cNvCxnSpPr/>
          <p:nvPr/>
        </p:nvCxnSpPr>
        <p:spPr>
          <a:xfrm flipV="1">
            <a:off x="1981200" y="3226831"/>
            <a:ext cx="996156" cy="381001"/>
          </a:xfrm>
          <a:prstGeom prst="straightConnector1">
            <a:avLst/>
          </a:prstGeom>
          <a:ln w="6032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495800" y="3200401"/>
            <a:ext cx="990600" cy="346472"/>
          </a:xfrm>
          <a:prstGeom prst="straightConnector1">
            <a:avLst/>
          </a:prstGeom>
          <a:ln w="53975">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957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fontScale="90000"/>
          </a:bodyPr>
          <a:lstStyle/>
          <a:p>
            <a:r>
              <a:rPr lang="en-US" dirty="0" smtClean="0">
                <a:solidFill>
                  <a:schemeClr val="tx1"/>
                </a:solidFill>
              </a:rPr>
              <a:t>Climate Trends and Predictions for South Florida</a:t>
            </a:r>
            <a:endParaRPr lang="en-US" dirty="0">
              <a:solidFill>
                <a:schemeClr val="tx1"/>
              </a:solidFill>
            </a:endParaRPr>
          </a:p>
        </p:txBody>
      </p:sp>
      <p:sp>
        <p:nvSpPr>
          <p:cNvPr id="3" name="Content Placeholder 2"/>
          <p:cNvSpPr>
            <a:spLocks noGrp="1"/>
          </p:cNvSpPr>
          <p:nvPr>
            <p:ph idx="1"/>
          </p:nvPr>
        </p:nvSpPr>
        <p:spPr>
          <a:xfrm>
            <a:off x="228600" y="1839897"/>
            <a:ext cx="6781800" cy="4525963"/>
          </a:xfrm>
        </p:spPr>
        <p:txBody>
          <a:bodyPr>
            <a:normAutofit/>
          </a:bodyPr>
          <a:lstStyle/>
          <a:p>
            <a:r>
              <a:rPr lang="en-US" sz="2800" dirty="0" smtClean="0">
                <a:latin typeface="Corbel" panose="020B0503020204020204" pitchFamily="34" charset="0"/>
              </a:rPr>
              <a:t>Sea level rise</a:t>
            </a:r>
          </a:p>
          <a:p>
            <a:r>
              <a:rPr lang="en-US" sz="2800" dirty="0" smtClean="0">
                <a:latin typeface="Corbel" panose="020B0503020204020204" pitchFamily="34" charset="0"/>
              </a:rPr>
              <a:t>Extreme </a:t>
            </a:r>
            <a:r>
              <a:rPr lang="en-US" sz="2800" dirty="0" smtClean="0">
                <a:latin typeface="Corbel" panose="020B0503020204020204" pitchFamily="34" charset="0"/>
              </a:rPr>
              <a:t>rainfall and drought</a:t>
            </a:r>
          </a:p>
          <a:p>
            <a:r>
              <a:rPr lang="en-US" sz="2800" dirty="0" smtClean="0">
                <a:latin typeface="Corbel" panose="020B0503020204020204" pitchFamily="34" charset="0"/>
              </a:rPr>
              <a:t>Coastal and inland flooding</a:t>
            </a:r>
          </a:p>
          <a:p>
            <a:r>
              <a:rPr lang="en-US" sz="2800" dirty="0" smtClean="0">
                <a:latin typeface="Corbel" panose="020B0503020204020204" pitchFamily="34" charset="0"/>
              </a:rPr>
              <a:t>Increased storm intensity</a:t>
            </a:r>
          </a:p>
          <a:p>
            <a:r>
              <a:rPr lang="en-US" sz="2800" dirty="0" smtClean="0">
                <a:latin typeface="Corbel" panose="020B0503020204020204" pitchFamily="34" charset="0"/>
              </a:rPr>
              <a:t>Beach erosion</a:t>
            </a:r>
          </a:p>
          <a:p>
            <a:r>
              <a:rPr lang="en-US" sz="2800" dirty="0" smtClean="0">
                <a:latin typeface="Corbel" panose="020B0503020204020204" pitchFamily="34" charset="0"/>
              </a:rPr>
              <a:t>Saltwater </a:t>
            </a:r>
            <a:r>
              <a:rPr lang="en-US" sz="2800" dirty="0" smtClean="0">
                <a:latin typeface="Corbel" panose="020B0503020204020204" pitchFamily="34" charset="0"/>
              </a:rPr>
              <a:t>intrusion</a:t>
            </a:r>
          </a:p>
          <a:p>
            <a:r>
              <a:rPr lang="en-US" dirty="0">
                <a:latin typeface="Corbel" panose="020B0503020204020204" pitchFamily="34" charset="0"/>
              </a:rPr>
              <a:t>Rising Temperatures</a:t>
            </a:r>
          </a:p>
          <a:p>
            <a:r>
              <a:rPr lang="en-US" sz="2800" dirty="0" smtClean="0">
                <a:latin typeface="Corbel" panose="020B0503020204020204" pitchFamily="34" charset="0"/>
              </a:rPr>
              <a:t>Ocean </a:t>
            </a:r>
            <a:r>
              <a:rPr lang="en-US" sz="2800" dirty="0" smtClean="0">
                <a:latin typeface="Corbel" panose="020B0503020204020204" pitchFamily="34" charset="0"/>
              </a:rPr>
              <a:t>acidification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600200"/>
            <a:ext cx="2531668" cy="2668868"/>
          </a:xfrm>
          <a:prstGeom prst="rect">
            <a:avLst/>
          </a:prstGeom>
        </p:spPr>
      </p:pic>
      <p:pic>
        <p:nvPicPr>
          <p:cNvPr id="6" name="Picture 4" descr="http://geology.com/hurricanes/named-hurricane-fran.gif"/>
          <p:cNvPicPr>
            <a:picLocks noChangeAspect="1" noChangeArrowheads="1"/>
          </p:cNvPicPr>
          <p:nvPr/>
        </p:nvPicPr>
        <p:blipFill>
          <a:blip r:embed="rId3" cstate="screen">
            <a:extLst>
              <a:ext uri="{28A0092B-C50C-407E-A947-70E740481C1C}">
                <a14:useLocalDpi xmlns:a14="http://schemas.microsoft.com/office/drawing/2010/main"/>
              </a:ext>
            </a:extLst>
          </a:blip>
          <a:srcRect l="-203" t="3317" r="7729" b="9988"/>
          <a:stretch>
            <a:fillRect/>
          </a:stretch>
        </p:blipFill>
        <p:spPr bwMode="auto">
          <a:xfrm>
            <a:off x="5334000" y="4548782"/>
            <a:ext cx="2933357" cy="2200018"/>
          </a:xfrm>
          <a:prstGeom prst="rect">
            <a:avLst/>
          </a:prstGeom>
          <a:noFill/>
          <a:ln w="9525">
            <a:noFill/>
            <a:miter lim="800000"/>
            <a:headEnd/>
            <a:tailEnd/>
          </a:ln>
        </p:spPr>
      </p:pic>
    </p:spTree>
    <p:extLst>
      <p:ext uri="{BB962C8B-B14F-4D97-AF65-F5344CB8AC3E}">
        <p14:creationId xmlns:p14="http://schemas.microsoft.com/office/powerpoint/2010/main" val="3719019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3400" y="685800"/>
            <a:ext cx="8229600" cy="1066800"/>
          </a:xfrm>
        </p:spPr>
        <p:txBody>
          <a:bodyPr>
            <a:normAutofit fontScale="90000"/>
          </a:bodyPr>
          <a:lstStyle/>
          <a:p>
            <a:r>
              <a:rPr lang="en-US" altLang="en-US" sz="3600" dirty="0" smtClean="0"/>
              <a:t>AAA Basis for Sand </a:t>
            </a:r>
            <a:r>
              <a:rPr lang="en-US" altLang="en-US" sz="3600" dirty="0" smtClean="0"/>
              <a:t>Bypassing at Port </a:t>
            </a:r>
            <a:r>
              <a:rPr lang="en-US" altLang="en-US" sz="3600" dirty="0" smtClean="0"/>
              <a:t>Everglades?</a:t>
            </a:r>
            <a:endParaRPr lang="en-US" altLang="en-US" sz="3600" dirty="0" smtClean="0"/>
          </a:p>
        </p:txBody>
      </p:sp>
      <p:sp>
        <p:nvSpPr>
          <p:cNvPr id="39939" name="Content Placeholder 2"/>
          <p:cNvSpPr>
            <a:spLocks noGrp="1"/>
          </p:cNvSpPr>
          <p:nvPr>
            <p:ph idx="1"/>
          </p:nvPr>
        </p:nvSpPr>
        <p:spPr>
          <a:xfrm>
            <a:off x="228600" y="1981200"/>
            <a:ext cx="3352800" cy="4525963"/>
          </a:xfrm>
        </p:spPr>
        <p:txBody>
          <a:bodyPr>
            <a:normAutofit fontScale="92500"/>
          </a:bodyPr>
          <a:lstStyle/>
          <a:p>
            <a:r>
              <a:rPr lang="en-US" altLang="en-US" sz="2200" dirty="0" smtClean="0"/>
              <a:t>Port channel is a complete barrier to southward migration of sand</a:t>
            </a:r>
          </a:p>
          <a:p>
            <a:r>
              <a:rPr lang="en-US" altLang="en-US" sz="2200" dirty="0" smtClean="0"/>
              <a:t>Artificial bypassing only means to restore sand flow south of </a:t>
            </a:r>
            <a:r>
              <a:rPr lang="en-US" altLang="en-US" sz="2200" dirty="0" smtClean="0"/>
              <a:t>inlet</a:t>
            </a:r>
          </a:p>
          <a:p>
            <a:r>
              <a:rPr lang="en-US" altLang="en-US" sz="2200" dirty="0" smtClean="0"/>
              <a:t>Sand bypassing provides a long-term means for improving community resilience</a:t>
            </a:r>
          </a:p>
          <a:p>
            <a:r>
              <a:rPr lang="en-US" altLang="en-US" sz="2200" dirty="0" smtClean="0"/>
              <a:t>Benefits the natural and built environments</a:t>
            </a:r>
            <a:endParaRPr lang="en-US" altLang="en-US" sz="2200" dirty="0" smtClean="0"/>
          </a:p>
        </p:txBody>
      </p:sp>
      <p:pic>
        <p:nvPicPr>
          <p:cNvPr id="39940" name="Picture 2" descr="Port Evergla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447800"/>
            <a:ext cx="4762034"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62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C:\Users\NSHARP\Desktop\presentation\sand bypass\IMG_03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5908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C:\Users\NSHARP\Desktop\presentation\sand bypass\P1010053 12-05.JPG"/>
          <p:cNvPicPr>
            <a:picLocks noChangeAspect="1" noChangeArrowheads="1"/>
          </p:cNvPicPr>
          <p:nvPr/>
        </p:nvPicPr>
        <p:blipFill>
          <a:blip r:embed="rId3" cstate="print">
            <a:extLst>
              <a:ext uri="{28A0092B-C50C-407E-A947-70E740481C1C}">
                <a14:useLocalDpi xmlns:a14="http://schemas.microsoft.com/office/drawing/2010/main" val="0"/>
              </a:ext>
            </a:extLst>
          </a:blip>
          <a:srcRect l="10075" t="42484" r="24954" b="-1566"/>
          <a:stretch>
            <a:fillRect/>
          </a:stretch>
        </p:blipFill>
        <p:spPr bwMode="auto">
          <a:xfrm>
            <a:off x="95774" y="95250"/>
            <a:ext cx="51387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1"/>
          <p:cNvSpPr txBox="1">
            <a:spLocks noChangeArrowheads="1"/>
          </p:cNvSpPr>
          <p:nvPr/>
        </p:nvSpPr>
        <p:spPr bwMode="auto">
          <a:xfrm>
            <a:off x="304800" y="3573616"/>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800" dirty="0"/>
              <a:t>Eroded </a:t>
            </a:r>
            <a:r>
              <a:rPr lang="en-US" altLang="en-US" sz="1800" dirty="0" smtClean="0"/>
              <a:t>Conditions – South of Port Everglades Channel</a:t>
            </a:r>
            <a:endParaRPr lang="en-US" altLang="en-US" sz="1800" dirty="0"/>
          </a:p>
        </p:txBody>
      </p:sp>
      <p:sp>
        <p:nvSpPr>
          <p:cNvPr id="40965" name="TextBox 2"/>
          <p:cNvSpPr txBox="1">
            <a:spLocks noChangeArrowheads="1"/>
          </p:cNvSpPr>
          <p:nvPr/>
        </p:nvSpPr>
        <p:spPr bwMode="auto">
          <a:xfrm>
            <a:off x="5822659" y="1667470"/>
            <a:ext cx="2819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800" dirty="0"/>
              <a:t>Maintained &amp; Nourished </a:t>
            </a:r>
            <a:r>
              <a:rPr lang="en-US" altLang="en-US" sz="1800" dirty="0" smtClean="0"/>
              <a:t>Shoreline</a:t>
            </a:r>
          </a:p>
          <a:p>
            <a:r>
              <a:rPr lang="en-US" altLang="en-US" sz="1800" dirty="0" smtClean="0"/>
              <a:t>(John U Lloyd State Park)</a:t>
            </a:r>
            <a:endParaRPr lang="en-US" altLang="en-US" sz="1800"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94842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19100" y="533400"/>
            <a:ext cx="8229600" cy="1066800"/>
          </a:xfrm>
        </p:spPr>
        <p:txBody>
          <a:bodyPr/>
          <a:lstStyle/>
          <a:p>
            <a:r>
              <a:rPr lang="en-US" altLang="en-US" sz="3200" dirty="0" smtClean="0"/>
              <a:t>Sand Bypassing - </a:t>
            </a:r>
            <a:br>
              <a:rPr lang="en-US" altLang="en-US" sz="3200" dirty="0" smtClean="0"/>
            </a:br>
            <a:r>
              <a:rPr lang="en-US" altLang="en-US" sz="2400" dirty="0" smtClean="0"/>
              <a:t>Proposed Port Everglades </a:t>
            </a:r>
            <a:r>
              <a:rPr lang="en-US" altLang="en-US" sz="2400" dirty="0" err="1" smtClean="0"/>
              <a:t>Sandtrap</a:t>
            </a:r>
            <a:endParaRPr lang="en-US" altLang="en-US" sz="2400" dirty="0" smtClean="0"/>
          </a:p>
        </p:txBody>
      </p:sp>
      <p:sp>
        <p:nvSpPr>
          <p:cNvPr id="41987" name="Content Placeholder 2"/>
          <p:cNvSpPr>
            <a:spLocks noGrp="1"/>
          </p:cNvSpPr>
          <p:nvPr>
            <p:ph idx="1"/>
          </p:nvPr>
        </p:nvSpPr>
        <p:spPr/>
        <p:txBody>
          <a:bodyPr/>
          <a:lstStyle/>
          <a:p>
            <a:endParaRPr lang="en-US" altLang="en-US" smtClean="0"/>
          </a:p>
        </p:txBody>
      </p:sp>
      <p:pic>
        <p:nvPicPr>
          <p:cNvPr id="41988" name="Picture 3"/>
          <p:cNvPicPr>
            <a:picLocks noChangeAspect="1" noChangeArrowheads="1"/>
          </p:cNvPicPr>
          <p:nvPr/>
        </p:nvPicPr>
        <p:blipFill>
          <a:blip r:embed="rId2">
            <a:extLst>
              <a:ext uri="{28A0092B-C50C-407E-A947-70E740481C1C}">
                <a14:useLocalDpi xmlns:a14="http://schemas.microsoft.com/office/drawing/2010/main" val="0"/>
              </a:ext>
            </a:extLst>
          </a:blip>
          <a:srcRect l="17314" t="29860" r="15831" b="15030"/>
          <a:stretch>
            <a:fillRect/>
          </a:stretch>
        </p:blipFill>
        <p:spPr bwMode="auto">
          <a:xfrm>
            <a:off x="304800" y="1600200"/>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00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0"/>
            <a:ext cx="4953000" cy="1066800"/>
          </a:xfrm>
        </p:spPr>
        <p:txBody>
          <a:bodyPr/>
          <a:lstStyle/>
          <a:p>
            <a:r>
              <a:rPr lang="en-US" dirty="0" smtClean="0"/>
              <a:t>Port Everglades AAA?</a:t>
            </a:r>
            <a:endParaRPr lang="en-US" dirty="0"/>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419873"/>
            <a:ext cx="4004255" cy="5272602"/>
          </a:xfrm>
          <a:prstGeom prst="rect">
            <a:avLst/>
          </a:prstGeom>
        </p:spPr>
      </p:pic>
    </p:spTree>
    <p:extLst>
      <p:ext uri="{BB962C8B-B14F-4D97-AF65-F5344CB8AC3E}">
        <p14:creationId xmlns:p14="http://schemas.microsoft.com/office/powerpoint/2010/main" val="1117759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12" y="533400"/>
            <a:ext cx="8229600" cy="1143000"/>
          </a:xfrm>
        </p:spPr>
        <p:txBody>
          <a:bodyPr>
            <a:normAutofit/>
          </a:bodyPr>
          <a:lstStyle/>
          <a:p>
            <a:r>
              <a:rPr lang="en-US" dirty="0" smtClean="0"/>
              <a:t>South Florida Resilient Redesign</a:t>
            </a:r>
            <a:r>
              <a:rPr lang="en-US" sz="2700" dirty="0" smtClean="0"/>
              <a:t/>
            </a:r>
            <a:br>
              <a:rPr lang="en-US" sz="2700" dirty="0" smtClean="0"/>
            </a:br>
            <a:r>
              <a:rPr lang="en-US" sz="2700" dirty="0" smtClean="0"/>
              <a:t>August 8-11, 2014</a:t>
            </a:r>
            <a:endParaRPr lang="en-US" sz="2700" dirty="0"/>
          </a:p>
        </p:txBody>
      </p:sp>
      <p:sp>
        <p:nvSpPr>
          <p:cNvPr id="3" name="Content Placeholder 2"/>
          <p:cNvSpPr>
            <a:spLocks noGrp="1"/>
          </p:cNvSpPr>
          <p:nvPr>
            <p:ph sz="quarter" idx="2"/>
          </p:nvPr>
        </p:nvSpPr>
        <p:spPr>
          <a:xfrm>
            <a:off x="457200" y="2943064"/>
            <a:ext cx="4040188" cy="3951288"/>
          </a:xfrm>
        </p:spPr>
        <p:txBody>
          <a:bodyPr>
            <a:normAutofit/>
          </a:bodyPr>
          <a:lstStyle/>
          <a:p>
            <a:r>
              <a:rPr lang="en-US" dirty="0" smtClean="0"/>
              <a:t>Supported </a:t>
            </a:r>
            <a:r>
              <a:rPr lang="en-US" dirty="0"/>
              <a:t>by 50+ experts </a:t>
            </a:r>
          </a:p>
          <a:p>
            <a:pPr lvl="1"/>
            <a:r>
              <a:rPr lang="en-US" dirty="0"/>
              <a:t>Architects</a:t>
            </a:r>
          </a:p>
          <a:p>
            <a:pPr lvl="1"/>
            <a:r>
              <a:rPr lang="en-US" dirty="0"/>
              <a:t>Planners</a:t>
            </a:r>
          </a:p>
          <a:p>
            <a:pPr lvl="1"/>
            <a:r>
              <a:rPr lang="en-US" dirty="0"/>
              <a:t>Hydrologists/geologists</a:t>
            </a:r>
          </a:p>
          <a:p>
            <a:pPr lvl="1"/>
            <a:r>
              <a:rPr lang="en-US" dirty="0"/>
              <a:t>Resource managers</a:t>
            </a:r>
          </a:p>
          <a:p>
            <a:pPr lvl="1"/>
            <a:r>
              <a:rPr lang="en-US" dirty="0"/>
              <a:t>Landscape designers</a:t>
            </a:r>
          </a:p>
          <a:p>
            <a:pPr marL="457200" lvl="1" indent="0">
              <a:buNone/>
            </a:pPr>
            <a:endParaRPr lang="en-US" dirty="0" smtClean="0"/>
          </a:p>
          <a:p>
            <a:pPr lvl="1"/>
            <a:endParaRPr lang="en-US" dirty="0"/>
          </a:p>
        </p:txBody>
      </p:sp>
      <p:sp>
        <p:nvSpPr>
          <p:cNvPr id="10" name="Content Placeholder 9"/>
          <p:cNvSpPr>
            <a:spLocks noGrp="1"/>
          </p:cNvSpPr>
          <p:nvPr>
            <p:ph sz="quarter" idx="4"/>
          </p:nvPr>
        </p:nvSpPr>
        <p:spPr>
          <a:xfrm>
            <a:off x="4347216" y="2906712"/>
            <a:ext cx="4041775" cy="3951288"/>
          </a:xfrm>
        </p:spPr>
        <p:txBody>
          <a:bodyPr/>
          <a:lstStyle/>
          <a:p>
            <a:r>
              <a:rPr lang="en-US" dirty="0"/>
              <a:t>Agencies</a:t>
            </a:r>
          </a:p>
          <a:p>
            <a:pPr lvl="1"/>
            <a:r>
              <a:rPr lang="en-US" dirty="0"/>
              <a:t>USGS</a:t>
            </a:r>
          </a:p>
          <a:p>
            <a:pPr lvl="1"/>
            <a:r>
              <a:rPr lang="en-US" dirty="0"/>
              <a:t>SFWMD</a:t>
            </a:r>
          </a:p>
          <a:p>
            <a:pPr lvl="1"/>
            <a:r>
              <a:rPr lang="en-US" dirty="0"/>
              <a:t>EPA</a:t>
            </a:r>
          </a:p>
          <a:p>
            <a:pPr lvl="1"/>
            <a:r>
              <a:rPr lang="en-US" dirty="0"/>
              <a:t>TNC</a:t>
            </a:r>
          </a:p>
          <a:p>
            <a:pPr lvl="1"/>
            <a:r>
              <a:rPr lang="en-US" dirty="0"/>
              <a:t>FIU, FAU, UM</a:t>
            </a:r>
          </a:p>
          <a:p>
            <a:pPr lvl="1"/>
            <a:r>
              <a:rPr lang="en-US" dirty="0"/>
              <a:t>Dutch</a:t>
            </a:r>
          </a:p>
          <a:p>
            <a:pPr lvl="1"/>
            <a:r>
              <a:rPr lang="en-US" dirty="0"/>
              <a:t>Local Government</a:t>
            </a:r>
          </a:p>
          <a:p>
            <a:endParaRPr lang="en-US" dirty="0"/>
          </a:p>
        </p:txBody>
      </p:sp>
      <p:pic>
        <p:nvPicPr>
          <p:cNvPr id="4" name="Picture 3" descr="Public:COMMUNICATIONS:STAFF RESOURCES:Other Orgs Logos:SE Florida Compact:Climate-Change-Compact-Mark-FINAL_Sept24_2010.jpg"/>
          <p:cNvPicPr>
            <a:picLocks noChangeAspect="1" noChangeArrowheads="1"/>
          </p:cNvPicPr>
          <p:nvPr/>
        </p:nvPicPr>
        <p:blipFill>
          <a:blip r:embed="rId2" cstate="print"/>
          <a:srcRect/>
          <a:stretch>
            <a:fillRect/>
          </a:stretch>
        </p:blipFill>
        <p:spPr bwMode="auto">
          <a:xfrm>
            <a:off x="6781800" y="2819400"/>
            <a:ext cx="2055081" cy="1358412"/>
          </a:xfrm>
          <a:prstGeom prst="rect">
            <a:avLst/>
          </a:prstGeom>
          <a:noFill/>
          <a:ln w="9525">
            <a:noFill/>
            <a:miter lim="800000"/>
            <a:headEnd/>
            <a:tailEnd/>
          </a:ln>
        </p:spPr>
      </p:pic>
      <p:pic>
        <p:nvPicPr>
          <p:cNvPr id="5" name="Picture 4" descr="C:\Users\sdanchuk\AppData\Local\Microsoft\Windows\Temporary Internet Files\Content.Word\mcad-logo-horizontal.jpg"/>
          <p:cNvPicPr>
            <a:picLocks noChangeAspect="1" noChangeArrowheads="1"/>
          </p:cNvPicPr>
          <p:nvPr/>
        </p:nvPicPr>
        <p:blipFill>
          <a:blip r:embed="rId3" cstate="print"/>
          <a:srcRect/>
          <a:stretch>
            <a:fillRect/>
          </a:stretch>
        </p:blipFill>
        <p:spPr bwMode="auto">
          <a:xfrm>
            <a:off x="1066800" y="5509843"/>
            <a:ext cx="1566863" cy="1054100"/>
          </a:xfrm>
          <a:prstGeom prst="rect">
            <a:avLst/>
          </a:prstGeom>
          <a:noFill/>
          <a:ln w="9525">
            <a:noFill/>
            <a:miter lim="800000"/>
            <a:headEnd/>
            <a:tailEnd/>
          </a:ln>
        </p:spPr>
      </p:pic>
      <p:pic>
        <p:nvPicPr>
          <p:cNvPr id="6" name="Picture 5" descr="C:\Users\sdanchuk\AppData\Local\Microsoft\Windows\Temporary Internet Files\Content.Word\AIA Miami logo w-eagle-chapter-LARGE.JPG"/>
          <p:cNvPicPr>
            <a:picLocks noChangeAspect="1" noChangeArrowheads="1"/>
          </p:cNvPicPr>
          <p:nvPr/>
        </p:nvPicPr>
        <p:blipFill>
          <a:blip r:embed="rId4" cstate="print"/>
          <a:srcRect/>
          <a:stretch>
            <a:fillRect/>
          </a:stretch>
        </p:blipFill>
        <p:spPr bwMode="auto">
          <a:xfrm>
            <a:off x="6096000" y="5882960"/>
            <a:ext cx="1981200" cy="579226"/>
          </a:xfrm>
          <a:prstGeom prst="rect">
            <a:avLst/>
          </a:prstGeom>
          <a:noFill/>
          <a:ln w="9525">
            <a:noFill/>
            <a:miter lim="800000"/>
            <a:headEnd/>
            <a:tailEnd/>
          </a:ln>
        </p:spPr>
      </p:pic>
      <p:pic>
        <p:nvPicPr>
          <p:cNvPr id="7" name="Picture 6" descr="C:\Users\sdanchuk\Desktop\Resilient Redesign\Logos\nwe huisstijl logo.PNG"/>
          <p:cNvPicPr>
            <a:picLocks noChangeAspect="1" noChangeArrowheads="1"/>
          </p:cNvPicPr>
          <p:nvPr/>
        </p:nvPicPr>
        <p:blipFill>
          <a:blip r:embed="rId5" cstate="print"/>
          <a:srcRect l="6364" r="3638" b="14545"/>
          <a:stretch>
            <a:fillRect/>
          </a:stretch>
        </p:blipFill>
        <p:spPr bwMode="auto">
          <a:xfrm>
            <a:off x="3402544" y="5745341"/>
            <a:ext cx="2395537" cy="800100"/>
          </a:xfrm>
          <a:prstGeom prst="rect">
            <a:avLst/>
          </a:prstGeom>
          <a:noFill/>
          <a:ln w="9525">
            <a:noFill/>
            <a:miter lim="800000"/>
            <a:headEnd/>
            <a:tailEnd/>
          </a:ln>
        </p:spPr>
      </p:pic>
      <p:sp>
        <p:nvSpPr>
          <p:cNvPr id="11" name="TextBox 10"/>
          <p:cNvSpPr txBox="1"/>
          <p:nvPr/>
        </p:nvSpPr>
        <p:spPr>
          <a:xfrm>
            <a:off x="827713" y="1752600"/>
            <a:ext cx="7543800" cy="923330"/>
          </a:xfrm>
          <a:prstGeom prst="rect">
            <a:avLst/>
          </a:prstGeom>
          <a:noFill/>
        </p:spPr>
        <p:txBody>
          <a:bodyPr wrap="square" rtlCol="0">
            <a:spAutoFit/>
          </a:bodyPr>
          <a:lstStyle/>
          <a:p>
            <a:r>
              <a:rPr lang="en-US" i="1" dirty="0" smtClean="0"/>
              <a:t>Resilient design in the urban environment with an emphasis on adaptations for sea level rise, integration of natural infrastructure, and the development of transferable models </a:t>
            </a:r>
            <a:endParaRPr lang="en-US" i="1" dirty="0"/>
          </a:p>
        </p:txBody>
      </p:sp>
    </p:spTree>
    <p:extLst>
      <p:ext uri="{BB962C8B-B14F-4D97-AF65-F5344CB8AC3E}">
        <p14:creationId xmlns:p14="http://schemas.microsoft.com/office/powerpoint/2010/main" val="2055894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Southeast Florida Settings</a:t>
            </a:r>
            <a:endParaRPr lang="en-US" dirty="0"/>
          </a:p>
        </p:txBody>
      </p:sp>
      <p:sp>
        <p:nvSpPr>
          <p:cNvPr id="7" name="Content Placeholder 6"/>
          <p:cNvSpPr>
            <a:spLocks noGrp="1"/>
          </p:cNvSpPr>
          <p:nvPr>
            <p:ph idx="1"/>
          </p:nvPr>
        </p:nvSpPr>
        <p:spPr>
          <a:xfrm>
            <a:off x="457200" y="2249424"/>
            <a:ext cx="3352800" cy="4325112"/>
          </a:xfrm>
        </p:spPr>
        <p:txBody>
          <a:bodyPr/>
          <a:lstStyle/>
          <a:p>
            <a:r>
              <a:rPr lang="en-US" dirty="0" smtClean="0"/>
              <a:t>Dense Urban – </a:t>
            </a:r>
            <a:r>
              <a:rPr lang="en-US" sz="2400" dirty="0" smtClean="0"/>
              <a:t>Miami Beach</a:t>
            </a:r>
          </a:p>
          <a:p>
            <a:endParaRPr lang="en-US" sz="2400" dirty="0" smtClean="0"/>
          </a:p>
          <a:p>
            <a:r>
              <a:rPr lang="en-US" dirty="0" smtClean="0"/>
              <a:t>Urban – </a:t>
            </a:r>
          </a:p>
          <a:p>
            <a:pPr marL="411480" lvl="1" indent="0">
              <a:buNone/>
            </a:pPr>
            <a:r>
              <a:rPr lang="en-US" sz="2400" dirty="0" smtClean="0">
                <a:solidFill>
                  <a:schemeClr val="tx1"/>
                </a:solidFill>
              </a:rPr>
              <a:t>Dania Beach, Broward</a:t>
            </a:r>
          </a:p>
          <a:p>
            <a:pPr marL="411480" lvl="1" indent="0">
              <a:buNone/>
            </a:pPr>
            <a:endParaRPr lang="en-US" sz="2400" dirty="0" smtClean="0">
              <a:solidFill>
                <a:schemeClr val="tx1"/>
              </a:solidFill>
            </a:endParaRPr>
          </a:p>
          <a:p>
            <a:r>
              <a:rPr lang="en-US" dirty="0" smtClean="0"/>
              <a:t>Suburban – </a:t>
            </a:r>
            <a:r>
              <a:rPr lang="en-US" sz="2400" dirty="0" smtClean="0"/>
              <a:t>Unincorporated Dade</a:t>
            </a:r>
            <a:endParaRPr lang="en-US" sz="24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0190" y="2133600"/>
            <a:ext cx="3200400" cy="181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5541" t="5224" r="8163" b="6735"/>
          <a:stretch/>
        </p:blipFill>
        <p:spPr>
          <a:xfrm>
            <a:off x="3581400" y="3420086"/>
            <a:ext cx="2364377" cy="23622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 name="Picture 9" descr="C:\Documents and Settings\jvaneyk\Desktop\Sweetwater Historical Background\Fred Remen Pics\MVC-009F.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15000" y="4800600"/>
            <a:ext cx="2795590" cy="1935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477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srcRect/>
          <a:stretch>
            <a:fillRect/>
          </a:stretch>
        </p:blipFill>
        <p:spPr bwMode="auto">
          <a:xfrm>
            <a:off x="161925" y="1828800"/>
            <a:ext cx="8820150" cy="4267200"/>
          </a:xfrm>
          <a:prstGeom prst="rect">
            <a:avLst/>
          </a:prstGeom>
          <a:noFill/>
          <a:ln w="9525">
            <a:solidFill>
              <a:schemeClr val="tx1"/>
            </a:solidFill>
            <a:miter lim="800000"/>
            <a:headEnd/>
            <a:tailEnd/>
          </a:ln>
        </p:spPr>
      </p:pic>
      <p:sp>
        <p:nvSpPr>
          <p:cNvPr id="19459" name="Title 1"/>
          <p:cNvSpPr>
            <a:spLocks noGrp="1"/>
          </p:cNvSpPr>
          <p:nvPr>
            <p:ph type="title"/>
          </p:nvPr>
        </p:nvSpPr>
        <p:spPr>
          <a:xfrm>
            <a:off x="419100" y="682625"/>
            <a:ext cx="8229600" cy="1069975"/>
          </a:xfrm>
        </p:spPr>
        <p:txBody>
          <a:bodyPr/>
          <a:lstStyle/>
          <a:p>
            <a:pPr eaLnBrk="1" hangingPunct="1"/>
            <a:r>
              <a:rPr lang="en-US" sz="3200" smtClean="0">
                <a:cs typeface="Arial" charset="0"/>
              </a:rPr>
              <a:t>Urban: Dania Beach Boulevard</a:t>
            </a:r>
          </a:p>
        </p:txBody>
      </p:sp>
    </p:spTree>
    <p:extLst>
      <p:ext uri="{BB962C8B-B14F-4D97-AF65-F5344CB8AC3E}">
        <p14:creationId xmlns:p14="http://schemas.microsoft.com/office/powerpoint/2010/main" val="2899678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0" y="685800"/>
            <a:ext cx="8229600" cy="1066800"/>
          </a:xfrm>
        </p:spPr>
        <p:txBody>
          <a:bodyPr/>
          <a:lstStyle/>
          <a:p>
            <a:pPr eaLnBrk="1" hangingPunct="1"/>
            <a:r>
              <a:rPr lang="en-US" sz="3200" smtClean="0">
                <a:cs typeface="Arial" charset="0"/>
              </a:rPr>
              <a:t>Site Topography</a:t>
            </a:r>
          </a:p>
        </p:txBody>
      </p:sp>
      <p:pic>
        <p:nvPicPr>
          <p:cNvPr id="21507" name="Picture 5"/>
          <p:cNvPicPr>
            <a:picLocks noChangeAspect="1" noChangeArrowheads="1"/>
          </p:cNvPicPr>
          <p:nvPr/>
        </p:nvPicPr>
        <p:blipFill>
          <a:blip r:embed="rId2"/>
          <a:srcRect l="8223" t="39630" r="11035" b="16753"/>
          <a:stretch>
            <a:fillRect/>
          </a:stretch>
        </p:blipFill>
        <p:spPr bwMode="auto">
          <a:xfrm>
            <a:off x="307975" y="1831975"/>
            <a:ext cx="8682038" cy="2636838"/>
          </a:xfrm>
          <a:prstGeom prst="rect">
            <a:avLst/>
          </a:prstGeom>
          <a:noFill/>
          <a:ln w="9525">
            <a:solidFill>
              <a:schemeClr val="tx1"/>
            </a:solidFill>
            <a:miter lim="800000"/>
            <a:headEnd/>
            <a:tailEnd/>
          </a:ln>
        </p:spPr>
      </p:pic>
      <p:pic>
        <p:nvPicPr>
          <p:cNvPr id="21508" name="Picture 6"/>
          <p:cNvPicPr>
            <a:picLocks noChangeAspect="1" noChangeArrowheads="1"/>
          </p:cNvPicPr>
          <p:nvPr/>
        </p:nvPicPr>
        <p:blipFill>
          <a:blip r:embed="rId3"/>
          <a:srcRect l="22281" t="25003" r="35635" b="20877"/>
          <a:stretch>
            <a:fillRect/>
          </a:stretch>
        </p:blipFill>
        <p:spPr bwMode="auto">
          <a:xfrm>
            <a:off x="3048000" y="4572000"/>
            <a:ext cx="3048000" cy="2205038"/>
          </a:xfrm>
          <a:prstGeom prst="rect">
            <a:avLst/>
          </a:prstGeom>
          <a:noFill/>
          <a:ln w="9525">
            <a:solidFill>
              <a:schemeClr val="tx1"/>
            </a:solidFill>
            <a:miter lim="800000"/>
            <a:headEnd/>
            <a:tailEnd/>
          </a:ln>
        </p:spPr>
      </p:pic>
      <p:sp>
        <p:nvSpPr>
          <p:cNvPr id="21509" name="Text Box 7"/>
          <p:cNvSpPr txBox="1">
            <a:spLocks noChangeArrowheads="1"/>
          </p:cNvSpPr>
          <p:nvPr/>
        </p:nvSpPr>
        <p:spPr bwMode="auto">
          <a:xfrm>
            <a:off x="381000" y="3276600"/>
            <a:ext cx="762000" cy="366713"/>
          </a:xfrm>
          <a:prstGeom prst="rect">
            <a:avLst/>
          </a:prstGeom>
          <a:noFill/>
          <a:ln w="9525">
            <a:noFill/>
            <a:miter lim="800000"/>
            <a:headEnd/>
            <a:tailEnd/>
          </a:ln>
        </p:spPr>
        <p:txBody>
          <a:bodyPr>
            <a:spAutoFit/>
          </a:bodyPr>
          <a:lstStyle/>
          <a:p>
            <a:pPr>
              <a:spcBef>
                <a:spcPct val="50000"/>
              </a:spcBef>
            </a:pPr>
            <a:r>
              <a:rPr lang="en-US" b="1"/>
              <a:t>~11’</a:t>
            </a:r>
          </a:p>
        </p:txBody>
      </p:sp>
      <p:sp>
        <p:nvSpPr>
          <p:cNvPr id="21510" name="Text Box 8"/>
          <p:cNvSpPr txBox="1">
            <a:spLocks noChangeArrowheads="1"/>
          </p:cNvSpPr>
          <p:nvPr/>
        </p:nvSpPr>
        <p:spPr bwMode="auto">
          <a:xfrm>
            <a:off x="4191000" y="3200400"/>
            <a:ext cx="762000" cy="366713"/>
          </a:xfrm>
          <a:prstGeom prst="rect">
            <a:avLst/>
          </a:prstGeom>
          <a:noFill/>
          <a:ln w="9525">
            <a:noFill/>
            <a:miter lim="800000"/>
            <a:headEnd/>
            <a:tailEnd/>
          </a:ln>
        </p:spPr>
        <p:txBody>
          <a:bodyPr>
            <a:spAutoFit/>
          </a:bodyPr>
          <a:lstStyle/>
          <a:p>
            <a:pPr>
              <a:spcBef>
                <a:spcPct val="50000"/>
              </a:spcBef>
            </a:pPr>
            <a:r>
              <a:rPr lang="en-US" b="1">
                <a:solidFill>
                  <a:schemeClr val="bg1"/>
                </a:solidFill>
              </a:rPr>
              <a:t>~-1’</a:t>
            </a:r>
          </a:p>
        </p:txBody>
      </p:sp>
      <p:sp>
        <p:nvSpPr>
          <p:cNvPr id="21511" name="Text Box 9"/>
          <p:cNvSpPr txBox="1">
            <a:spLocks noChangeArrowheads="1"/>
          </p:cNvSpPr>
          <p:nvPr/>
        </p:nvSpPr>
        <p:spPr bwMode="auto">
          <a:xfrm>
            <a:off x="2362200" y="2971800"/>
            <a:ext cx="762000" cy="366713"/>
          </a:xfrm>
          <a:prstGeom prst="rect">
            <a:avLst/>
          </a:prstGeom>
          <a:noFill/>
          <a:ln w="9525">
            <a:noFill/>
            <a:miter lim="800000"/>
            <a:headEnd/>
            <a:tailEnd/>
          </a:ln>
        </p:spPr>
        <p:txBody>
          <a:bodyPr>
            <a:spAutoFit/>
          </a:bodyPr>
          <a:lstStyle/>
          <a:p>
            <a:pPr>
              <a:spcBef>
                <a:spcPct val="50000"/>
              </a:spcBef>
            </a:pPr>
            <a:r>
              <a:rPr lang="en-US" b="1"/>
              <a:t>~6’</a:t>
            </a:r>
          </a:p>
        </p:txBody>
      </p:sp>
      <p:sp>
        <p:nvSpPr>
          <p:cNvPr id="21512" name="Text Box 10"/>
          <p:cNvSpPr txBox="1">
            <a:spLocks noChangeArrowheads="1"/>
          </p:cNvSpPr>
          <p:nvPr/>
        </p:nvSpPr>
        <p:spPr bwMode="auto">
          <a:xfrm>
            <a:off x="8382000" y="2514600"/>
            <a:ext cx="762000" cy="366713"/>
          </a:xfrm>
          <a:prstGeom prst="rect">
            <a:avLst/>
          </a:prstGeom>
          <a:noFill/>
          <a:ln w="9525">
            <a:noFill/>
            <a:miter lim="800000"/>
            <a:headEnd/>
            <a:tailEnd/>
          </a:ln>
        </p:spPr>
        <p:txBody>
          <a:bodyPr>
            <a:spAutoFit/>
          </a:bodyPr>
          <a:lstStyle/>
          <a:p>
            <a:pPr>
              <a:spcBef>
                <a:spcPct val="50000"/>
              </a:spcBef>
            </a:pPr>
            <a:r>
              <a:rPr lang="en-US" b="1"/>
              <a:t>~6-7’</a:t>
            </a:r>
          </a:p>
        </p:txBody>
      </p:sp>
      <p:sp>
        <p:nvSpPr>
          <p:cNvPr id="21513" name="Text Box 11"/>
          <p:cNvSpPr txBox="1">
            <a:spLocks noChangeArrowheads="1"/>
          </p:cNvSpPr>
          <p:nvPr/>
        </p:nvSpPr>
        <p:spPr bwMode="auto">
          <a:xfrm>
            <a:off x="5029200" y="4525963"/>
            <a:ext cx="762000" cy="274637"/>
          </a:xfrm>
          <a:prstGeom prst="rect">
            <a:avLst/>
          </a:prstGeom>
          <a:noFill/>
          <a:ln w="9525">
            <a:noFill/>
            <a:miter lim="800000"/>
            <a:headEnd/>
            <a:tailEnd/>
          </a:ln>
        </p:spPr>
        <p:txBody>
          <a:bodyPr>
            <a:spAutoFit/>
          </a:bodyPr>
          <a:lstStyle/>
          <a:p>
            <a:pPr>
              <a:spcBef>
                <a:spcPct val="50000"/>
              </a:spcBef>
            </a:pPr>
            <a:r>
              <a:rPr lang="en-US" sz="1200" b="1"/>
              <a:t>NAVD</a:t>
            </a:r>
          </a:p>
        </p:txBody>
      </p:sp>
      <p:sp>
        <p:nvSpPr>
          <p:cNvPr id="21514" name="Text Box 12"/>
          <p:cNvSpPr txBox="1">
            <a:spLocks noChangeArrowheads="1"/>
          </p:cNvSpPr>
          <p:nvPr/>
        </p:nvSpPr>
        <p:spPr bwMode="auto">
          <a:xfrm>
            <a:off x="5486400" y="2667000"/>
            <a:ext cx="762000" cy="366713"/>
          </a:xfrm>
          <a:prstGeom prst="rect">
            <a:avLst/>
          </a:prstGeom>
          <a:noFill/>
          <a:ln w="9525">
            <a:noFill/>
            <a:miter lim="800000"/>
            <a:headEnd/>
            <a:tailEnd/>
          </a:ln>
        </p:spPr>
        <p:txBody>
          <a:bodyPr>
            <a:spAutoFit/>
          </a:bodyPr>
          <a:lstStyle/>
          <a:p>
            <a:pPr>
              <a:spcBef>
                <a:spcPct val="50000"/>
              </a:spcBef>
            </a:pPr>
            <a:r>
              <a:rPr lang="en-US" b="1"/>
              <a:t>~7’</a:t>
            </a:r>
          </a:p>
        </p:txBody>
      </p:sp>
    </p:spTree>
    <p:extLst>
      <p:ext uri="{BB962C8B-B14F-4D97-AF65-F5344CB8AC3E}">
        <p14:creationId xmlns:p14="http://schemas.microsoft.com/office/powerpoint/2010/main" val="3426732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57200" y="762000"/>
            <a:ext cx="8229600" cy="1143000"/>
          </a:xfrm>
        </p:spPr>
        <p:txBody>
          <a:bodyPr/>
          <a:lstStyle/>
          <a:p>
            <a:pPr eaLnBrk="1" hangingPunct="1"/>
            <a:r>
              <a:rPr lang="en-US" dirty="0" smtClean="0"/>
              <a:t>Vulnerability to Climate Change</a:t>
            </a:r>
          </a:p>
        </p:txBody>
      </p:sp>
      <p:pic>
        <p:nvPicPr>
          <p:cNvPr id="37891" name="Picture 6"/>
          <p:cNvPicPr>
            <a:picLocks noChangeAspect="1" noChangeArrowheads="1"/>
          </p:cNvPicPr>
          <p:nvPr/>
        </p:nvPicPr>
        <p:blipFill>
          <a:blip r:embed="rId3"/>
          <a:srcRect l="4683" t="20824" r="37952" b="8372"/>
          <a:stretch>
            <a:fillRect/>
          </a:stretch>
        </p:blipFill>
        <p:spPr bwMode="auto">
          <a:xfrm>
            <a:off x="1143000" y="2133600"/>
            <a:ext cx="6553200" cy="4546600"/>
          </a:xfrm>
          <a:prstGeom prst="rect">
            <a:avLst/>
          </a:prstGeom>
          <a:noFill/>
          <a:ln w="9525">
            <a:noFill/>
            <a:miter lim="800000"/>
            <a:headEnd/>
            <a:tailEnd/>
          </a:ln>
        </p:spPr>
      </p:pic>
      <p:sp>
        <p:nvSpPr>
          <p:cNvPr id="37892" name="Text Box 7"/>
          <p:cNvSpPr txBox="1">
            <a:spLocks noChangeArrowheads="1"/>
          </p:cNvSpPr>
          <p:nvPr/>
        </p:nvSpPr>
        <p:spPr bwMode="auto">
          <a:xfrm>
            <a:off x="1143000" y="2133600"/>
            <a:ext cx="2438400" cy="366713"/>
          </a:xfrm>
          <a:prstGeom prst="rect">
            <a:avLst/>
          </a:prstGeom>
          <a:solidFill>
            <a:schemeClr val="bg1"/>
          </a:solidFill>
          <a:ln w="9525">
            <a:noFill/>
            <a:miter lim="800000"/>
            <a:headEnd/>
            <a:tailEnd/>
          </a:ln>
        </p:spPr>
        <p:txBody>
          <a:bodyPr>
            <a:spAutoFit/>
          </a:bodyPr>
          <a:lstStyle/>
          <a:p>
            <a:r>
              <a:rPr lang="en-US"/>
              <a:t>2-foot Sea Level Rise</a:t>
            </a:r>
          </a:p>
        </p:txBody>
      </p:sp>
      <p:sp>
        <p:nvSpPr>
          <p:cNvPr id="37893" name="Text Box 8"/>
          <p:cNvSpPr txBox="1">
            <a:spLocks noChangeArrowheads="1"/>
          </p:cNvSpPr>
          <p:nvPr/>
        </p:nvSpPr>
        <p:spPr bwMode="auto">
          <a:xfrm>
            <a:off x="1143000" y="4495800"/>
            <a:ext cx="2438400" cy="366713"/>
          </a:xfrm>
          <a:prstGeom prst="rect">
            <a:avLst/>
          </a:prstGeom>
          <a:solidFill>
            <a:schemeClr val="bg1"/>
          </a:solidFill>
          <a:ln w="9525">
            <a:noFill/>
            <a:miter lim="800000"/>
            <a:headEnd/>
            <a:tailEnd/>
          </a:ln>
        </p:spPr>
        <p:txBody>
          <a:bodyPr>
            <a:spAutoFit/>
          </a:bodyPr>
          <a:lstStyle/>
          <a:p>
            <a:r>
              <a:rPr lang="en-US"/>
              <a:t>3-foot Sea Level Rise</a:t>
            </a:r>
          </a:p>
        </p:txBody>
      </p:sp>
      <p:sp>
        <p:nvSpPr>
          <p:cNvPr id="37894" name="Text Box 9"/>
          <p:cNvSpPr txBox="1">
            <a:spLocks noChangeArrowheads="1"/>
          </p:cNvSpPr>
          <p:nvPr/>
        </p:nvSpPr>
        <p:spPr bwMode="auto">
          <a:xfrm>
            <a:off x="1143000" y="2133600"/>
            <a:ext cx="2438400" cy="366713"/>
          </a:xfrm>
          <a:prstGeom prst="rect">
            <a:avLst/>
          </a:prstGeom>
          <a:solidFill>
            <a:schemeClr val="bg1"/>
          </a:solidFill>
          <a:ln w="9525">
            <a:noFill/>
            <a:miter lim="800000"/>
            <a:headEnd/>
            <a:tailEnd/>
          </a:ln>
        </p:spPr>
        <p:txBody>
          <a:bodyPr>
            <a:spAutoFit/>
          </a:bodyPr>
          <a:lstStyle/>
          <a:p>
            <a:r>
              <a:rPr lang="en-US"/>
              <a:t>2-foot Sea Level Rise</a:t>
            </a:r>
          </a:p>
        </p:txBody>
      </p:sp>
      <p:sp>
        <p:nvSpPr>
          <p:cNvPr id="37895" name="Text Box 10"/>
          <p:cNvSpPr txBox="1">
            <a:spLocks noChangeArrowheads="1"/>
          </p:cNvSpPr>
          <p:nvPr/>
        </p:nvSpPr>
        <p:spPr bwMode="auto">
          <a:xfrm>
            <a:off x="1143000" y="4495800"/>
            <a:ext cx="2438400" cy="366713"/>
          </a:xfrm>
          <a:prstGeom prst="rect">
            <a:avLst/>
          </a:prstGeom>
          <a:solidFill>
            <a:schemeClr val="bg1"/>
          </a:solidFill>
          <a:ln w="9525">
            <a:noFill/>
            <a:miter lim="800000"/>
            <a:headEnd/>
            <a:tailEnd/>
          </a:ln>
        </p:spPr>
        <p:txBody>
          <a:bodyPr>
            <a:spAutoFit/>
          </a:bodyPr>
          <a:lstStyle/>
          <a:p>
            <a:r>
              <a:rPr lang="en-US"/>
              <a:t>3-foot Sea Level Rise</a:t>
            </a:r>
          </a:p>
        </p:txBody>
      </p:sp>
      <p:sp>
        <p:nvSpPr>
          <p:cNvPr id="37896" name="Text Box 11"/>
          <p:cNvSpPr txBox="1">
            <a:spLocks noChangeArrowheads="1"/>
          </p:cNvSpPr>
          <p:nvPr/>
        </p:nvSpPr>
        <p:spPr bwMode="auto">
          <a:xfrm>
            <a:off x="1143000" y="2133600"/>
            <a:ext cx="2438400" cy="366713"/>
          </a:xfrm>
          <a:prstGeom prst="rect">
            <a:avLst/>
          </a:prstGeom>
          <a:solidFill>
            <a:schemeClr val="bg1"/>
          </a:solidFill>
          <a:ln w="9525">
            <a:noFill/>
            <a:miter lim="800000"/>
            <a:headEnd/>
            <a:tailEnd/>
          </a:ln>
        </p:spPr>
        <p:txBody>
          <a:bodyPr>
            <a:spAutoFit/>
          </a:bodyPr>
          <a:lstStyle/>
          <a:p>
            <a:r>
              <a:rPr lang="en-US"/>
              <a:t>2-foot Sea Level Rise</a:t>
            </a:r>
          </a:p>
        </p:txBody>
      </p:sp>
      <p:sp>
        <p:nvSpPr>
          <p:cNvPr id="37897" name="Text Box 12"/>
          <p:cNvSpPr txBox="1">
            <a:spLocks noChangeArrowheads="1"/>
          </p:cNvSpPr>
          <p:nvPr/>
        </p:nvSpPr>
        <p:spPr bwMode="auto">
          <a:xfrm>
            <a:off x="1143000" y="2133600"/>
            <a:ext cx="2438400" cy="366713"/>
          </a:xfrm>
          <a:prstGeom prst="rect">
            <a:avLst/>
          </a:prstGeom>
          <a:solidFill>
            <a:schemeClr val="bg1"/>
          </a:solidFill>
          <a:ln w="9525">
            <a:noFill/>
            <a:miter lim="800000"/>
            <a:headEnd/>
            <a:tailEnd/>
          </a:ln>
        </p:spPr>
        <p:txBody>
          <a:bodyPr>
            <a:spAutoFit/>
          </a:bodyPr>
          <a:lstStyle/>
          <a:p>
            <a:r>
              <a:rPr lang="en-US"/>
              <a:t>2-foot Sea Level Rise</a:t>
            </a:r>
          </a:p>
        </p:txBody>
      </p:sp>
      <p:sp>
        <p:nvSpPr>
          <p:cNvPr id="37898" name="Text Box 13"/>
          <p:cNvSpPr txBox="1">
            <a:spLocks noChangeArrowheads="1"/>
          </p:cNvSpPr>
          <p:nvPr/>
        </p:nvSpPr>
        <p:spPr bwMode="auto">
          <a:xfrm>
            <a:off x="1143000" y="4495800"/>
            <a:ext cx="5181600" cy="366713"/>
          </a:xfrm>
          <a:prstGeom prst="rect">
            <a:avLst/>
          </a:prstGeom>
          <a:solidFill>
            <a:schemeClr val="bg1"/>
          </a:solidFill>
          <a:ln w="9525">
            <a:noFill/>
            <a:miter lim="800000"/>
            <a:headEnd/>
            <a:tailEnd/>
          </a:ln>
        </p:spPr>
        <p:txBody>
          <a:bodyPr>
            <a:spAutoFit/>
          </a:bodyPr>
          <a:lstStyle/>
          <a:p>
            <a:r>
              <a:rPr lang="en-US" b="1"/>
              <a:t>3 Feet Sea Level Rise (50-150 year projection)</a:t>
            </a:r>
          </a:p>
        </p:txBody>
      </p:sp>
      <p:sp>
        <p:nvSpPr>
          <p:cNvPr id="37899" name="Text Box 14"/>
          <p:cNvSpPr txBox="1">
            <a:spLocks noChangeArrowheads="1"/>
          </p:cNvSpPr>
          <p:nvPr/>
        </p:nvSpPr>
        <p:spPr bwMode="auto">
          <a:xfrm>
            <a:off x="1143000" y="2133600"/>
            <a:ext cx="5105400" cy="366713"/>
          </a:xfrm>
          <a:prstGeom prst="rect">
            <a:avLst/>
          </a:prstGeom>
          <a:solidFill>
            <a:schemeClr val="bg1"/>
          </a:solidFill>
          <a:ln w="9525">
            <a:noFill/>
            <a:miter lim="800000"/>
            <a:headEnd/>
            <a:tailEnd/>
          </a:ln>
        </p:spPr>
        <p:txBody>
          <a:bodyPr>
            <a:spAutoFit/>
          </a:bodyPr>
          <a:lstStyle/>
          <a:p>
            <a:r>
              <a:rPr lang="en-US" b="1"/>
              <a:t>2 Feet Sea Level Rise (30-70 year projection)</a:t>
            </a:r>
          </a:p>
        </p:txBody>
      </p:sp>
    </p:spTree>
    <p:extLst>
      <p:ext uri="{BB962C8B-B14F-4D97-AF65-F5344CB8AC3E}">
        <p14:creationId xmlns:p14="http://schemas.microsoft.com/office/powerpoint/2010/main" val="3456776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97" y="62728"/>
            <a:ext cx="8229600" cy="1143000"/>
          </a:xfrm>
        </p:spPr>
        <p:txBody>
          <a:bodyPr/>
          <a:lstStyle/>
          <a:p>
            <a:r>
              <a:rPr lang="en-US" dirty="0" smtClean="0"/>
              <a:t>Coastal Groundwater Elevations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200834"/>
            <a:ext cx="4800600" cy="4800600"/>
          </a:xfrm>
          <a:prstGeom prst="rect">
            <a:avLst/>
          </a:prstGeom>
          <a:solidFill>
            <a:schemeClr val="bg1"/>
          </a:solidFill>
        </p:spPr>
      </p:pic>
      <p:sp>
        <p:nvSpPr>
          <p:cNvPr id="8" name="TextBox 7"/>
          <p:cNvSpPr txBox="1"/>
          <p:nvPr/>
        </p:nvSpPr>
        <p:spPr>
          <a:xfrm>
            <a:off x="3816183" y="6001434"/>
            <a:ext cx="1557028" cy="646331"/>
          </a:xfrm>
          <a:prstGeom prst="rect">
            <a:avLst/>
          </a:prstGeom>
          <a:noFill/>
        </p:spPr>
        <p:txBody>
          <a:bodyPr wrap="none" rtlCol="0">
            <a:spAutoFit/>
          </a:bodyPr>
          <a:lstStyle/>
          <a:p>
            <a:pPr algn="ctr"/>
            <a:r>
              <a:rPr lang="en-US" dirty="0" smtClean="0"/>
              <a:t>20 year trend</a:t>
            </a:r>
          </a:p>
          <a:p>
            <a:pPr algn="ctr"/>
            <a:r>
              <a:rPr lang="en-US" dirty="0" smtClean="0"/>
              <a:t>&gt; 1 </a:t>
            </a:r>
            <a:r>
              <a:rPr lang="en-US" dirty="0" err="1" smtClean="0"/>
              <a:t>ft</a:t>
            </a:r>
            <a:r>
              <a:rPr lang="en-US" dirty="0" smtClean="0"/>
              <a:t> increase </a:t>
            </a:r>
            <a:endParaRPr lang="en-US" dirty="0"/>
          </a:p>
        </p:txBody>
      </p:sp>
    </p:spTree>
    <p:extLst>
      <p:ext uri="{BB962C8B-B14F-4D97-AF65-F5344CB8AC3E}">
        <p14:creationId xmlns:p14="http://schemas.microsoft.com/office/powerpoint/2010/main" val="3420935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ftlauderdale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489" y="1524000"/>
            <a:ext cx="4303818" cy="51484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128" t="10598" r="67700" b="51624"/>
          <a:stretch/>
        </p:blipFill>
        <p:spPr>
          <a:xfrm>
            <a:off x="990600" y="1327046"/>
            <a:ext cx="2438399" cy="2944733"/>
          </a:xfrm>
          <a:prstGeom prst="rect">
            <a:avLst/>
          </a:prstGeom>
          <a:ln w="25400">
            <a:solidFill>
              <a:schemeClr val="tx1"/>
            </a:solidFill>
          </a:ln>
        </p:spPr>
      </p:pic>
      <p:pic>
        <p:nvPicPr>
          <p:cNvPr id="6" name="Picture 4" descr="BC Satellit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92" y="4419600"/>
            <a:ext cx="3021190" cy="21034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555911" y="457200"/>
            <a:ext cx="8229600" cy="1066800"/>
          </a:xfrm>
        </p:spPr>
        <p:txBody>
          <a:bodyPr>
            <a:normAutofit/>
          </a:bodyPr>
          <a:lstStyle/>
          <a:p>
            <a:pPr eaLnBrk="1" hangingPunct="1">
              <a:defRPr/>
            </a:pPr>
            <a:r>
              <a:rPr lang="en-US" dirty="0" err="1" smtClean="0"/>
              <a:t>Sawgrass</a:t>
            </a:r>
            <a:r>
              <a:rPr lang="en-US" dirty="0" smtClean="0"/>
              <a:t> to </a:t>
            </a:r>
            <a:r>
              <a:rPr lang="en-US" dirty="0" err="1" smtClean="0"/>
              <a:t>Seagrass</a:t>
            </a:r>
            <a:r>
              <a:rPr lang="en-US" dirty="0" smtClean="0"/>
              <a:t>: Connected</a:t>
            </a:r>
            <a:endParaRPr lang="en-US" sz="4400" dirty="0" smtClean="0"/>
          </a:p>
        </p:txBody>
      </p:sp>
    </p:spTree>
    <p:extLst>
      <p:ext uri="{BB962C8B-B14F-4D97-AF65-F5344CB8AC3E}">
        <p14:creationId xmlns:p14="http://schemas.microsoft.com/office/powerpoint/2010/main" val="375862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3"/>
          <p:cNvSpPr>
            <a:spLocks noGrp="1"/>
          </p:cNvSpPr>
          <p:nvPr>
            <p:ph type="title"/>
          </p:nvPr>
        </p:nvSpPr>
        <p:spPr>
          <a:xfrm>
            <a:off x="473075" y="762000"/>
            <a:ext cx="8229600" cy="1066800"/>
          </a:xfrm>
        </p:spPr>
        <p:txBody>
          <a:bodyPr/>
          <a:lstStyle/>
          <a:p>
            <a:pPr eaLnBrk="1" hangingPunct="1"/>
            <a:r>
              <a:rPr lang="en-US" dirty="0" smtClean="0"/>
              <a:t>SLR Road Impacts</a:t>
            </a:r>
          </a:p>
        </p:txBody>
      </p:sp>
      <p:sp>
        <p:nvSpPr>
          <p:cNvPr id="39938" name="Rectangle 10"/>
          <p:cNvSpPr>
            <a:spLocks noGrp="1"/>
          </p:cNvSpPr>
          <p:nvPr>
            <p:ph type="body" sz="half" idx="1"/>
          </p:nvPr>
        </p:nvSpPr>
        <p:spPr>
          <a:xfrm>
            <a:off x="266700" y="1981200"/>
            <a:ext cx="8610600" cy="1015571"/>
          </a:xfrm>
        </p:spPr>
        <p:txBody>
          <a:bodyPr/>
          <a:lstStyle/>
          <a:p>
            <a:pPr eaLnBrk="1" hangingPunct="1"/>
            <a:r>
              <a:rPr lang="en-US" sz="2000" dirty="0" smtClean="0"/>
              <a:t>Case study results for Dania Beach using October 50</a:t>
            </a:r>
            <a:r>
              <a:rPr lang="en-US" sz="2000" baseline="30000" dirty="0" smtClean="0"/>
              <a:t>th</a:t>
            </a:r>
            <a:r>
              <a:rPr lang="en-US" sz="2000" dirty="0" smtClean="0"/>
              <a:t> percentile SLR </a:t>
            </a:r>
          </a:p>
          <a:p>
            <a:pPr eaLnBrk="1" hangingPunct="1"/>
            <a:r>
              <a:rPr lang="en-US" sz="2000" dirty="0" smtClean="0"/>
              <a:t>Roads shown at 2 and 3 </a:t>
            </a:r>
            <a:r>
              <a:rPr lang="en-US" sz="2000" dirty="0" err="1" smtClean="0"/>
              <a:t>ft</a:t>
            </a:r>
            <a:r>
              <a:rPr lang="en-US" sz="2000" dirty="0" smtClean="0"/>
              <a:t> SLR</a:t>
            </a:r>
          </a:p>
          <a:p>
            <a:pPr eaLnBrk="1" hangingPunct="1"/>
            <a:endParaRPr lang="en-US" sz="2000" dirty="0" smtClean="0"/>
          </a:p>
          <a:p>
            <a:pPr eaLnBrk="1" hangingPunct="1"/>
            <a:endParaRPr lang="en-US" sz="2000" dirty="0" smtClean="0"/>
          </a:p>
        </p:txBody>
      </p:sp>
      <p:sp>
        <p:nvSpPr>
          <p:cNvPr id="39939" name="Slide Number Placeholder 2"/>
          <p:cNvSpPr txBox="1">
            <a:spLocks noGrp="1"/>
          </p:cNvSpPr>
          <p:nvPr/>
        </p:nvSpPr>
        <p:spPr bwMode="auto">
          <a:xfrm>
            <a:off x="8174038" y="1588"/>
            <a:ext cx="762000" cy="366712"/>
          </a:xfrm>
          <a:prstGeom prst="rect">
            <a:avLst/>
          </a:prstGeom>
          <a:noFill/>
          <a:ln w="9525">
            <a:noFill/>
            <a:miter lim="800000"/>
            <a:headEnd/>
            <a:tailEnd/>
          </a:ln>
        </p:spPr>
        <p:txBody>
          <a:bodyPr anchor="b"/>
          <a:lstStyle/>
          <a:p>
            <a:pPr algn="r"/>
            <a:fld id="{4F7F2D8A-B217-4BFC-80E2-48AE8386C467}" type="slidenum">
              <a:rPr lang="en-US">
                <a:solidFill>
                  <a:srgbClr val="FFFFFF"/>
                </a:solidFill>
                <a:latin typeface="Georgia" pitchFamily="18" charset="0"/>
              </a:rPr>
              <a:pPr algn="r"/>
              <a:t>30</a:t>
            </a:fld>
            <a:endParaRPr lang="en-US">
              <a:solidFill>
                <a:srgbClr val="FFFFFF"/>
              </a:solidFill>
              <a:latin typeface="Georgia" pitchFamily="18" charset="0"/>
            </a:endParaRPr>
          </a:p>
        </p:txBody>
      </p:sp>
      <p:pic>
        <p:nvPicPr>
          <p:cNvPr id="39940" name="Picture 4"/>
          <p:cNvPicPr>
            <a:picLocks noChangeAspect="1" noChangeArrowheads="1"/>
          </p:cNvPicPr>
          <p:nvPr/>
        </p:nvPicPr>
        <p:blipFill>
          <a:blip r:embed="rId2"/>
          <a:srcRect/>
          <a:stretch>
            <a:fillRect/>
          </a:stretch>
        </p:blipFill>
        <p:spPr bwMode="auto">
          <a:xfrm>
            <a:off x="0" y="3200400"/>
            <a:ext cx="4538663" cy="2884488"/>
          </a:xfrm>
          <a:prstGeom prst="rect">
            <a:avLst/>
          </a:prstGeom>
          <a:noFill/>
          <a:ln w="9525">
            <a:noFill/>
            <a:miter lim="800000"/>
            <a:headEnd/>
            <a:tailEnd/>
          </a:ln>
        </p:spPr>
      </p:pic>
      <p:pic>
        <p:nvPicPr>
          <p:cNvPr id="39941" name="Picture 5"/>
          <p:cNvPicPr>
            <a:picLocks noChangeAspect="1" noChangeArrowheads="1"/>
          </p:cNvPicPr>
          <p:nvPr/>
        </p:nvPicPr>
        <p:blipFill>
          <a:blip r:embed="rId3"/>
          <a:srcRect/>
          <a:stretch>
            <a:fillRect/>
          </a:stretch>
        </p:blipFill>
        <p:spPr bwMode="auto">
          <a:xfrm>
            <a:off x="4587875" y="3246438"/>
            <a:ext cx="4556125" cy="2849562"/>
          </a:xfrm>
          <a:prstGeom prst="rect">
            <a:avLst/>
          </a:prstGeom>
          <a:noFill/>
          <a:ln w="9525">
            <a:noFill/>
            <a:miter lim="800000"/>
            <a:headEnd/>
            <a:tailEnd/>
          </a:ln>
        </p:spPr>
      </p:pic>
      <p:sp>
        <p:nvSpPr>
          <p:cNvPr id="39943" name="Text Box 13"/>
          <p:cNvSpPr txBox="1">
            <a:spLocks noChangeArrowheads="1"/>
          </p:cNvSpPr>
          <p:nvPr/>
        </p:nvSpPr>
        <p:spPr bwMode="auto">
          <a:xfrm>
            <a:off x="4800600" y="3200400"/>
            <a:ext cx="2971800" cy="366713"/>
          </a:xfrm>
          <a:prstGeom prst="rect">
            <a:avLst/>
          </a:prstGeom>
          <a:solidFill>
            <a:schemeClr val="bg1"/>
          </a:solidFill>
          <a:ln w="9525">
            <a:noFill/>
            <a:miter lim="800000"/>
            <a:headEnd/>
            <a:tailEnd/>
          </a:ln>
        </p:spPr>
        <p:txBody>
          <a:bodyPr>
            <a:spAutoFit/>
          </a:bodyPr>
          <a:lstStyle/>
          <a:p>
            <a:r>
              <a:rPr lang="en-US"/>
              <a:t>3-foot Sea Level Rise</a:t>
            </a:r>
          </a:p>
        </p:txBody>
      </p:sp>
      <p:sp>
        <p:nvSpPr>
          <p:cNvPr id="39944" name="Text Box 14"/>
          <p:cNvSpPr txBox="1">
            <a:spLocks noChangeArrowheads="1"/>
          </p:cNvSpPr>
          <p:nvPr/>
        </p:nvSpPr>
        <p:spPr bwMode="auto">
          <a:xfrm>
            <a:off x="304800" y="3124200"/>
            <a:ext cx="3048000" cy="366713"/>
          </a:xfrm>
          <a:prstGeom prst="rect">
            <a:avLst/>
          </a:prstGeom>
          <a:solidFill>
            <a:schemeClr val="bg1"/>
          </a:solidFill>
          <a:ln w="9525">
            <a:noFill/>
            <a:miter lim="800000"/>
            <a:headEnd/>
            <a:tailEnd/>
          </a:ln>
        </p:spPr>
        <p:txBody>
          <a:bodyPr>
            <a:spAutoFit/>
          </a:bodyPr>
          <a:lstStyle/>
          <a:p>
            <a:r>
              <a:rPr lang="en-US"/>
              <a:t>2-foot Sea Level Rise</a:t>
            </a:r>
          </a:p>
        </p:txBody>
      </p:sp>
      <p:sp>
        <p:nvSpPr>
          <p:cNvPr id="39945" name="Text Box 15"/>
          <p:cNvSpPr txBox="1">
            <a:spLocks noChangeArrowheads="1"/>
          </p:cNvSpPr>
          <p:nvPr/>
        </p:nvSpPr>
        <p:spPr bwMode="auto">
          <a:xfrm>
            <a:off x="4800600" y="3200400"/>
            <a:ext cx="2971800" cy="366713"/>
          </a:xfrm>
          <a:prstGeom prst="rect">
            <a:avLst/>
          </a:prstGeom>
          <a:solidFill>
            <a:schemeClr val="bg1"/>
          </a:solidFill>
          <a:ln w="9525">
            <a:noFill/>
            <a:miter lim="800000"/>
            <a:headEnd/>
            <a:tailEnd/>
          </a:ln>
        </p:spPr>
        <p:txBody>
          <a:bodyPr>
            <a:spAutoFit/>
          </a:bodyPr>
          <a:lstStyle/>
          <a:p>
            <a:r>
              <a:rPr lang="en-US" b="1"/>
              <a:t>3 Feet of Sea Level Rise</a:t>
            </a:r>
          </a:p>
        </p:txBody>
      </p:sp>
      <p:sp>
        <p:nvSpPr>
          <p:cNvPr id="39946" name="Text Box 16"/>
          <p:cNvSpPr txBox="1">
            <a:spLocks noChangeArrowheads="1"/>
          </p:cNvSpPr>
          <p:nvPr/>
        </p:nvSpPr>
        <p:spPr bwMode="auto">
          <a:xfrm>
            <a:off x="304800" y="3214688"/>
            <a:ext cx="3048000" cy="366712"/>
          </a:xfrm>
          <a:prstGeom prst="rect">
            <a:avLst/>
          </a:prstGeom>
          <a:solidFill>
            <a:schemeClr val="bg1"/>
          </a:solidFill>
          <a:ln w="9525">
            <a:noFill/>
            <a:miter lim="800000"/>
            <a:headEnd/>
            <a:tailEnd/>
          </a:ln>
        </p:spPr>
        <p:txBody>
          <a:bodyPr>
            <a:spAutoFit/>
          </a:bodyPr>
          <a:lstStyle/>
          <a:p>
            <a:r>
              <a:rPr lang="en-US" b="1" dirty="0"/>
              <a:t>2 Feet of Sea Level Rise</a:t>
            </a:r>
          </a:p>
        </p:txBody>
      </p:sp>
    </p:spTree>
    <p:extLst>
      <p:ext uri="{BB962C8B-B14F-4D97-AF65-F5344CB8AC3E}">
        <p14:creationId xmlns:p14="http://schemas.microsoft.com/office/powerpoint/2010/main" val="1243013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6616"/>
            <a:ext cx="8229600" cy="1143000"/>
          </a:xfrm>
        </p:spPr>
        <p:txBody>
          <a:bodyPr/>
          <a:lstStyle/>
          <a:p>
            <a:r>
              <a:rPr lang="en-US" dirty="0" smtClean="0"/>
              <a:t>The Creative Process</a:t>
            </a:r>
            <a:endParaRPr lang="en-US" dirty="0"/>
          </a:p>
        </p:txBody>
      </p:sp>
      <p:pic>
        <p:nvPicPr>
          <p:cNvPr id="9" name="Picture 5" descr="G:\SHARED\CLIMATE CHANGE\Resilient Redesign Workshop 081114\Photos\Group Photos\20140811 Resilient Redesign_Group_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962400"/>
            <a:ext cx="2737658" cy="2053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261231"/>
            <a:ext cx="2001911" cy="20019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581400"/>
            <a:ext cx="5057775" cy="266735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219200"/>
            <a:ext cx="2781300" cy="208597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0568" y="1279407"/>
            <a:ext cx="2637207" cy="1965559"/>
          </a:xfrm>
          <a:prstGeom prst="rect">
            <a:avLst/>
          </a:prstGeom>
        </p:spPr>
      </p:pic>
    </p:spTree>
    <p:extLst>
      <p:ext uri="{BB962C8B-B14F-4D97-AF65-F5344CB8AC3E}">
        <p14:creationId xmlns:p14="http://schemas.microsoft.com/office/powerpoint/2010/main" val="2560496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a:xfrm>
            <a:off x="457200" y="381000"/>
            <a:ext cx="8229600" cy="1066800"/>
          </a:xfrm>
        </p:spPr>
        <p:txBody>
          <a:bodyPr/>
          <a:lstStyle/>
          <a:p>
            <a:r>
              <a:rPr lang="en-US" dirty="0" smtClean="0"/>
              <a:t>Understanding the Water System</a:t>
            </a:r>
          </a:p>
        </p:txBody>
      </p:sp>
      <p:pic>
        <p:nvPicPr>
          <p:cNvPr id="77829" name="Picture 5"/>
          <p:cNvPicPr>
            <a:picLocks noChangeAspect="1" noChangeArrowheads="1"/>
          </p:cNvPicPr>
          <p:nvPr/>
        </p:nvPicPr>
        <p:blipFill>
          <a:blip r:embed="rId2" cstate="print"/>
          <a:srcRect l="27582" t="35732" r="18146" b="11861"/>
          <a:stretch>
            <a:fillRect/>
          </a:stretch>
        </p:blipFill>
        <p:spPr bwMode="auto">
          <a:xfrm>
            <a:off x="1219200" y="2057400"/>
            <a:ext cx="6324600" cy="4565183"/>
          </a:xfrm>
          <a:prstGeom prst="rect">
            <a:avLst/>
          </a:prstGeom>
          <a:noFill/>
          <a:ln w="9525">
            <a:noFill/>
            <a:miter lim="800000"/>
            <a:headEnd/>
            <a:tailEnd/>
          </a:ln>
          <a:effectLst/>
        </p:spPr>
      </p:pic>
      <p:sp>
        <p:nvSpPr>
          <p:cNvPr id="4" name="TextBox 3"/>
          <p:cNvSpPr txBox="1"/>
          <p:nvPr/>
        </p:nvSpPr>
        <p:spPr>
          <a:xfrm>
            <a:off x="4866774" y="43934"/>
            <a:ext cx="4084500" cy="369332"/>
          </a:xfrm>
          <a:prstGeom prst="rect">
            <a:avLst/>
          </a:prstGeom>
          <a:noFill/>
        </p:spPr>
        <p:txBody>
          <a:bodyPr wrap="square" rtlCol="0">
            <a:spAutoFit/>
          </a:bodyPr>
          <a:lstStyle/>
          <a:p>
            <a:r>
              <a:rPr lang="en-US" b="1" dirty="0">
                <a:solidFill>
                  <a:srgbClr val="FF0000"/>
                </a:solidFill>
                <a:latin typeface="Georgia" pitchFamily="18" charset="0"/>
              </a:rPr>
              <a:t>South Florida Resilient Redesign</a:t>
            </a:r>
          </a:p>
        </p:txBody>
      </p:sp>
    </p:spTree>
    <p:extLst>
      <p:ext uri="{BB962C8B-B14F-4D97-AF65-F5344CB8AC3E}">
        <p14:creationId xmlns:p14="http://schemas.microsoft.com/office/powerpoint/2010/main" val="678710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018"/>
            <a:ext cx="8229600" cy="1066800"/>
          </a:xfrm>
        </p:spPr>
        <p:txBody>
          <a:bodyPr/>
          <a:lstStyle/>
          <a:p>
            <a:r>
              <a:rPr lang="en-US" dirty="0" smtClean="0"/>
              <a:t>Design Concepts</a:t>
            </a:r>
            <a:endParaRPr lang="en-US" dirty="0"/>
          </a:p>
        </p:txBody>
      </p:sp>
      <p:sp>
        <p:nvSpPr>
          <p:cNvPr id="3" name="Content Placeholder 2"/>
          <p:cNvSpPr>
            <a:spLocks noGrp="1"/>
          </p:cNvSpPr>
          <p:nvPr>
            <p:ph idx="1"/>
          </p:nvPr>
        </p:nvSpPr>
        <p:spPr>
          <a:xfrm>
            <a:off x="533400" y="1676400"/>
            <a:ext cx="4495800" cy="4324350"/>
          </a:xfrm>
        </p:spPr>
        <p:txBody>
          <a:bodyPr/>
          <a:lstStyle/>
          <a:p>
            <a:r>
              <a:rPr lang="en-US" sz="2000" dirty="0"/>
              <a:t>Interconnectivity</a:t>
            </a:r>
          </a:p>
          <a:p>
            <a:endParaRPr lang="en-US" sz="2000" dirty="0" smtClean="0"/>
          </a:p>
          <a:p>
            <a:r>
              <a:rPr lang="en-US" sz="2000" dirty="0" smtClean="0"/>
              <a:t>City center on coastal ridge</a:t>
            </a:r>
          </a:p>
          <a:p>
            <a:endParaRPr lang="en-US" sz="2000" dirty="0" smtClean="0"/>
          </a:p>
          <a:p>
            <a:r>
              <a:rPr lang="en-US" sz="2000" dirty="0" smtClean="0"/>
              <a:t>Multi-purpose natural infrastructure</a:t>
            </a:r>
          </a:p>
          <a:p>
            <a:endParaRPr lang="en-US" sz="2000" dirty="0" smtClean="0"/>
          </a:p>
          <a:p>
            <a:r>
              <a:rPr lang="en-US" sz="2000" dirty="0" smtClean="0"/>
              <a:t>Polder flood control</a:t>
            </a:r>
          </a:p>
          <a:p>
            <a:endParaRPr lang="en-US" sz="2000" dirty="0" smtClean="0"/>
          </a:p>
          <a:p>
            <a:r>
              <a:rPr lang="en-US" sz="2000" dirty="0" smtClean="0"/>
              <a:t>Dune </a:t>
            </a:r>
            <a:r>
              <a:rPr lang="en-US" sz="2000" dirty="0"/>
              <a:t>(barrier island) enhancement with underground parking</a:t>
            </a:r>
          </a:p>
          <a:p>
            <a:endParaRPr lang="en-US" sz="2000" dirty="0" smtClean="0"/>
          </a:p>
          <a:p>
            <a:endParaRPr lang="en-US" sz="2000" dirty="0"/>
          </a:p>
        </p:txBody>
      </p:sp>
      <p:pic>
        <p:nvPicPr>
          <p:cNvPr id="4" name="Picture 1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16609" t="55588" r="1384" b="19516"/>
          <a:stretch>
            <a:fillRect/>
          </a:stretch>
        </p:blipFill>
        <p:spPr bwMode="auto">
          <a:xfrm>
            <a:off x="4572000" y="5334000"/>
            <a:ext cx="4034118" cy="914400"/>
          </a:xfrm>
          <a:prstGeom prst="rect">
            <a:avLst/>
          </a:prstGeom>
          <a:ln>
            <a:noFill/>
          </a:ln>
          <a:effectLst>
            <a:outerShdw blurRad="292100" dist="139700" dir="2700000" algn="tl" rotWithShape="0">
              <a:srgbClr val="333333">
                <a:alpha val="65000"/>
              </a:srgbClr>
            </a:outerShdw>
          </a:effectLst>
        </p:spPr>
      </p:pic>
      <p:pic>
        <p:nvPicPr>
          <p:cNvPr id="5" name="Afbeelding 1" descr="DSC_0021.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315527" y="3329339"/>
            <a:ext cx="2868202" cy="1905000"/>
          </a:xfrm>
          <a:prstGeom prst="rect">
            <a:avLst/>
          </a:prstGeom>
          <a:ln>
            <a:noFill/>
          </a:ln>
          <a:effectLst>
            <a:outerShdw blurRad="292100" dist="139700" dir="2700000" algn="tl" rotWithShape="0">
              <a:srgbClr val="333333">
                <a:alpha val="65000"/>
              </a:srgbClr>
            </a:outerShdw>
          </a:effectLst>
        </p:spPr>
      </p:pic>
      <p:pic>
        <p:nvPicPr>
          <p:cNvPr id="6" name="Afbeelding 2" descr="DSC_0019.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t="33812"/>
          <a:stretch/>
        </p:blipFill>
        <p:spPr>
          <a:xfrm>
            <a:off x="6906237" y="3124200"/>
            <a:ext cx="2179834" cy="95827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410200" y="3329339"/>
            <a:ext cx="1524000" cy="369332"/>
          </a:xfrm>
          <a:prstGeom prst="rect">
            <a:avLst/>
          </a:prstGeom>
          <a:noFill/>
        </p:spPr>
        <p:txBody>
          <a:bodyPr wrap="square" rtlCol="0">
            <a:spAutoFit/>
          </a:bodyPr>
          <a:lstStyle/>
          <a:p>
            <a:r>
              <a:rPr lang="en-US" dirty="0" smtClean="0">
                <a:latin typeface="+mj-lt"/>
              </a:rPr>
              <a:t>The Polder</a:t>
            </a:r>
            <a:endParaRPr lang="en-US" dirty="0">
              <a:latin typeface="+mj-lt"/>
            </a:endParaRPr>
          </a:p>
        </p:txBody>
      </p:sp>
      <p:sp>
        <p:nvSpPr>
          <p:cNvPr id="8" name="TextBox 7"/>
          <p:cNvSpPr txBox="1"/>
          <p:nvPr/>
        </p:nvSpPr>
        <p:spPr>
          <a:xfrm>
            <a:off x="5987628" y="5334000"/>
            <a:ext cx="1524000" cy="369332"/>
          </a:xfrm>
          <a:prstGeom prst="rect">
            <a:avLst/>
          </a:prstGeom>
          <a:noFill/>
        </p:spPr>
        <p:txBody>
          <a:bodyPr wrap="square" rtlCol="0">
            <a:spAutoFit/>
          </a:bodyPr>
          <a:lstStyle/>
          <a:p>
            <a:r>
              <a:rPr lang="en-US" dirty="0" smtClean="0">
                <a:latin typeface="+mj-lt"/>
              </a:rPr>
              <a:t>Dune</a:t>
            </a:r>
            <a:endParaRPr lang="en-US" dirty="0">
              <a:latin typeface="+mj-lt"/>
            </a:endParaRPr>
          </a:p>
        </p:txBody>
      </p:sp>
      <p:pic>
        <p:nvPicPr>
          <p:cNvPr id="9" name="Afbeelding 1" descr="DSC_0004.JPG"/>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68564" y="1580750"/>
            <a:ext cx="2475346" cy="164407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472154" y="1211418"/>
            <a:ext cx="1524000" cy="369332"/>
          </a:xfrm>
          <a:prstGeom prst="rect">
            <a:avLst/>
          </a:prstGeom>
          <a:noFill/>
        </p:spPr>
        <p:txBody>
          <a:bodyPr wrap="square" rtlCol="0">
            <a:spAutoFit/>
          </a:bodyPr>
          <a:lstStyle/>
          <a:p>
            <a:r>
              <a:rPr lang="en-US" dirty="0" smtClean="0">
                <a:latin typeface="+mj-lt"/>
              </a:rPr>
              <a:t>City Center</a:t>
            </a:r>
            <a:endParaRPr lang="en-US" dirty="0">
              <a:latin typeface="+mj-lt"/>
            </a:endParaRPr>
          </a:p>
        </p:txBody>
      </p:sp>
    </p:spTree>
    <p:extLst>
      <p:ext uri="{BB962C8B-B14F-4D97-AF65-F5344CB8AC3E}">
        <p14:creationId xmlns:p14="http://schemas.microsoft.com/office/powerpoint/2010/main" val="1036668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p:txBody>
          <a:bodyPr/>
          <a:lstStyle/>
          <a:p>
            <a:r>
              <a:rPr lang="en-US" smtClean="0"/>
              <a:t>Dania Beach Boulevard</a:t>
            </a:r>
          </a:p>
        </p:txBody>
      </p:sp>
      <p:pic>
        <p:nvPicPr>
          <p:cNvPr id="17" name="Tijdelijke aanduiding voor inhoud 3" descr="DSC_0012.JPG"/>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654" t="50000" r="7185" b="26650"/>
          <a:stretch/>
        </p:blipFill>
        <p:spPr>
          <a:xfrm>
            <a:off x="149225" y="2251104"/>
            <a:ext cx="8994775" cy="1618990"/>
          </a:xfrm>
        </p:spPr>
      </p:pic>
      <p:pic>
        <p:nvPicPr>
          <p:cNvPr id="76811" name="Picture 11"/>
          <p:cNvPicPr>
            <a:picLocks noChangeAspect="1" noChangeArrowheads="1"/>
          </p:cNvPicPr>
          <p:nvPr/>
        </p:nvPicPr>
        <p:blipFill>
          <a:blip r:embed="rId4"/>
          <a:srcRect l="28888" t="50006" r="6888" b="29129"/>
          <a:stretch>
            <a:fillRect/>
          </a:stretch>
        </p:blipFill>
        <p:spPr bwMode="auto">
          <a:xfrm>
            <a:off x="149225" y="4113213"/>
            <a:ext cx="8999538" cy="1643062"/>
          </a:xfrm>
          <a:prstGeom prst="rect">
            <a:avLst/>
          </a:prstGeom>
          <a:noFill/>
          <a:ln w="9525">
            <a:solidFill>
              <a:schemeClr val="tx1"/>
            </a:solidFill>
            <a:miter lim="800000"/>
            <a:headEnd/>
            <a:tailEnd/>
          </a:ln>
          <a:effectLst/>
        </p:spPr>
      </p:pic>
      <p:sp>
        <p:nvSpPr>
          <p:cNvPr id="76815" name="Text Box 15"/>
          <p:cNvSpPr txBox="1">
            <a:spLocks noChangeArrowheads="1"/>
          </p:cNvSpPr>
          <p:nvPr/>
        </p:nvSpPr>
        <p:spPr bwMode="auto">
          <a:xfrm>
            <a:off x="381000" y="3200400"/>
            <a:ext cx="1295400" cy="366713"/>
          </a:xfrm>
          <a:prstGeom prst="rect">
            <a:avLst/>
          </a:prstGeom>
          <a:noFill/>
          <a:ln w="9525">
            <a:noFill/>
            <a:miter lim="800000"/>
            <a:headEnd/>
            <a:tailEnd/>
          </a:ln>
          <a:effectLst/>
        </p:spPr>
        <p:txBody>
          <a:bodyPr>
            <a:spAutoFit/>
          </a:bodyPr>
          <a:lstStyle/>
          <a:p>
            <a:pPr>
              <a:spcBef>
                <a:spcPct val="50000"/>
              </a:spcBef>
            </a:pPr>
            <a:r>
              <a:rPr lang="en-US" b="1"/>
              <a:t>TOD</a:t>
            </a:r>
          </a:p>
        </p:txBody>
      </p:sp>
      <p:sp>
        <p:nvSpPr>
          <p:cNvPr id="76816" name="Text Box 16"/>
          <p:cNvSpPr txBox="1">
            <a:spLocks noChangeArrowheads="1"/>
          </p:cNvSpPr>
          <p:nvPr/>
        </p:nvSpPr>
        <p:spPr bwMode="auto">
          <a:xfrm>
            <a:off x="5791200" y="3048000"/>
            <a:ext cx="1295400" cy="366713"/>
          </a:xfrm>
          <a:prstGeom prst="rect">
            <a:avLst/>
          </a:prstGeom>
          <a:noFill/>
          <a:ln w="9525">
            <a:noFill/>
            <a:miter lim="800000"/>
            <a:headEnd/>
            <a:tailEnd/>
          </a:ln>
          <a:effectLst/>
        </p:spPr>
        <p:txBody>
          <a:bodyPr>
            <a:spAutoFit/>
          </a:bodyPr>
          <a:lstStyle/>
          <a:p>
            <a:pPr>
              <a:spcBef>
                <a:spcPct val="50000"/>
              </a:spcBef>
            </a:pPr>
            <a:r>
              <a:rPr lang="en-US" b="1">
                <a:solidFill>
                  <a:schemeClr val="bg1"/>
                </a:solidFill>
              </a:rPr>
              <a:t>Canal</a:t>
            </a:r>
          </a:p>
        </p:txBody>
      </p:sp>
      <p:sp>
        <p:nvSpPr>
          <p:cNvPr id="76817" name="Text Box 17"/>
          <p:cNvSpPr txBox="1">
            <a:spLocks noChangeArrowheads="1"/>
          </p:cNvSpPr>
          <p:nvPr/>
        </p:nvSpPr>
        <p:spPr bwMode="auto">
          <a:xfrm>
            <a:off x="7931727" y="2681288"/>
            <a:ext cx="1295400" cy="366712"/>
          </a:xfrm>
          <a:prstGeom prst="rect">
            <a:avLst/>
          </a:prstGeom>
          <a:noFill/>
          <a:ln w="9525">
            <a:noFill/>
            <a:miter lim="800000"/>
            <a:headEnd/>
            <a:tailEnd/>
          </a:ln>
          <a:effectLst/>
        </p:spPr>
        <p:txBody>
          <a:bodyPr>
            <a:spAutoFit/>
          </a:bodyPr>
          <a:lstStyle/>
          <a:p>
            <a:pPr>
              <a:spcBef>
                <a:spcPct val="50000"/>
              </a:spcBef>
            </a:pPr>
            <a:r>
              <a:rPr lang="en-US" b="1" dirty="0">
                <a:solidFill>
                  <a:schemeClr val="bg1"/>
                </a:solidFill>
              </a:rPr>
              <a:t>Dune</a:t>
            </a:r>
          </a:p>
        </p:txBody>
      </p:sp>
      <p:sp>
        <p:nvSpPr>
          <p:cNvPr id="76818" name="Text Box 18"/>
          <p:cNvSpPr txBox="1">
            <a:spLocks noChangeArrowheads="1"/>
          </p:cNvSpPr>
          <p:nvPr/>
        </p:nvSpPr>
        <p:spPr bwMode="auto">
          <a:xfrm>
            <a:off x="2971800" y="3429000"/>
            <a:ext cx="2133600" cy="366713"/>
          </a:xfrm>
          <a:prstGeom prst="rect">
            <a:avLst/>
          </a:prstGeom>
          <a:noFill/>
          <a:ln w="9525">
            <a:noFill/>
            <a:miter lim="800000"/>
            <a:headEnd/>
            <a:tailEnd/>
          </a:ln>
          <a:effectLst/>
        </p:spPr>
        <p:txBody>
          <a:bodyPr>
            <a:spAutoFit/>
          </a:bodyPr>
          <a:lstStyle/>
          <a:p>
            <a:pPr>
              <a:spcBef>
                <a:spcPct val="50000"/>
              </a:spcBef>
            </a:pPr>
            <a:r>
              <a:rPr lang="en-US" b="1">
                <a:solidFill>
                  <a:schemeClr val="bg1"/>
                </a:solidFill>
              </a:rPr>
              <a:t>Resiliency Center</a:t>
            </a:r>
          </a:p>
        </p:txBody>
      </p:sp>
      <p:sp>
        <p:nvSpPr>
          <p:cNvPr id="76819" name="Text Box 19"/>
          <p:cNvSpPr txBox="1">
            <a:spLocks noChangeArrowheads="1"/>
          </p:cNvSpPr>
          <p:nvPr/>
        </p:nvSpPr>
        <p:spPr bwMode="auto">
          <a:xfrm>
            <a:off x="1265382" y="3062287"/>
            <a:ext cx="2133600" cy="366713"/>
          </a:xfrm>
          <a:prstGeom prst="rect">
            <a:avLst/>
          </a:prstGeom>
          <a:noFill/>
          <a:ln w="9525">
            <a:noFill/>
            <a:miter lim="800000"/>
            <a:headEnd/>
            <a:tailEnd/>
          </a:ln>
          <a:effectLst/>
        </p:spPr>
        <p:txBody>
          <a:bodyPr>
            <a:spAutoFit/>
          </a:bodyPr>
          <a:lstStyle/>
          <a:p>
            <a:pPr>
              <a:spcBef>
                <a:spcPct val="50000"/>
              </a:spcBef>
            </a:pPr>
            <a:r>
              <a:rPr lang="en-US" b="1" dirty="0"/>
              <a:t>Promenade</a:t>
            </a:r>
          </a:p>
        </p:txBody>
      </p:sp>
      <p:sp>
        <p:nvSpPr>
          <p:cNvPr id="76820" name="Text Box 20"/>
          <p:cNvSpPr txBox="1">
            <a:spLocks noChangeArrowheads="1"/>
          </p:cNvSpPr>
          <p:nvPr/>
        </p:nvSpPr>
        <p:spPr bwMode="auto">
          <a:xfrm>
            <a:off x="76200" y="2757488"/>
            <a:ext cx="2133600" cy="366712"/>
          </a:xfrm>
          <a:prstGeom prst="rect">
            <a:avLst/>
          </a:prstGeom>
          <a:noFill/>
          <a:ln w="9525">
            <a:noFill/>
            <a:miter lim="800000"/>
            <a:headEnd/>
            <a:tailEnd/>
          </a:ln>
          <a:effectLst/>
        </p:spPr>
        <p:txBody>
          <a:bodyPr>
            <a:spAutoFit/>
          </a:bodyPr>
          <a:lstStyle/>
          <a:p>
            <a:pPr>
              <a:spcBef>
                <a:spcPct val="50000"/>
              </a:spcBef>
            </a:pPr>
            <a:r>
              <a:rPr lang="en-US" b="1"/>
              <a:t>City Center</a:t>
            </a:r>
          </a:p>
        </p:txBody>
      </p:sp>
      <p:sp>
        <p:nvSpPr>
          <p:cNvPr id="76821" name="Text Box 21"/>
          <p:cNvSpPr txBox="1">
            <a:spLocks noChangeArrowheads="1"/>
          </p:cNvSpPr>
          <p:nvPr/>
        </p:nvSpPr>
        <p:spPr bwMode="auto">
          <a:xfrm>
            <a:off x="2057400" y="2497931"/>
            <a:ext cx="2133600" cy="366713"/>
          </a:xfrm>
          <a:prstGeom prst="rect">
            <a:avLst/>
          </a:prstGeom>
          <a:noFill/>
          <a:ln w="9525">
            <a:noFill/>
            <a:miter lim="800000"/>
            <a:headEnd/>
            <a:tailEnd/>
          </a:ln>
          <a:effectLst/>
        </p:spPr>
        <p:txBody>
          <a:bodyPr>
            <a:spAutoFit/>
          </a:bodyPr>
          <a:lstStyle/>
          <a:p>
            <a:pPr>
              <a:spcBef>
                <a:spcPct val="50000"/>
              </a:spcBef>
            </a:pPr>
            <a:r>
              <a:rPr lang="en-US" b="1" dirty="0"/>
              <a:t>Jai Alai</a:t>
            </a:r>
          </a:p>
        </p:txBody>
      </p:sp>
      <p:sp>
        <p:nvSpPr>
          <p:cNvPr id="16" name="Text Box 19"/>
          <p:cNvSpPr txBox="1">
            <a:spLocks noChangeArrowheads="1"/>
          </p:cNvSpPr>
          <p:nvPr/>
        </p:nvSpPr>
        <p:spPr bwMode="auto">
          <a:xfrm>
            <a:off x="1295400" y="3591573"/>
            <a:ext cx="2133600" cy="366713"/>
          </a:xfrm>
          <a:prstGeom prst="rect">
            <a:avLst/>
          </a:prstGeom>
          <a:noFill/>
          <a:ln w="9525">
            <a:noFill/>
            <a:miter lim="800000"/>
            <a:headEnd/>
            <a:tailEnd/>
          </a:ln>
          <a:effectLst/>
        </p:spPr>
        <p:txBody>
          <a:bodyPr>
            <a:spAutoFit/>
          </a:bodyPr>
          <a:lstStyle/>
          <a:p>
            <a:pPr>
              <a:spcBef>
                <a:spcPct val="50000"/>
              </a:spcBef>
            </a:pPr>
            <a:r>
              <a:rPr lang="en-US" b="1" dirty="0" smtClean="0"/>
              <a:t>Polder</a:t>
            </a:r>
            <a:endParaRPr lang="en-US" b="1" dirty="0"/>
          </a:p>
        </p:txBody>
      </p:sp>
    </p:spTree>
    <p:extLst>
      <p:ext uri="{BB962C8B-B14F-4D97-AF65-F5344CB8AC3E}">
        <p14:creationId xmlns:p14="http://schemas.microsoft.com/office/powerpoint/2010/main" val="707742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609600"/>
            <a:ext cx="8001000" cy="609600"/>
          </a:xfrm>
        </p:spPr>
        <p:txBody>
          <a:bodyPr>
            <a:normAutofit fontScale="90000"/>
          </a:bodyPr>
          <a:lstStyle/>
          <a:p>
            <a:r>
              <a:rPr lang="nl-NL" dirty="0" smtClean="0"/>
              <a:t>Design Components and Pathways</a:t>
            </a:r>
            <a:endParaRPr lang="nl-NL" dirty="0"/>
          </a:p>
        </p:txBody>
      </p:sp>
      <p:pic>
        <p:nvPicPr>
          <p:cNvPr id="4" name="Tijdelijke aanduiding voor inhoud 3" descr="DSC_0009.JPG"/>
          <p:cNvPicPr>
            <a:picLocks noGrp="1" noChangeAspect="1"/>
          </p:cNvPicPr>
          <p:nvPr>
            <p:ph idx="1"/>
          </p:nvPr>
        </p:nvPicPr>
        <p:blipFill>
          <a:blip r:embed="rId3" cstate="print">
            <a:extLst>
              <a:ext uri="{28A0092B-C50C-407E-A947-70E740481C1C}">
                <a14:useLocalDpi xmlns:a14="http://schemas.microsoft.com/office/drawing/2010/main" val="0"/>
              </a:ext>
            </a:extLst>
          </a:blip>
          <a:srcRect t="10443" b="10443"/>
          <a:stretch>
            <a:fillRect/>
          </a:stretch>
        </p:blipFill>
        <p:spPr>
          <a:xfrm>
            <a:off x="457200" y="1371600"/>
            <a:ext cx="8001000" cy="4832819"/>
          </a:xfrm>
        </p:spPr>
      </p:pic>
    </p:spTree>
    <p:extLst>
      <p:ext uri="{BB962C8B-B14F-4D97-AF65-F5344CB8AC3E}">
        <p14:creationId xmlns:p14="http://schemas.microsoft.com/office/powerpoint/2010/main" val="1454126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762000"/>
            <a:ext cx="8229600" cy="1066800"/>
          </a:xfrm>
        </p:spPr>
        <p:txBody>
          <a:bodyPr>
            <a:normAutofit fontScale="90000"/>
          </a:bodyPr>
          <a:lstStyle/>
          <a:p>
            <a:r>
              <a:rPr lang="nl-NL" dirty="0" smtClean="0"/>
              <a:t>The Resiliency Center: A Focal Point</a:t>
            </a:r>
            <a:endParaRPr lang="nl-NL" dirty="0"/>
          </a:p>
        </p:txBody>
      </p:sp>
      <p:pic>
        <p:nvPicPr>
          <p:cNvPr id="5" name="Tijdelijke aanduiding voor inhoud 4" descr="DSC_0015.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905000"/>
            <a:ext cx="6927403" cy="4592638"/>
          </a:xfrm>
        </p:spPr>
      </p:pic>
    </p:spTree>
    <p:extLst>
      <p:ext uri="{BB962C8B-B14F-4D97-AF65-F5344CB8AC3E}">
        <p14:creationId xmlns:p14="http://schemas.microsoft.com/office/powerpoint/2010/main" val="39299222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9200"/>
            <a:ext cx="8229600" cy="4325112"/>
          </a:xfrm>
        </p:spPr>
        <p:txBody>
          <a:bodyPr/>
          <a:lstStyle/>
          <a:p>
            <a:pPr marL="109728" indent="0">
              <a:buNone/>
            </a:pPr>
            <a:r>
              <a:rPr lang="en-US" sz="3200" dirty="0" smtClean="0"/>
              <a:t>Coastal Assets:</a:t>
            </a:r>
          </a:p>
          <a:p>
            <a:pPr>
              <a:buFont typeface="Arial" pitchFamily="34" charset="0"/>
              <a:buChar char="•"/>
            </a:pPr>
            <a:r>
              <a:rPr lang="en-US" dirty="0" smtClean="0"/>
              <a:t>Dunes</a:t>
            </a:r>
          </a:p>
          <a:p>
            <a:pPr>
              <a:buFont typeface="Arial" pitchFamily="34" charset="0"/>
              <a:buChar char="•"/>
            </a:pPr>
            <a:r>
              <a:rPr lang="en-US" dirty="0" smtClean="0"/>
              <a:t>Beach</a:t>
            </a:r>
          </a:p>
          <a:p>
            <a:pPr>
              <a:buFont typeface="Arial" pitchFamily="34" charset="0"/>
              <a:buChar char="•"/>
            </a:pPr>
            <a:r>
              <a:rPr lang="en-US" dirty="0" smtClean="0"/>
              <a:t>Reef</a:t>
            </a:r>
          </a:p>
          <a:p>
            <a:pPr>
              <a:buFont typeface="Arial" pitchFamily="34" charset="0"/>
              <a:buChar char="•"/>
            </a:pPr>
            <a:r>
              <a:rPr lang="en-US" dirty="0" smtClean="0"/>
              <a:t>Facilities</a:t>
            </a:r>
            <a:endParaRPr lang="en-US" dirty="0"/>
          </a:p>
        </p:txBody>
      </p:sp>
      <p:pic>
        <p:nvPicPr>
          <p:cNvPr id="59402" name="Picture 10"/>
          <p:cNvPicPr>
            <a:picLocks noChangeAspect="1" noChangeArrowheads="1"/>
          </p:cNvPicPr>
          <p:nvPr/>
        </p:nvPicPr>
        <p:blipFill>
          <a:blip r:embed="rId3" cstate="print"/>
          <a:srcRect l="76576" t="50842" r="4201" b="16652"/>
          <a:stretch>
            <a:fillRect/>
          </a:stretch>
        </p:blipFill>
        <p:spPr bwMode="auto">
          <a:xfrm>
            <a:off x="3657600" y="1219200"/>
            <a:ext cx="4055203" cy="5122361"/>
          </a:xfrm>
          <a:prstGeom prst="rect">
            <a:avLst/>
          </a:prstGeom>
          <a:noFill/>
          <a:ln w="9525">
            <a:solidFill>
              <a:schemeClr val="tx1"/>
            </a:solidFill>
            <a:miter lim="800000"/>
            <a:headEnd/>
            <a:tailEnd/>
          </a:ln>
          <a:effectLst/>
        </p:spPr>
      </p:pic>
      <p:pic>
        <p:nvPicPr>
          <p:cNvPr id="8" name="Picture 2" descr="C:\Users\NSHARP\Desktop\presentation\Mitigation\mit3 0703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561" y="42672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665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normAutofit fontScale="90000"/>
          </a:bodyPr>
          <a:lstStyle/>
          <a:p>
            <a:r>
              <a:rPr lang="en-US" sz="3600" smtClean="0"/>
              <a:t>Community Flood Protection: </a:t>
            </a:r>
            <a:br>
              <a:rPr lang="en-US" sz="3600" smtClean="0"/>
            </a:br>
            <a:r>
              <a:rPr lang="en-US" sz="3600" smtClean="0"/>
              <a:t>Polder</a:t>
            </a:r>
          </a:p>
        </p:txBody>
      </p:sp>
      <p:sp>
        <p:nvSpPr>
          <p:cNvPr id="66563" name="Rectangle 3"/>
          <p:cNvSpPr>
            <a:spLocks noGrp="1"/>
          </p:cNvSpPr>
          <p:nvPr>
            <p:ph idx="1"/>
          </p:nvPr>
        </p:nvSpPr>
        <p:spPr>
          <a:xfrm>
            <a:off x="228600" y="2438400"/>
            <a:ext cx="4191000" cy="3867150"/>
          </a:xfrm>
        </p:spPr>
        <p:txBody>
          <a:bodyPr/>
          <a:lstStyle/>
          <a:p>
            <a:r>
              <a:rPr lang="en-US" dirty="0" smtClean="0"/>
              <a:t>Raised roads </a:t>
            </a:r>
            <a:r>
              <a:rPr lang="en-US" dirty="0" smtClean="0">
                <a:sym typeface="Wingdings" pitchFamily="2" charset="2"/>
              </a:rPr>
              <a:t></a:t>
            </a:r>
            <a:r>
              <a:rPr lang="en-US" dirty="0" smtClean="0"/>
              <a:t>levees</a:t>
            </a:r>
          </a:p>
          <a:p>
            <a:r>
              <a:rPr lang="en-US" dirty="0" smtClean="0"/>
              <a:t>Canals</a:t>
            </a:r>
          </a:p>
          <a:p>
            <a:r>
              <a:rPr lang="en-US" dirty="0" smtClean="0"/>
              <a:t>Cypress</a:t>
            </a:r>
          </a:p>
          <a:p>
            <a:r>
              <a:rPr lang="en-US" dirty="0" smtClean="0"/>
              <a:t>Lower density </a:t>
            </a:r>
          </a:p>
          <a:p>
            <a:r>
              <a:rPr lang="en-US" dirty="0" smtClean="0"/>
              <a:t>Living with water</a:t>
            </a:r>
          </a:p>
        </p:txBody>
      </p:sp>
      <p:sp>
        <p:nvSpPr>
          <p:cNvPr id="66564" name="TextBox 7"/>
          <p:cNvSpPr txBox="1">
            <a:spLocks noChangeArrowheads="1"/>
          </p:cNvSpPr>
          <p:nvPr/>
        </p:nvSpPr>
        <p:spPr bwMode="auto">
          <a:xfrm>
            <a:off x="4572000" y="0"/>
            <a:ext cx="4191000" cy="369888"/>
          </a:xfrm>
          <a:prstGeom prst="rect">
            <a:avLst/>
          </a:prstGeom>
          <a:noFill/>
          <a:ln w="9525">
            <a:noFill/>
            <a:miter lim="800000"/>
            <a:headEnd/>
            <a:tailEnd/>
          </a:ln>
        </p:spPr>
        <p:txBody>
          <a:bodyPr>
            <a:spAutoFit/>
          </a:bodyPr>
          <a:lstStyle/>
          <a:p>
            <a:r>
              <a:rPr lang="en-US" b="1" dirty="0">
                <a:solidFill>
                  <a:srgbClr val="FF0000"/>
                </a:solidFill>
                <a:latin typeface="Georgia" pitchFamily="18" charset="0"/>
              </a:rPr>
              <a:t>South Florida Resilient Redesign</a:t>
            </a:r>
          </a:p>
        </p:txBody>
      </p:sp>
      <p:pic>
        <p:nvPicPr>
          <p:cNvPr id="66566" name="Picture 6"/>
          <p:cNvPicPr>
            <a:picLocks noChangeAspect="1" noChangeArrowheads="1"/>
          </p:cNvPicPr>
          <p:nvPr/>
        </p:nvPicPr>
        <p:blipFill>
          <a:blip r:embed="rId2" cstate="print"/>
          <a:srcRect l="36569" t="16678" r="21234" b="11606"/>
          <a:stretch>
            <a:fillRect/>
          </a:stretch>
        </p:blipFill>
        <p:spPr bwMode="auto">
          <a:xfrm>
            <a:off x="4572000" y="1828800"/>
            <a:ext cx="4191000" cy="4005263"/>
          </a:xfrm>
          <a:prstGeom prst="rect">
            <a:avLst/>
          </a:prstGeom>
          <a:noFill/>
          <a:ln w="9525">
            <a:noFill/>
            <a:miter lim="800000"/>
            <a:headEnd/>
            <a:tailEnd/>
          </a:ln>
          <a:effectLst/>
        </p:spPr>
      </p:pic>
      <p:sp>
        <p:nvSpPr>
          <p:cNvPr id="66567" name="Rectangle 7"/>
          <p:cNvSpPr>
            <a:spLocks noChangeArrowheads="1"/>
          </p:cNvSpPr>
          <p:nvPr/>
        </p:nvSpPr>
        <p:spPr bwMode="auto">
          <a:xfrm>
            <a:off x="5257800" y="2133600"/>
            <a:ext cx="1371600" cy="3429000"/>
          </a:xfrm>
          <a:prstGeom prst="rect">
            <a:avLst/>
          </a:prstGeom>
          <a:solidFill>
            <a:srgbClr val="00FFFF">
              <a:alpha val="19000"/>
            </a:srgbClr>
          </a:solidFill>
          <a:ln w="88900">
            <a:solidFill>
              <a:srgbClr val="339966"/>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2553530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457200" y="685800"/>
            <a:ext cx="8229600" cy="1066800"/>
          </a:xfrm>
        </p:spPr>
        <p:txBody>
          <a:bodyPr/>
          <a:lstStyle/>
          <a:p>
            <a:r>
              <a:rPr lang="en-US" dirty="0" smtClean="0"/>
              <a:t>Resilient Redesign Features</a:t>
            </a:r>
          </a:p>
        </p:txBody>
      </p:sp>
      <p:sp>
        <p:nvSpPr>
          <p:cNvPr id="59395" name="Rectangle 3"/>
          <p:cNvSpPr>
            <a:spLocks noGrp="1"/>
          </p:cNvSpPr>
          <p:nvPr>
            <p:ph idx="1"/>
          </p:nvPr>
        </p:nvSpPr>
        <p:spPr>
          <a:xfrm>
            <a:off x="399875" y="1828800"/>
            <a:ext cx="4191000" cy="4324350"/>
          </a:xfrm>
        </p:spPr>
        <p:txBody>
          <a:bodyPr>
            <a:normAutofit/>
          </a:bodyPr>
          <a:lstStyle/>
          <a:p>
            <a:pPr>
              <a:lnSpc>
                <a:spcPct val="90000"/>
              </a:lnSpc>
            </a:pPr>
            <a:r>
              <a:rPr lang="en-US" sz="2400" dirty="0"/>
              <a:t>Integration of urban and natural systems</a:t>
            </a:r>
          </a:p>
          <a:p>
            <a:pPr>
              <a:lnSpc>
                <a:spcPct val="90000"/>
              </a:lnSpc>
            </a:pPr>
            <a:r>
              <a:rPr lang="en-US" sz="2400" dirty="0" smtClean="0"/>
              <a:t>Distributed water storage</a:t>
            </a:r>
          </a:p>
          <a:p>
            <a:pPr>
              <a:lnSpc>
                <a:spcPct val="90000"/>
              </a:lnSpc>
            </a:pPr>
            <a:r>
              <a:rPr lang="en-US" sz="2400" dirty="0" smtClean="0"/>
              <a:t>Sustained beach </a:t>
            </a:r>
            <a:r>
              <a:rPr lang="en-US" sz="2400" dirty="0"/>
              <a:t>n</a:t>
            </a:r>
            <a:r>
              <a:rPr lang="en-US" sz="2400" dirty="0" smtClean="0"/>
              <a:t>ourishment </a:t>
            </a:r>
          </a:p>
          <a:p>
            <a:pPr>
              <a:lnSpc>
                <a:spcPct val="90000"/>
              </a:lnSpc>
            </a:pPr>
            <a:r>
              <a:rPr lang="en-US" sz="2400" dirty="0" smtClean="0"/>
              <a:t>Dune augmentation</a:t>
            </a:r>
          </a:p>
          <a:p>
            <a:pPr>
              <a:lnSpc>
                <a:spcPct val="90000"/>
              </a:lnSpc>
            </a:pPr>
            <a:r>
              <a:rPr lang="en-US" sz="2400" dirty="0" smtClean="0"/>
              <a:t>Reef enhancement</a:t>
            </a:r>
          </a:p>
          <a:p>
            <a:pPr>
              <a:lnSpc>
                <a:spcPct val="90000"/>
              </a:lnSpc>
            </a:pPr>
            <a:r>
              <a:rPr lang="en-US" sz="2400" dirty="0" smtClean="0"/>
              <a:t>Natural buffers</a:t>
            </a:r>
          </a:p>
          <a:p>
            <a:pPr>
              <a:lnSpc>
                <a:spcPct val="90000"/>
              </a:lnSpc>
            </a:pPr>
            <a:r>
              <a:rPr lang="en-US" sz="2400" dirty="0" smtClean="0"/>
              <a:t>Living with water</a:t>
            </a:r>
          </a:p>
          <a:p>
            <a:pPr>
              <a:lnSpc>
                <a:spcPct val="90000"/>
              </a:lnSpc>
            </a:pPr>
            <a:r>
              <a:rPr lang="en-US" sz="2400" dirty="0" smtClean="0"/>
              <a:t>Combination of increased resiliency &amp; practical beautification</a:t>
            </a:r>
          </a:p>
        </p:txBody>
      </p:sp>
      <p:sp>
        <p:nvSpPr>
          <p:cNvPr id="59396" name="TextBox 7"/>
          <p:cNvSpPr txBox="1">
            <a:spLocks noChangeArrowheads="1"/>
          </p:cNvSpPr>
          <p:nvPr/>
        </p:nvSpPr>
        <p:spPr bwMode="auto">
          <a:xfrm>
            <a:off x="4572000" y="0"/>
            <a:ext cx="4191000" cy="369888"/>
          </a:xfrm>
          <a:prstGeom prst="rect">
            <a:avLst/>
          </a:prstGeom>
          <a:noFill/>
          <a:ln w="9525">
            <a:noFill/>
            <a:miter lim="800000"/>
            <a:headEnd/>
            <a:tailEnd/>
          </a:ln>
        </p:spPr>
        <p:txBody>
          <a:bodyPr>
            <a:spAutoFit/>
          </a:bodyPr>
          <a:lstStyle/>
          <a:p>
            <a:r>
              <a:rPr lang="en-US" b="1" dirty="0">
                <a:solidFill>
                  <a:srgbClr val="FF0000"/>
                </a:solidFill>
                <a:latin typeface="Georgia" pitchFamily="18" charset="0"/>
              </a:rPr>
              <a:t>South Florida Resilient Redesign</a:t>
            </a:r>
          </a:p>
        </p:txBody>
      </p:sp>
      <p:pic>
        <p:nvPicPr>
          <p:cNvPr id="5" name="Picture 2"/>
          <p:cNvPicPr>
            <a:picLocks noChangeAspect="1" noChangeArrowheads="1"/>
          </p:cNvPicPr>
          <p:nvPr/>
        </p:nvPicPr>
        <p:blipFill>
          <a:blip r:embed="rId2" cstate="screen"/>
          <a:srcRect/>
          <a:stretch>
            <a:fillRect/>
          </a:stretch>
        </p:blipFill>
        <p:spPr bwMode="auto">
          <a:xfrm>
            <a:off x="4953000" y="4038600"/>
            <a:ext cx="3666034" cy="2317268"/>
          </a:xfrm>
          <a:prstGeom prst="rect">
            <a:avLst/>
          </a:prstGeom>
          <a:noFill/>
          <a:ln w="9525">
            <a:noFill/>
            <a:miter lim="800000"/>
            <a:headEnd/>
            <a:tailEnd/>
          </a:ln>
          <a:effectLst/>
        </p:spPr>
      </p:pic>
      <p:pic>
        <p:nvPicPr>
          <p:cNvPr id="6" name="Tijdelijke aanduiding voor inhoud 4" descr="DSC_0001.JPG"/>
          <p:cNvPicPr>
            <a:picLocks noChangeAspect="1"/>
          </p:cNvPicPr>
          <p:nvPr/>
        </p:nvPicPr>
        <p:blipFill>
          <a:blip r:embed="rId3" cstate="print">
            <a:extLst>
              <a:ext uri="{28A0092B-C50C-407E-A947-70E740481C1C}">
                <a14:useLocalDpi xmlns:a14="http://schemas.microsoft.com/office/drawing/2010/main" val="0"/>
              </a:ext>
            </a:extLst>
          </a:blip>
          <a:srcRect t="10443" b="10443"/>
          <a:stretch>
            <a:fillRect/>
          </a:stretch>
        </p:blipFill>
        <p:spPr>
          <a:xfrm>
            <a:off x="4719010" y="1681294"/>
            <a:ext cx="3915404" cy="2057400"/>
          </a:xfrm>
          <a:prstGeom prst="rect">
            <a:avLst/>
          </a:prstGeom>
        </p:spPr>
      </p:pic>
    </p:spTree>
    <p:extLst>
      <p:ext uri="{BB962C8B-B14F-4D97-AF65-F5344CB8AC3E}">
        <p14:creationId xmlns:p14="http://schemas.microsoft.com/office/powerpoint/2010/main" val="2040243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49" y="304800"/>
            <a:ext cx="8229600" cy="1066800"/>
          </a:xfrm>
        </p:spPr>
        <p:txBody>
          <a:bodyPr>
            <a:normAutofit/>
          </a:bodyPr>
          <a:lstStyle/>
          <a:p>
            <a:r>
              <a:rPr lang="en-US" dirty="0" smtClean="0">
                <a:solidFill>
                  <a:schemeClr val="tx1"/>
                </a:solidFill>
              </a:rPr>
              <a:t>Elevation and Hydrology Matter!</a:t>
            </a:r>
            <a:endParaRPr lang="en-US" dirty="0">
              <a:solidFill>
                <a:schemeClr val="tx1"/>
              </a:solidFill>
            </a:endParaRPr>
          </a:p>
        </p:txBody>
      </p:sp>
      <p:pic>
        <p:nvPicPr>
          <p:cNvPr id="4" name="Picture 4" descr="SupplyWells"/>
          <p:cNvPicPr>
            <a:picLocks noChangeAspect="1" noChangeArrowheads="1"/>
          </p:cNvPicPr>
          <p:nvPr/>
        </p:nvPicPr>
        <p:blipFill>
          <a:blip r:embed="rId2" cstate="print">
            <a:extLst>
              <a:ext uri="{28A0092B-C50C-407E-A947-70E740481C1C}">
                <a14:useLocalDpi xmlns:a14="http://schemas.microsoft.com/office/drawing/2010/main" val="0"/>
              </a:ext>
            </a:extLst>
          </a:blip>
          <a:srcRect l="17171" r="14778"/>
          <a:stretch>
            <a:fillRect/>
          </a:stretch>
        </p:blipFill>
        <p:spPr bwMode="auto">
          <a:xfrm>
            <a:off x="304800" y="1327560"/>
            <a:ext cx="2692915" cy="31575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PD-Sw009_002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719" y="2286000"/>
            <a:ext cx="65563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4"/>
          <p:cNvGrpSpPr>
            <a:grpSpLocks/>
          </p:cNvGrpSpPr>
          <p:nvPr/>
        </p:nvGrpSpPr>
        <p:grpSpPr bwMode="auto">
          <a:xfrm>
            <a:off x="572549" y="4876800"/>
            <a:ext cx="2406650" cy="1727337"/>
            <a:chOff x="2627" y="2304"/>
            <a:chExt cx="1872" cy="1119"/>
          </a:xfrm>
        </p:grpSpPr>
        <p:pic>
          <p:nvPicPr>
            <p:cNvPr id="7" name="Picture 6" descr="Graphic1"/>
            <p:cNvPicPr>
              <a:picLocks noChangeAspect="1" noChangeArrowheads="1"/>
            </p:cNvPicPr>
            <p:nvPr/>
          </p:nvPicPr>
          <p:blipFill>
            <a:blip r:embed="rId4" cstate="screen"/>
            <a:srcRect/>
            <a:stretch>
              <a:fillRect/>
            </a:stretch>
          </p:blipFill>
          <p:spPr bwMode="auto">
            <a:xfrm>
              <a:off x="2627" y="2304"/>
              <a:ext cx="1872" cy="1119"/>
            </a:xfrm>
            <a:prstGeom prst="rect">
              <a:avLst/>
            </a:prstGeom>
            <a:ln w="88900" cap="sq" cmpd="thickThin">
              <a:solidFill>
                <a:srgbClr val="000000"/>
              </a:solidFill>
              <a:prstDash val="solid"/>
              <a:miter lim="800000"/>
            </a:ln>
            <a:effectLst>
              <a:innerShdw blurRad="76200">
                <a:srgbClr val="000000"/>
              </a:innerShdw>
            </a:effectLst>
          </p:spPr>
        </p:pic>
        <p:sp>
          <p:nvSpPr>
            <p:cNvPr id="8" name="Line 7"/>
            <p:cNvSpPr>
              <a:spLocks noChangeShapeType="1"/>
            </p:cNvSpPr>
            <p:nvPr/>
          </p:nvSpPr>
          <p:spPr bwMode="auto">
            <a:xfrm flipV="1">
              <a:off x="2736" y="2319"/>
              <a:ext cx="0" cy="9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8"/>
            <p:cNvSpPr>
              <a:spLocks noChangeShapeType="1"/>
            </p:cNvSpPr>
            <p:nvPr/>
          </p:nvSpPr>
          <p:spPr bwMode="auto">
            <a:xfrm flipV="1">
              <a:off x="3012" y="2319"/>
              <a:ext cx="0" cy="9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9"/>
            <p:cNvSpPr txBox="1">
              <a:spLocks noChangeArrowheads="1"/>
            </p:cNvSpPr>
            <p:nvPr/>
          </p:nvSpPr>
          <p:spPr bwMode="auto">
            <a:xfrm>
              <a:off x="2757" y="2304"/>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800">
                  <a:solidFill>
                    <a:schemeClr val="bg1"/>
                  </a:solidFill>
                  <a:latin typeface="Calibri" pitchFamily="34" charset="0"/>
                </a:rPr>
                <a:t>5cm</a:t>
              </a:r>
            </a:p>
          </p:txBody>
        </p:sp>
        <p:sp>
          <p:nvSpPr>
            <p:cNvPr id="11" name="Line 10"/>
            <p:cNvSpPr>
              <a:spLocks noChangeShapeType="1"/>
            </p:cNvSpPr>
            <p:nvPr/>
          </p:nvSpPr>
          <p:spPr bwMode="auto">
            <a:xfrm flipH="1">
              <a:off x="2736" y="2370"/>
              <a:ext cx="48"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a:off x="2961" y="2370"/>
              <a:ext cx="48"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 name="TextBox 2"/>
          <p:cNvSpPr txBox="1"/>
          <p:nvPr/>
        </p:nvSpPr>
        <p:spPr>
          <a:xfrm>
            <a:off x="3733800" y="5387853"/>
            <a:ext cx="4417556" cy="1754326"/>
          </a:xfrm>
          <a:prstGeom prst="rect">
            <a:avLst/>
          </a:prstGeom>
          <a:noFill/>
        </p:spPr>
        <p:txBody>
          <a:bodyPr wrap="none" rtlCol="0">
            <a:spAutoFit/>
          </a:bodyPr>
          <a:lstStyle/>
          <a:p>
            <a:pPr algn="ctr"/>
            <a:r>
              <a:rPr lang="en-US" dirty="0" smtClean="0">
                <a:latin typeface="Corbel" panose="020B0503020204020204" pitchFamily="34" charset="0"/>
              </a:rPr>
              <a:t>Broward Today</a:t>
            </a:r>
          </a:p>
          <a:p>
            <a:pPr algn="ctr"/>
            <a:r>
              <a:rPr lang="en-US" dirty="0" smtClean="0">
                <a:latin typeface="Corbel" panose="020B0503020204020204" pitchFamily="34" charset="0"/>
              </a:rPr>
              <a:t>23% of land surface and 30% total area is </a:t>
            </a:r>
          </a:p>
          <a:p>
            <a:pPr algn="ctr"/>
            <a:r>
              <a:rPr lang="en-US" dirty="0" smtClean="0">
                <a:latin typeface="Corbel" panose="020B0503020204020204" pitchFamily="34" charset="0"/>
              </a:rPr>
              <a:t>less than 4 feet above mean sea level</a:t>
            </a:r>
          </a:p>
          <a:p>
            <a:pPr algn="ctr"/>
            <a:endParaRPr lang="en-US" dirty="0">
              <a:latin typeface="Corbel" panose="020B0503020204020204" pitchFamily="34" charset="0"/>
            </a:endParaRPr>
          </a:p>
          <a:p>
            <a:pPr algn="ctr"/>
            <a:r>
              <a:rPr lang="en-US" dirty="0" smtClean="0">
                <a:latin typeface="Corbel" panose="020B0503020204020204" pitchFamily="34" charset="0"/>
              </a:rPr>
              <a:t>1800 miles of canals provide flood control</a:t>
            </a:r>
          </a:p>
          <a:p>
            <a:endParaRPr lang="en-US" dirty="0">
              <a:latin typeface="Corbel" panose="020B0503020204020204" pitchFamily="34" charset="0"/>
            </a:endParaRPr>
          </a:p>
        </p:txBody>
      </p:sp>
    </p:spTree>
    <p:extLst>
      <p:ext uri="{BB962C8B-B14F-4D97-AF65-F5344CB8AC3E}">
        <p14:creationId xmlns:p14="http://schemas.microsoft.com/office/powerpoint/2010/main" val="3595244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839200" cy="1066800"/>
          </a:xfrm>
        </p:spPr>
        <p:txBody>
          <a:bodyPr>
            <a:normAutofit fontScale="90000"/>
          </a:bodyPr>
          <a:lstStyle/>
          <a:p>
            <a:r>
              <a:rPr lang="en-US" dirty="0" smtClean="0"/>
              <a:t>Implementation: Adaptation Action Area?</a:t>
            </a:r>
            <a:endParaRPr lang="en-US" dirty="0"/>
          </a:p>
        </p:txBody>
      </p:sp>
      <p:pic>
        <p:nvPicPr>
          <p:cNvPr id="2050" name="Picture 2" descr="C:\Users\Jennifer\AppData\Local\Microsoft\Windows\Temporary Internet Files\Content.IE5\NQCXIIRY\AdaptationActionAreaDaniaForPP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828800"/>
            <a:ext cx="6690612" cy="433369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694" y="1828800"/>
            <a:ext cx="6685718" cy="4330523"/>
          </a:xfrm>
          <a:prstGeom prst="rect">
            <a:avLst/>
          </a:prstGeom>
        </p:spPr>
      </p:pic>
    </p:spTree>
    <p:extLst>
      <p:ext uri="{BB962C8B-B14F-4D97-AF65-F5344CB8AC3E}">
        <p14:creationId xmlns:p14="http://schemas.microsoft.com/office/powerpoint/2010/main" val="376747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410" y="609600"/>
            <a:ext cx="8229600" cy="1066800"/>
          </a:xfrm>
        </p:spPr>
        <p:txBody>
          <a:bodyPr>
            <a:normAutofit/>
          </a:bodyPr>
          <a:lstStyle/>
          <a:p>
            <a:r>
              <a:rPr lang="en-US" dirty="0" smtClean="0"/>
              <a:t>Advancing Regional Resilience  </a:t>
            </a:r>
            <a:endParaRPr lang="en-US" dirty="0"/>
          </a:p>
        </p:txBody>
      </p:sp>
      <p:sp>
        <p:nvSpPr>
          <p:cNvPr id="3" name="Content Placeholder 2"/>
          <p:cNvSpPr>
            <a:spLocks noGrp="1"/>
          </p:cNvSpPr>
          <p:nvPr>
            <p:ph idx="1"/>
          </p:nvPr>
        </p:nvSpPr>
        <p:spPr>
          <a:xfrm>
            <a:off x="381000" y="1822704"/>
            <a:ext cx="4419600" cy="4578096"/>
          </a:xfrm>
        </p:spPr>
        <p:txBody>
          <a:bodyPr>
            <a:normAutofit/>
          </a:bodyPr>
          <a:lstStyle/>
          <a:p>
            <a:pPr marL="109728" indent="0">
              <a:buNone/>
            </a:pPr>
            <a:r>
              <a:rPr lang="en-US" u="sng" dirty="0" smtClean="0"/>
              <a:t>County Contributions</a:t>
            </a:r>
            <a:r>
              <a:rPr lang="en-US" dirty="0" smtClean="0"/>
              <a:t>:</a:t>
            </a:r>
          </a:p>
          <a:p>
            <a:pPr marL="109728" indent="0">
              <a:buNone/>
            </a:pPr>
            <a:endParaRPr lang="en-US" dirty="0" smtClean="0"/>
          </a:p>
          <a:p>
            <a:r>
              <a:rPr lang="en-US" dirty="0" smtClean="0"/>
              <a:t>Technical Tools and</a:t>
            </a:r>
          </a:p>
          <a:p>
            <a:pPr marL="109728" indent="0">
              <a:buNone/>
            </a:pPr>
            <a:r>
              <a:rPr lang="en-US" dirty="0"/>
              <a:t> </a:t>
            </a:r>
            <a:r>
              <a:rPr lang="en-US" dirty="0" smtClean="0"/>
              <a:t>  Investigations</a:t>
            </a:r>
          </a:p>
          <a:p>
            <a:r>
              <a:rPr lang="en-US" dirty="0" smtClean="0"/>
              <a:t>Policy and Planning </a:t>
            </a:r>
          </a:p>
          <a:p>
            <a:r>
              <a:rPr lang="en-US" dirty="0" smtClean="0"/>
              <a:t>Design Standards</a:t>
            </a:r>
          </a:p>
          <a:p>
            <a:r>
              <a:rPr lang="en-US" dirty="0" smtClean="0"/>
              <a:t>Project Implementation</a:t>
            </a:r>
          </a:p>
          <a:p>
            <a:r>
              <a:rPr lang="en-US" dirty="0" smtClean="0"/>
              <a:t>Partnerships and Advocacy</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8837" y="1828800"/>
            <a:ext cx="3991610" cy="4617720"/>
          </a:xfrm>
          <a:prstGeom prst="rect">
            <a:avLst/>
          </a:prstGeom>
          <a:noFill/>
          <a:ln>
            <a:noFill/>
          </a:ln>
        </p:spPr>
      </p:pic>
    </p:spTree>
    <p:extLst>
      <p:ext uri="{BB962C8B-B14F-4D97-AF65-F5344CB8AC3E}">
        <p14:creationId xmlns:p14="http://schemas.microsoft.com/office/powerpoint/2010/main" val="4288186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58" y="533400"/>
            <a:ext cx="8839200" cy="1066800"/>
          </a:xfrm>
        </p:spPr>
        <p:txBody>
          <a:bodyPr>
            <a:normAutofit fontScale="90000"/>
          </a:bodyPr>
          <a:lstStyle/>
          <a:p>
            <a:r>
              <a:rPr lang="en-US" dirty="0" smtClean="0"/>
              <a:t> Climate Resilience – A National Strategy! </a:t>
            </a:r>
            <a:endParaRPr lang="en-US" dirty="0"/>
          </a:p>
        </p:txBody>
      </p:sp>
      <p:pic>
        <p:nvPicPr>
          <p:cNvPr id="11"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66800" y="1524000"/>
            <a:ext cx="6858000" cy="5143500"/>
          </a:xfrm>
        </p:spPr>
      </p:pic>
    </p:spTree>
    <p:extLst>
      <p:ext uri="{BB962C8B-B14F-4D97-AF65-F5344CB8AC3E}">
        <p14:creationId xmlns:p14="http://schemas.microsoft.com/office/powerpoint/2010/main" val="3376405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458" y="1371600"/>
            <a:ext cx="8079816" cy="49467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4458" y="610518"/>
            <a:ext cx="7010400" cy="523220"/>
          </a:xfrm>
          <a:prstGeom prst="rect">
            <a:avLst/>
          </a:prstGeom>
          <a:noFill/>
        </p:spPr>
        <p:txBody>
          <a:bodyPr wrap="square" rtlCol="0">
            <a:spAutoFit/>
          </a:bodyPr>
          <a:lstStyle/>
          <a:p>
            <a:r>
              <a:rPr lang="en-US" sz="2800" dirty="0" smtClean="0"/>
              <a:t>Coastal Extreme High Tide Flood Impacts</a:t>
            </a:r>
            <a:endParaRPr lang="en-US" sz="2800" dirty="0"/>
          </a:p>
        </p:txBody>
      </p:sp>
    </p:spTree>
    <p:extLst>
      <p:ext uri="{BB962C8B-B14F-4D97-AF65-F5344CB8AC3E}">
        <p14:creationId xmlns:p14="http://schemas.microsoft.com/office/powerpoint/2010/main" val="372726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ennifer\AppData\Local\Microsoft\Windows\Temporary Internet Files\Content.IE5\NITIDG2I\DSC_0106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3454" y="1330296"/>
            <a:ext cx="7559040" cy="5399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8229600" cy="1143000"/>
          </a:xfrm>
        </p:spPr>
        <p:txBody>
          <a:bodyPr>
            <a:normAutofit/>
          </a:bodyPr>
          <a:lstStyle/>
          <a:p>
            <a:r>
              <a:rPr lang="en-US" sz="2800" dirty="0" smtClean="0">
                <a:solidFill>
                  <a:schemeClr val="tx1"/>
                </a:solidFill>
              </a:rPr>
              <a:t>Impacts Further Inland</a:t>
            </a:r>
            <a:br>
              <a:rPr lang="en-US" sz="2800" dirty="0" smtClean="0">
                <a:solidFill>
                  <a:schemeClr val="tx1"/>
                </a:solidFill>
              </a:rPr>
            </a:br>
            <a:r>
              <a:rPr lang="en-US" sz="2800" dirty="0" smtClean="0">
                <a:solidFill>
                  <a:schemeClr val="tx1"/>
                </a:solidFill>
              </a:rPr>
              <a:t>Compounded Storm </a:t>
            </a:r>
            <a:r>
              <a:rPr lang="en-US" sz="2800" dirty="0" smtClean="0">
                <a:solidFill>
                  <a:schemeClr val="tx1"/>
                </a:solidFill>
              </a:rPr>
              <a:t>Flooding due to High Tide</a:t>
            </a:r>
            <a:endParaRPr lang="en-US" sz="2800" dirty="0">
              <a:solidFill>
                <a:schemeClr val="tx1"/>
              </a:solidFill>
            </a:endParaRPr>
          </a:p>
        </p:txBody>
      </p:sp>
    </p:spTree>
    <p:extLst>
      <p:ext uri="{BB962C8B-B14F-4D97-AF65-F5344CB8AC3E}">
        <p14:creationId xmlns:p14="http://schemas.microsoft.com/office/powerpoint/2010/main" val="2881414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dirty="0" smtClean="0"/>
              <a:t>Impacts to Commercial Operations</a:t>
            </a:r>
            <a:endParaRPr lang="en-US" dirty="0"/>
          </a:p>
        </p:txBody>
      </p:sp>
      <p:pic>
        <p:nvPicPr>
          <p:cNvPr id="4" name="Picture 2" descr="C:\Users\Jennifer\AppData\Local\Microsoft\Windows\Temporary Internet Files\Content.IE5\1WKUCUI2\DSC_0166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25424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8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250"/>
            <a:ext cx="8610600" cy="1143000"/>
          </a:xfrm>
        </p:spPr>
        <p:txBody>
          <a:bodyPr>
            <a:noAutofit/>
          </a:bodyPr>
          <a:lstStyle/>
          <a:p>
            <a:r>
              <a:rPr lang="en-US" sz="3600" dirty="0" smtClean="0">
                <a:solidFill>
                  <a:schemeClr val="tx1"/>
                </a:solidFill>
              </a:rPr>
              <a:t>Older Residential – </a:t>
            </a:r>
            <a:br>
              <a:rPr lang="en-US" sz="3600" dirty="0" smtClean="0">
                <a:solidFill>
                  <a:schemeClr val="tx1"/>
                </a:solidFill>
              </a:rPr>
            </a:br>
            <a:r>
              <a:rPr lang="en-US" sz="3600" dirty="0" smtClean="0">
                <a:solidFill>
                  <a:schemeClr val="tx1"/>
                </a:solidFill>
              </a:rPr>
              <a:t>Taxed Drainage Systems</a:t>
            </a:r>
            <a:r>
              <a:rPr lang="en-US" sz="3600" dirty="0" smtClean="0">
                <a:solidFill>
                  <a:schemeClr val="bg1"/>
                </a:solidFill>
              </a:rPr>
              <a:t> </a:t>
            </a:r>
            <a:endParaRPr lang="en-US" sz="3600" dirty="0">
              <a:solidFill>
                <a:schemeClr val="bg1"/>
              </a:solidFill>
            </a:endParaRPr>
          </a:p>
        </p:txBody>
      </p:sp>
      <p:pic>
        <p:nvPicPr>
          <p:cNvPr id="3" name="Picture 3" descr="C:\Users\Jennifer\AppData\Local\Microsoft\Windows\Temporary Internet Files\Content.IE5\NITIDG2I\20140619_1824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811" y="1447800"/>
            <a:ext cx="7086600" cy="53149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56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solidFill>
                  <a:schemeClr val="tx1"/>
                </a:solidFill>
              </a:rPr>
              <a:t> Inaccessible  Activity Center</a:t>
            </a:r>
            <a:endParaRPr lang="en-US" dirty="0">
              <a:solidFill>
                <a:schemeClr val="tx1"/>
              </a:solidFill>
            </a:endParaRPr>
          </a:p>
        </p:txBody>
      </p:sp>
      <p:pic>
        <p:nvPicPr>
          <p:cNvPr id="4" name="Picture 4" descr="C:\Users\Jennifer\AppData\Local\Microsoft\Windows\Temporary Internet Files\Content.IE5\1WKUCUI2\20140620_1721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33531"/>
            <a:ext cx="7467600" cy="5600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9558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2277</TotalTime>
  <Words>1010</Words>
  <Application>Microsoft Office PowerPoint</Application>
  <PresentationFormat>On-screen Show (4:3)</PresentationFormat>
  <Paragraphs>219</Paragraphs>
  <Slides>42</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Urban</vt:lpstr>
      <vt:lpstr>Acrobat Document</vt:lpstr>
      <vt:lpstr> Regional Climate Resilience: Policy and Planning  in Broward County</vt:lpstr>
      <vt:lpstr>Climate Trends and Predictions for South Florida</vt:lpstr>
      <vt:lpstr>Sawgrass to Seagrass: Connected</vt:lpstr>
      <vt:lpstr>Elevation and Hydrology Matter!</vt:lpstr>
      <vt:lpstr>PowerPoint Presentation</vt:lpstr>
      <vt:lpstr>Impacts Further Inland Compounded Storm Flooding due to High Tide</vt:lpstr>
      <vt:lpstr>Impacts to Commercial Operations</vt:lpstr>
      <vt:lpstr>Older Residential –  Taxed Drainage Systems </vt:lpstr>
      <vt:lpstr> Inaccessible  Activity Center</vt:lpstr>
      <vt:lpstr>PowerPoint Presentation</vt:lpstr>
      <vt:lpstr>PowerPoint Presentation</vt:lpstr>
      <vt:lpstr>PowerPoint Presentation</vt:lpstr>
      <vt:lpstr>Cultivating Regional Climate Resilience</vt:lpstr>
      <vt:lpstr>Regional Climate Policy and Planning</vt:lpstr>
      <vt:lpstr>PowerPoint Presentation</vt:lpstr>
      <vt:lpstr>Study Areas</vt:lpstr>
      <vt:lpstr>Related Tools and Efforts</vt:lpstr>
      <vt:lpstr>Formalization of AAA</vt:lpstr>
      <vt:lpstr>PowerPoint Presentation</vt:lpstr>
      <vt:lpstr>AAA Basis for Sand Bypassing at Port Everglades?</vt:lpstr>
      <vt:lpstr>PowerPoint Presentation</vt:lpstr>
      <vt:lpstr>Sand Bypassing -  Proposed Port Everglades Sandtrap</vt:lpstr>
      <vt:lpstr>Port Everglades AAA?</vt:lpstr>
      <vt:lpstr>South Florida Resilient Redesign August 8-11, 2014</vt:lpstr>
      <vt:lpstr>Three Southeast Florida Settings</vt:lpstr>
      <vt:lpstr>Urban: Dania Beach Boulevard</vt:lpstr>
      <vt:lpstr>Site Topography</vt:lpstr>
      <vt:lpstr>Vulnerability to Climate Change</vt:lpstr>
      <vt:lpstr>Coastal Groundwater Elevations</vt:lpstr>
      <vt:lpstr>SLR Road Impacts</vt:lpstr>
      <vt:lpstr>The Creative Process</vt:lpstr>
      <vt:lpstr>Understanding the Water System</vt:lpstr>
      <vt:lpstr>Design Concepts</vt:lpstr>
      <vt:lpstr>Dania Beach Boulevard</vt:lpstr>
      <vt:lpstr>Design Components and Pathways</vt:lpstr>
      <vt:lpstr>The Resiliency Center: A Focal Point</vt:lpstr>
      <vt:lpstr>PowerPoint Presentation</vt:lpstr>
      <vt:lpstr>Community Flood Protection:  Polder</vt:lpstr>
      <vt:lpstr>Resilient Redesign Features</vt:lpstr>
      <vt:lpstr>Implementation: Adaptation Action Area?</vt:lpstr>
      <vt:lpstr>Advancing Regional Resilience  </vt:lpstr>
      <vt:lpstr> Climate Resilience – A National Strategy!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Leadership and Environmental Law</dc:title>
  <dc:creator>Jennifer</dc:creator>
  <cp:lastModifiedBy>Jennifer</cp:lastModifiedBy>
  <cp:revision>184</cp:revision>
  <dcterms:created xsi:type="dcterms:W3CDTF">2013-01-29T02:35:31Z</dcterms:created>
  <dcterms:modified xsi:type="dcterms:W3CDTF">2014-08-28T02:48:30Z</dcterms:modified>
</cp:coreProperties>
</file>