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4" r:id="rId3"/>
    <p:sldId id="265" r:id="rId4"/>
    <p:sldId id="262" r:id="rId5"/>
    <p:sldId id="263" r:id="rId6"/>
    <p:sldId id="258" r:id="rId7"/>
    <p:sldId id="257" r:id="rId8"/>
    <p:sldId id="26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D85A0-1EB7-4582-A7BE-39649E6AB117}" type="datetimeFigureOut">
              <a:rPr lang="en-US" smtClean="0"/>
              <a:t>1/22/2015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F7AC19-D645-450A-B4AF-D5588A95177F}" type="slidenum">
              <a:rPr lang="en-US" smtClean="0"/>
              <a:t>‹#›</a:t>
            </a:fld>
            <a:endParaRPr lang="en-US"/>
          </a:p>
        </p:txBody>
      </p:sp>
    </p:spTree>
    <p:extLst>
      <p:ext uri="{BB962C8B-B14F-4D97-AF65-F5344CB8AC3E}">
        <p14:creationId xmlns:p14="http://schemas.microsoft.com/office/powerpoint/2010/main" val="135428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iscvt.org/where_we_work/usa/article/south-florid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ISC was founded in 1991 by former Vermont Governor Madeleine M. </a:t>
            </a:r>
            <a:r>
              <a:rPr lang="en-US" altLang="en-US" dirty="0" err="1" smtClean="0"/>
              <a:t>Kunin</a:t>
            </a:r>
            <a:r>
              <a:rPr lang="en-US" altLang="en-US" dirty="0" smtClean="0"/>
              <a:t> and her planning director George Hamilton,  ISC has led transformative community-driven projects across the globe. We garnered early recognition for connecting civic participation with environmental problem solving, and over the years we have developed an approach that accelerates a community's ability to meet challenges head on.</a:t>
            </a:r>
          </a:p>
          <a:p>
            <a:pPr eaLnBrk="1" hangingPunct="1">
              <a:spcBef>
                <a:spcPct val="0"/>
              </a:spcBef>
            </a:pPr>
            <a:endParaRPr lang="en-US" altLang="en-US" dirty="0" smtClean="0"/>
          </a:p>
          <a:p>
            <a:r>
              <a:rPr lang="en-US" altLang="en-US" dirty="0" smtClean="0"/>
              <a:t>. </a:t>
            </a:r>
          </a:p>
        </p:txBody>
      </p:sp>
      <p:sp>
        <p:nvSpPr>
          <p:cNvPr id="71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C7A6330-8797-46C1-864E-65AC415A3CDC}" type="slidenum">
              <a:rPr lang="en-US" altLang="en-US" sz="1200" smtClean="0">
                <a:solidFill>
                  <a:srgbClr val="000000"/>
                </a:solidFill>
              </a:rPr>
              <a:pPr/>
              <a:t>2</a:t>
            </a:fld>
            <a:endParaRPr lang="en-US" altLang="en-US" sz="1200" smtClean="0">
              <a:solidFill>
                <a:srgbClr val="000000"/>
              </a:solidFill>
            </a:endParaRPr>
          </a:p>
        </p:txBody>
      </p:sp>
    </p:spTree>
    <p:extLst>
      <p:ext uri="{BB962C8B-B14F-4D97-AF65-F5344CB8AC3E}">
        <p14:creationId xmlns:p14="http://schemas.microsoft.com/office/powerpoint/2010/main" val="2688104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 Southeast Florida, ISC is working with four counties under the auspices of the </a:t>
            </a:r>
            <a:r>
              <a:rPr lang="en-US" altLang="en-US" b="1" smtClean="0">
                <a:hlinkClick r:id="rId3"/>
              </a:rPr>
              <a:t>Southeast Florida Regional Climate Change Compact</a:t>
            </a:r>
            <a:r>
              <a:rPr lang="en-US" altLang="en-US" smtClean="0"/>
              <a:t> to pioneer a regional climate governance model designed to enable local governments to set the agenda for climate change solutions while providing an efficient means to coordinate the engagement of state and federal agency engagement. The Compact has completed and published a five-year Action Plan that maps out an unprecedented and highly collaborative effort to respond to climate change on a regional scale.</a:t>
            </a:r>
          </a:p>
          <a:p>
            <a:endParaRPr lang="en-US" altLang="en-US" smtClean="0"/>
          </a:p>
          <a:p>
            <a:pPr eaLnBrk="1" hangingPunct="1"/>
            <a:r>
              <a:rPr lang="en-US" altLang="en-US" sz="2000" smtClean="0">
                <a:latin typeface="Verdana" panose="020B0604030504040204" pitchFamily="34" charset="0"/>
              </a:rPr>
              <a:t>voluntary and cooperative partnership between Palm Beach, Broward, Miami-Dade and Monroe Counties formed in Spring 2009 to address Climate Change.</a:t>
            </a:r>
          </a:p>
          <a:p>
            <a:pPr eaLnBrk="1" hangingPunct="1"/>
            <a:endParaRPr lang="en-US" altLang="en-US" sz="2400" smtClean="0">
              <a:latin typeface="Verdana" panose="020B0604030504040204" pitchFamily="34" charset="0"/>
            </a:endParaRPr>
          </a:p>
          <a:p>
            <a:pPr lvl="1" eaLnBrk="1" hangingPunct="1"/>
            <a:r>
              <a:rPr lang="en-US" altLang="en-US" sz="2000" smtClean="0">
                <a:latin typeface="Verdana" panose="020B0604030504040204" pitchFamily="34" charset="0"/>
              </a:rPr>
              <a:t>• Led by Regional Steering Committee</a:t>
            </a:r>
          </a:p>
          <a:p>
            <a:pPr lvl="1" eaLnBrk="1" hangingPunct="1"/>
            <a:endParaRPr lang="en-US" altLang="en-US" sz="2000" smtClean="0">
              <a:latin typeface="Verdana" panose="020B0604030504040204" pitchFamily="34" charset="0"/>
            </a:endParaRPr>
          </a:p>
          <a:p>
            <a:pPr lvl="1" eaLnBrk="1" hangingPunct="1"/>
            <a:r>
              <a:rPr lang="en-US" altLang="en-US" sz="2000" smtClean="0">
                <a:latin typeface="Verdana" panose="020B0604030504040204" pitchFamily="34" charset="0"/>
              </a:rPr>
              <a:t>Developed a Regional Climate Action Plan</a:t>
            </a:r>
          </a:p>
          <a:p>
            <a:pPr lvl="1" eaLnBrk="1" hangingPunct="1"/>
            <a:endParaRPr lang="en-US" altLang="en-US" sz="2000" smtClean="0">
              <a:latin typeface="Verdana" panose="020B0604030504040204" pitchFamily="34" charset="0"/>
            </a:endParaRPr>
          </a:p>
          <a:p>
            <a:pPr lvl="1" eaLnBrk="1" hangingPunct="1"/>
            <a:r>
              <a:rPr lang="en-US" altLang="en-US" sz="2000" smtClean="0">
                <a:latin typeface="Verdana" panose="020B0604030504040204" pitchFamily="34" charset="0"/>
              </a:rPr>
              <a:t>Annual Climate Change Summits since 2009 (next Summit is October 1 &amp; 2 in Miami Beach)</a:t>
            </a:r>
          </a:p>
          <a:p>
            <a:pPr lvl="1" eaLnBrk="1" hangingPunct="1"/>
            <a:r>
              <a:rPr lang="en-US" altLang="en-US" sz="2000" smtClean="0">
                <a:latin typeface="Verdana" panose="020B0604030504040204" pitchFamily="34" charset="0"/>
              </a:rPr>
              <a:t>Local Government Workshops</a:t>
            </a:r>
          </a:p>
          <a:p>
            <a:pPr lvl="1" eaLnBrk="1" hangingPunct="1"/>
            <a:endParaRPr lang="en-US" altLang="en-US" sz="2000" smtClean="0">
              <a:latin typeface="Verdana" panose="020B0604030504040204" pitchFamily="34" charset="0"/>
            </a:endParaRPr>
          </a:p>
          <a:p>
            <a:pPr lvl="1" eaLnBrk="1" hangingPunct="1"/>
            <a:r>
              <a:rPr lang="en-US" altLang="en-US" sz="2000" smtClean="0">
                <a:latin typeface="Verdana" panose="020B0604030504040204" pitchFamily="34" charset="0"/>
              </a:rPr>
              <a:t>• Developed Preliminary Inundation Mapping</a:t>
            </a:r>
          </a:p>
          <a:p>
            <a:pPr lvl="1" eaLnBrk="1" hangingPunct="1"/>
            <a:r>
              <a:rPr lang="en-US" altLang="en-US" sz="2000" smtClean="0">
                <a:latin typeface="Verdana" panose="020B0604030504040204" pitchFamily="34" charset="0"/>
              </a:rPr>
              <a:t>Baseline regional sea level rise projections created to 2060</a:t>
            </a:r>
          </a:p>
          <a:p>
            <a:endParaRPr lang="en-US" altLang="en-US" smtClean="0"/>
          </a:p>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F864343-0FB2-46F8-A286-BF7DB74172F3}" type="slidenum">
              <a:rPr lang="en-US" altLang="en-US" sz="1200" smtClean="0"/>
              <a:pPr/>
              <a:t>3</a:t>
            </a:fld>
            <a:endParaRPr lang="en-US" altLang="en-US" sz="1200" smtClean="0"/>
          </a:p>
        </p:txBody>
      </p:sp>
    </p:spTree>
    <p:extLst>
      <p:ext uri="{BB962C8B-B14F-4D97-AF65-F5344CB8AC3E}">
        <p14:creationId xmlns:p14="http://schemas.microsoft.com/office/powerpoint/2010/main" val="82971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6A6257-B5D7-4082-B860-8CE0D7BF6A5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4149443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6257-B5D7-4082-B860-8CE0D7BF6A5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1547803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6257-B5D7-4082-B860-8CE0D7BF6A5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2900616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6A6257-B5D7-4082-B860-8CE0D7BF6A5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2223626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6A6257-B5D7-4082-B860-8CE0D7BF6A51}" type="datetimeFigureOut">
              <a:rPr lang="en-US" smtClean="0"/>
              <a:t>1/22/2015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5542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6A6257-B5D7-4082-B860-8CE0D7BF6A5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76068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6A6257-B5D7-4082-B860-8CE0D7BF6A51}" type="datetimeFigureOut">
              <a:rPr lang="en-US" smtClean="0"/>
              <a:t>1/22/2015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3875117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6A6257-B5D7-4082-B860-8CE0D7BF6A51}" type="datetimeFigureOut">
              <a:rPr lang="en-US" smtClean="0"/>
              <a:t>1/22/2015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2856402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A6257-B5D7-4082-B860-8CE0D7BF6A51}" type="datetimeFigureOut">
              <a:rPr lang="en-US" smtClean="0"/>
              <a:t>1/22/2015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274826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6257-B5D7-4082-B860-8CE0D7BF6A5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3675238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6A6257-B5D7-4082-B860-8CE0D7BF6A51}" type="datetimeFigureOut">
              <a:rPr lang="en-US" smtClean="0"/>
              <a:t>1/22/2015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7EDFFE-629A-4522-8C4D-68F5F1535F36}" type="slidenum">
              <a:rPr lang="en-US" smtClean="0"/>
              <a:t>‹#›</a:t>
            </a:fld>
            <a:endParaRPr lang="en-US"/>
          </a:p>
        </p:txBody>
      </p:sp>
    </p:spTree>
    <p:extLst>
      <p:ext uri="{BB962C8B-B14F-4D97-AF65-F5344CB8AC3E}">
        <p14:creationId xmlns:p14="http://schemas.microsoft.com/office/powerpoint/2010/main" val="1302641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6A6257-B5D7-4082-B860-8CE0D7BF6A51}" type="datetimeFigureOut">
              <a:rPr lang="en-US" smtClean="0"/>
              <a:t>1/22/2015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EDFFE-629A-4522-8C4D-68F5F1535F36}" type="slidenum">
              <a:rPr lang="en-US" smtClean="0"/>
              <a:t>‹#›</a:t>
            </a:fld>
            <a:endParaRPr lang="en-US"/>
          </a:p>
        </p:txBody>
      </p:sp>
    </p:spTree>
    <p:extLst>
      <p:ext uri="{BB962C8B-B14F-4D97-AF65-F5344CB8AC3E}">
        <p14:creationId xmlns:p14="http://schemas.microsoft.com/office/powerpoint/2010/main" val="3348497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
            <a:ext cx="12206476" cy="5383369"/>
          </a:xfrm>
          <a:prstGeom prst="rect">
            <a:avLst/>
          </a:prstGeom>
        </p:spPr>
      </p:pic>
      <p:sp>
        <p:nvSpPr>
          <p:cNvPr id="3" name="Subtitle 2"/>
          <p:cNvSpPr>
            <a:spLocks noGrp="1"/>
          </p:cNvSpPr>
          <p:nvPr>
            <p:ph type="subTitle" idx="1"/>
          </p:nvPr>
        </p:nvSpPr>
        <p:spPr>
          <a:xfrm>
            <a:off x="2810539" y="5563673"/>
            <a:ext cx="6585397" cy="621406"/>
          </a:xfrm>
        </p:spPr>
        <p:txBody>
          <a:bodyPr>
            <a:normAutofit/>
          </a:bodyPr>
          <a:lstStyle/>
          <a:p>
            <a:r>
              <a:rPr lang="en-US" sz="3200" dirty="0" smtClean="0">
                <a:solidFill>
                  <a:srgbClr val="FF0000"/>
                </a:solidFill>
              </a:rPr>
              <a:t>RCAP Workshop #6</a:t>
            </a:r>
            <a:endParaRPr lang="en-US" sz="3200" dirty="0">
              <a:solidFill>
                <a:srgbClr val="FF0000"/>
              </a:solidFill>
            </a:endParaRPr>
          </a:p>
        </p:txBody>
      </p:sp>
    </p:spTree>
    <p:extLst>
      <p:ext uri="{BB962C8B-B14F-4D97-AF65-F5344CB8AC3E}">
        <p14:creationId xmlns:p14="http://schemas.microsoft.com/office/powerpoint/2010/main" val="206392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C_project_WorldMap (10-3-1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1" y="1831716"/>
            <a:ext cx="8506019" cy="5026284"/>
          </a:xfrm>
          <a:prstGeom prst="rect">
            <a:avLst/>
          </a:prstGeom>
        </p:spPr>
      </p:pic>
      <p:sp>
        <p:nvSpPr>
          <p:cNvPr id="6147" name="Title 1"/>
          <p:cNvSpPr>
            <a:spLocks noGrp="1"/>
          </p:cNvSpPr>
          <p:nvPr>
            <p:ph type="title"/>
          </p:nvPr>
        </p:nvSpPr>
        <p:spPr>
          <a:xfrm>
            <a:off x="1981200" y="117476"/>
            <a:ext cx="8229600" cy="796925"/>
          </a:xfrm>
        </p:spPr>
        <p:txBody>
          <a:bodyPr>
            <a:noAutofit/>
          </a:bodyPr>
          <a:lstStyle/>
          <a:p>
            <a:pPr>
              <a:lnSpc>
                <a:spcPct val="80000"/>
              </a:lnSpc>
            </a:pPr>
            <a:r>
              <a:rPr lang="en-US" altLang="en-US" sz="3200" dirty="0"/>
              <a:t>Who is the </a:t>
            </a:r>
            <a:br>
              <a:rPr lang="en-US" altLang="en-US" sz="3200" dirty="0"/>
            </a:br>
            <a:r>
              <a:rPr lang="en-US" altLang="en-US" sz="3200" dirty="0"/>
              <a:t>Institute for Sustainable Communities?</a:t>
            </a:r>
          </a:p>
        </p:txBody>
      </p:sp>
      <p:sp>
        <p:nvSpPr>
          <p:cNvPr id="6149" name="Rectangle 5"/>
          <p:cNvSpPr>
            <a:spLocks noChangeArrowheads="1"/>
          </p:cNvSpPr>
          <p:nvPr/>
        </p:nvSpPr>
        <p:spPr bwMode="auto">
          <a:xfrm>
            <a:off x="1752600" y="990601"/>
            <a:ext cx="8686800" cy="11792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25264D"/>
                </a:solidFill>
                <a:latin typeface="Palatino"/>
                <a:ea typeface="MS PGothic" panose="020B0600070205080204" pitchFamily="34" charset="-128"/>
              </a:defRPr>
            </a:lvl1pPr>
            <a:lvl2pPr marL="742950" indent="-285750">
              <a:spcBef>
                <a:spcPct val="20000"/>
              </a:spcBef>
              <a:buChar char="–"/>
              <a:defRPr sz="2800">
                <a:solidFill>
                  <a:srgbClr val="25264D"/>
                </a:solidFill>
                <a:latin typeface="Palatino"/>
                <a:ea typeface="MS PGothic" panose="020B0600070205080204" pitchFamily="34" charset="-128"/>
              </a:defRPr>
            </a:lvl2pPr>
            <a:lvl3pPr marL="1143000" indent="-228600">
              <a:spcBef>
                <a:spcPct val="20000"/>
              </a:spcBef>
              <a:buChar char="•"/>
              <a:defRPr sz="2400">
                <a:solidFill>
                  <a:srgbClr val="25264D"/>
                </a:solidFill>
                <a:latin typeface="Palatino"/>
                <a:ea typeface="MS PGothic" panose="020B0600070205080204" pitchFamily="34" charset="-128"/>
              </a:defRPr>
            </a:lvl3pPr>
            <a:lvl4pPr marL="1600200" indent="-228600">
              <a:spcBef>
                <a:spcPct val="20000"/>
              </a:spcBef>
              <a:buChar char="–"/>
              <a:defRPr sz="2000">
                <a:solidFill>
                  <a:srgbClr val="25264D"/>
                </a:solidFill>
                <a:latin typeface="Palatino"/>
                <a:ea typeface="MS PGothic" panose="020B0600070205080204" pitchFamily="34" charset="-128"/>
              </a:defRPr>
            </a:lvl4pPr>
            <a:lvl5pPr marL="2057400" indent="-228600">
              <a:spcBef>
                <a:spcPct val="20000"/>
              </a:spcBef>
              <a:buChar char="»"/>
              <a:defRPr sz="2000">
                <a:solidFill>
                  <a:srgbClr val="25264D"/>
                </a:solidFill>
                <a:latin typeface="Palatino"/>
                <a:ea typeface="MS PGothic" panose="020B0600070205080204" pitchFamily="34" charset="-128"/>
              </a:defRPr>
            </a:lvl5pPr>
            <a:lvl6pPr marL="25146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6pPr>
            <a:lvl7pPr marL="29718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7pPr>
            <a:lvl8pPr marL="34290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8pPr>
            <a:lvl9pPr marL="38862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9pPr>
          </a:lstStyle>
          <a:p>
            <a:pPr algn="ctr">
              <a:lnSpc>
                <a:spcPct val="90000"/>
              </a:lnSpc>
              <a:spcBef>
                <a:spcPct val="0"/>
              </a:spcBef>
              <a:buFontTx/>
              <a:buNone/>
            </a:pPr>
            <a:r>
              <a:rPr lang="en-US" altLang="en-US" sz="2600" dirty="0">
                <a:solidFill>
                  <a:schemeClr val="tx1"/>
                </a:solidFill>
                <a:latin typeface="+mn-lt"/>
              </a:rPr>
              <a:t>ISC’s mission is to help communities around the world address environmental, economic and social challenges to build a better future shaped and shared by all.</a:t>
            </a:r>
          </a:p>
        </p:txBody>
      </p:sp>
      <p:sp>
        <p:nvSpPr>
          <p:cNvPr id="6151" name="Rectangle 10"/>
          <p:cNvSpPr>
            <a:spLocks noChangeArrowheads="1"/>
          </p:cNvSpPr>
          <p:nvPr/>
        </p:nvSpPr>
        <p:spPr bwMode="auto">
          <a:xfrm>
            <a:off x="2286000" y="6248401"/>
            <a:ext cx="7772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25264D"/>
                </a:solidFill>
                <a:latin typeface="Palatino"/>
                <a:ea typeface="MS PGothic" panose="020B0600070205080204" pitchFamily="34" charset="-128"/>
              </a:defRPr>
            </a:lvl1pPr>
            <a:lvl2pPr marL="742950" indent="-285750">
              <a:spcBef>
                <a:spcPct val="20000"/>
              </a:spcBef>
              <a:buChar char="–"/>
              <a:defRPr sz="2800">
                <a:solidFill>
                  <a:srgbClr val="25264D"/>
                </a:solidFill>
                <a:latin typeface="Palatino"/>
                <a:ea typeface="MS PGothic" panose="020B0600070205080204" pitchFamily="34" charset="-128"/>
              </a:defRPr>
            </a:lvl2pPr>
            <a:lvl3pPr marL="1143000" indent="-228600">
              <a:spcBef>
                <a:spcPct val="20000"/>
              </a:spcBef>
              <a:buChar char="•"/>
              <a:defRPr sz="2400">
                <a:solidFill>
                  <a:srgbClr val="25264D"/>
                </a:solidFill>
                <a:latin typeface="Palatino"/>
                <a:ea typeface="MS PGothic" panose="020B0600070205080204" pitchFamily="34" charset="-128"/>
              </a:defRPr>
            </a:lvl3pPr>
            <a:lvl4pPr marL="1600200" indent="-228600">
              <a:spcBef>
                <a:spcPct val="20000"/>
              </a:spcBef>
              <a:buChar char="–"/>
              <a:defRPr sz="2000">
                <a:solidFill>
                  <a:srgbClr val="25264D"/>
                </a:solidFill>
                <a:latin typeface="Palatino"/>
                <a:ea typeface="MS PGothic" panose="020B0600070205080204" pitchFamily="34" charset="-128"/>
              </a:defRPr>
            </a:lvl4pPr>
            <a:lvl5pPr marL="2057400" indent="-228600">
              <a:spcBef>
                <a:spcPct val="20000"/>
              </a:spcBef>
              <a:buChar char="»"/>
              <a:defRPr sz="2000">
                <a:solidFill>
                  <a:srgbClr val="25264D"/>
                </a:solidFill>
                <a:latin typeface="Palatino"/>
                <a:ea typeface="MS PGothic" panose="020B0600070205080204" pitchFamily="34" charset="-128"/>
              </a:defRPr>
            </a:lvl5pPr>
            <a:lvl6pPr marL="25146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6pPr>
            <a:lvl7pPr marL="29718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7pPr>
            <a:lvl8pPr marL="34290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8pPr>
            <a:lvl9pPr marL="3886200" indent="-228600" eaLnBrk="0" fontAlgn="base" hangingPunct="0">
              <a:spcBef>
                <a:spcPct val="20000"/>
              </a:spcBef>
              <a:spcAft>
                <a:spcPct val="0"/>
              </a:spcAft>
              <a:buChar char="»"/>
              <a:defRPr sz="2000">
                <a:solidFill>
                  <a:srgbClr val="25264D"/>
                </a:solidFill>
                <a:latin typeface="Palatino"/>
                <a:ea typeface="MS PGothic" panose="020B0600070205080204" pitchFamily="34" charset="-128"/>
              </a:defRPr>
            </a:lvl9pPr>
          </a:lstStyle>
          <a:p>
            <a:pPr>
              <a:spcBef>
                <a:spcPct val="0"/>
              </a:spcBef>
              <a:buFontTx/>
              <a:buNone/>
            </a:pPr>
            <a:r>
              <a:rPr lang="en-US" altLang="en-US" sz="2400" dirty="0">
                <a:solidFill>
                  <a:srgbClr val="F8981D"/>
                </a:solidFill>
                <a:latin typeface="+mn-lt"/>
              </a:rPr>
              <a:t>ISC has managed 99 projects in 30 countries … so far. </a:t>
            </a:r>
          </a:p>
        </p:txBody>
      </p:sp>
    </p:spTree>
    <p:extLst>
      <p:ext uri="{BB962C8B-B14F-4D97-AF65-F5344CB8AC3E}">
        <p14:creationId xmlns:p14="http://schemas.microsoft.com/office/powerpoint/2010/main" val="147265380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76400" y="0"/>
            <a:ext cx="8763000" cy="1143000"/>
          </a:xfrm>
        </p:spPr>
        <p:txBody>
          <a:bodyPr>
            <a:normAutofit/>
          </a:bodyPr>
          <a:lstStyle/>
          <a:p>
            <a:r>
              <a:rPr lang="en-US" altLang="en-US" sz="3200" dirty="0"/>
              <a:t>Southeast Florida Regional Climate Change Compact</a:t>
            </a:r>
          </a:p>
        </p:txBody>
      </p:sp>
      <p:pic>
        <p:nvPicPr>
          <p:cNvPr id="8195" name="Picture 2" descr="http://southeastfloridaclimatecompact.files.wordpress.com/2014/06/cropped-se_florida_compact_header_tag.jp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1981201" y="4724400"/>
            <a:ext cx="8229601" cy="1543050"/>
          </a:xfrm>
          <a:noFill/>
        </p:spPr>
      </p:pic>
      <p:grpSp>
        <p:nvGrpSpPr>
          <p:cNvPr id="6" name="Group 5"/>
          <p:cNvGrpSpPr/>
          <p:nvPr/>
        </p:nvGrpSpPr>
        <p:grpSpPr>
          <a:xfrm>
            <a:off x="2286000" y="1376839"/>
            <a:ext cx="7200900" cy="3026296"/>
            <a:chOff x="762000" y="1376839"/>
            <a:chExt cx="7200900" cy="3026296"/>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9775" y="2974385"/>
              <a:ext cx="1428750" cy="14287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6375" y="2974385"/>
              <a:ext cx="1428750" cy="142875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05400" y="1376839"/>
              <a:ext cx="2857500" cy="1304925"/>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 y="1466849"/>
              <a:ext cx="2857500" cy="1190625"/>
            </a:xfrm>
            <a:prstGeom prst="rect">
              <a:avLst/>
            </a:prstGeom>
          </p:spPr>
        </p:pic>
      </p:grpSp>
    </p:spTree>
    <p:extLst>
      <p:ext uri="{BB962C8B-B14F-4D97-AF65-F5344CB8AC3E}">
        <p14:creationId xmlns:p14="http://schemas.microsoft.com/office/powerpoint/2010/main" val="212474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Thanks!</a:t>
            </a:r>
            <a:endParaRPr lang="en-US" dirty="0">
              <a:solidFill>
                <a:srgbClr val="FF0000"/>
              </a:solidFill>
            </a:endParaRPr>
          </a:p>
        </p:txBody>
      </p:sp>
      <p:sp>
        <p:nvSpPr>
          <p:cNvPr id="5" name="Rectangle 4"/>
          <p:cNvSpPr/>
          <p:nvPr/>
        </p:nvSpPr>
        <p:spPr>
          <a:xfrm>
            <a:off x="1841678" y="5682232"/>
            <a:ext cx="7843234" cy="584775"/>
          </a:xfrm>
          <a:prstGeom prst="rect">
            <a:avLst/>
          </a:prstGeom>
        </p:spPr>
        <p:txBody>
          <a:bodyPr wrap="square">
            <a:spAutoFit/>
          </a:bodyPr>
          <a:lstStyle/>
          <a:p>
            <a:pPr algn="ctr"/>
            <a:r>
              <a:rPr lang="en-US" sz="3200" dirty="0" smtClean="0"/>
              <a:t>http://www.florida-stormwater.org/</a:t>
            </a:r>
            <a:endParaRPr lang="en-US" sz="3200" dirty="0"/>
          </a:p>
        </p:txBody>
      </p:sp>
      <p:pic>
        <p:nvPicPr>
          <p:cNvPr id="6" name="Picture 5"/>
          <p:cNvPicPr>
            <a:picLocks noChangeAspect="1"/>
          </p:cNvPicPr>
          <p:nvPr/>
        </p:nvPicPr>
        <p:blipFill>
          <a:blip r:embed="rId2"/>
          <a:stretch>
            <a:fillRect/>
          </a:stretch>
        </p:blipFill>
        <p:spPr>
          <a:xfrm>
            <a:off x="1299962" y="3045330"/>
            <a:ext cx="9334500" cy="233362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363" y="439354"/>
            <a:ext cx="5819224" cy="2302699"/>
          </a:xfrm>
          <a:prstGeom prst="rect">
            <a:avLst/>
          </a:prstGeom>
        </p:spPr>
      </p:pic>
      <p:sp>
        <p:nvSpPr>
          <p:cNvPr id="7" name="Content Placeholder 6"/>
          <p:cNvSpPr>
            <a:spLocks noGrp="1"/>
          </p:cNvSpPr>
          <p:nvPr>
            <p:ph idx="1"/>
          </p:nvPr>
        </p:nvSpPr>
        <p:spPr/>
        <p:txBody>
          <a:bodyPr/>
          <a:lstStyle/>
          <a:p>
            <a:endParaRPr lang="en-US"/>
          </a:p>
        </p:txBody>
      </p:sp>
    </p:spTree>
    <p:extLst>
      <p:ext uri="{BB962C8B-B14F-4D97-AF65-F5344CB8AC3E}">
        <p14:creationId xmlns:p14="http://schemas.microsoft.com/office/powerpoint/2010/main" val="53576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998415" y="3225985"/>
            <a:ext cx="3940984" cy="2950978"/>
          </a:xfrm>
          <a:prstGeom prst="rect">
            <a:avLst/>
          </a:prstGeom>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4603"/>
          <a:stretch/>
        </p:blipFill>
        <p:spPr>
          <a:xfrm>
            <a:off x="2929416" y="3126569"/>
            <a:ext cx="4338160" cy="3185331"/>
          </a:xfrm>
          <a:prstGeom prst="rect">
            <a:avLst/>
          </a:prstGeom>
        </p:spPr>
      </p:pic>
      <p:pic>
        <p:nvPicPr>
          <p:cNvPr id="4" name="Picture 3"/>
          <p:cNvPicPr>
            <a:picLocks noChangeAspect="1"/>
          </p:cNvPicPr>
          <p:nvPr/>
        </p:nvPicPr>
        <p:blipFill>
          <a:blip r:embed="rId4"/>
          <a:stretch>
            <a:fillRect/>
          </a:stretch>
        </p:blipFill>
        <p:spPr>
          <a:xfrm>
            <a:off x="708338" y="514058"/>
            <a:ext cx="2432515" cy="1176630"/>
          </a:xfrm>
          <a:prstGeom prst="rect">
            <a:avLst/>
          </a:prstGeom>
        </p:spPr>
      </p:pic>
      <p:sp>
        <p:nvSpPr>
          <p:cNvPr id="3" name="Content Placeholder 2"/>
          <p:cNvSpPr>
            <a:spLocks noGrp="1"/>
          </p:cNvSpPr>
          <p:nvPr>
            <p:ph idx="1"/>
          </p:nvPr>
        </p:nvSpPr>
        <p:spPr/>
        <p:txBody>
          <a:bodyPr>
            <a:normAutofit/>
          </a:bodyPr>
          <a:lstStyle/>
          <a:p>
            <a:pPr marL="0" indent="0">
              <a:buNone/>
            </a:pPr>
            <a:r>
              <a:rPr lang="en-US" sz="3200" b="1" dirty="0" smtClean="0">
                <a:solidFill>
                  <a:srgbClr val="FF0000"/>
                </a:solidFill>
              </a:rPr>
              <a:t>City of Boynton Beach Utilities Department</a:t>
            </a:r>
            <a:endParaRPr lang="en-US" sz="3200" b="1" dirty="0">
              <a:solidFill>
                <a:srgbClr val="FF0000"/>
              </a:solidFill>
            </a:endParaRPr>
          </a:p>
        </p:txBody>
      </p:sp>
      <p:sp>
        <p:nvSpPr>
          <p:cNvPr id="7" name="TextBox 6"/>
          <p:cNvSpPr txBox="1"/>
          <p:nvPr/>
        </p:nvSpPr>
        <p:spPr>
          <a:xfrm>
            <a:off x="6413351" y="4990800"/>
            <a:ext cx="1002124" cy="430887"/>
          </a:xfrm>
          <a:prstGeom prst="rect">
            <a:avLst/>
          </a:prstGeom>
          <a:solidFill>
            <a:schemeClr val="bg1"/>
          </a:solidFill>
        </p:spPr>
        <p:txBody>
          <a:bodyPr wrap="square" rtlCol="0">
            <a:spAutoFit/>
          </a:bodyPr>
          <a:lstStyle/>
          <a:p>
            <a:r>
              <a:rPr lang="en-US" sz="2200" b="1" dirty="0" smtClean="0">
                <a:solidFill>
                  <a:schemeClr val="accent4"/>
                </a:solidFill>
              </a:rPr>
              <a:t>Easier</a:t>
            </a:r>
            <a:endParaRPr lang="en-US" sz="2200" b="1" dirty="0">
              <a:solidFill>
                <a:schemeClr val="accent4"/>
              </a:solidFill>
            </a:endParaRPr>
          </a:p>
        </p:txBody>
      </p:sp>
      <p:sp>
        <p:nvSpPr>
          <p:cNvPr id="8" name="TextBox 7"/>
          <p:cNvSpPr txBox="1"/>
          <p:nvPr/>
        </p:nvSpPr>
        <p:spPr>
          <a:xfrm>
            <a:off x="4043967" y="5704599"/>
            <a:ext cx="2870446" cy="369332"/>
          </a:xfrm>
          <a:prstGeom prst="rect">
            <a:avLst/>
          </a:prstGeom>
          <a:solidFill>
            <a:schemeClr val="bg1"/>
          </a:solidFill>
        </p:spPr>
        <p:txBody>
          <a:bodyPr wrap="square" rtlCol="0">
            <a:spAutoFit/>
          </a:bodyPr>
          <a:lstStyle/>
          <a:p>
            <a:r>
              <a:rPr lang="en-US" dirty="0" smtClean="0"/>
              <a:t>       Utilities Department</a:t>
            </a: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4851" y="247650"/>
            <a:ext cx="3295650" cy="3295650"/>
          </a:xfrm>
          <a:prstGeom prst="rect">
            <a:avLst/>
          </a:prstGeom>
        </p:spPr>
      </p:pic>
    </p:spTree>
    <p:extLst>
      <p:ext uri="{BB962C8B-B14F-4D97-AF65-F5344CB8AC3E}">
        <p14:creationId xmlns:p14="http://schemas.microsoft.com/office/powerpoint/2010/main" val="3411321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274692" y="1093091"/>
            <a:ext cx="4316569" cy="5586148"/>
          </a:xfrm>
          <a:prstGeom prst="rect">
            <a:avLst/>
          </a:prstGeom>
        </p:spPr>
      </p:pic>
      <p:sp>
        <p:nvSpPr>
          <p:cNvPr id="2" name="Title 1"/>
          <p:cNvSpPr>
            <a:spLocks noGrp="1"/>
          </p:cNvSpPr>
          <p:nvPr>
            <p:ph type="title"/>
          </p:nvPr>
        </p:nvSpPr>
        <p:spPr>
          <a:xfrm>
            <a:off x="838200" y="365126"/>
            <a:ext cx="10515600" cy="727966"/>
          </a:xfrm>
        </p:spPr>
        <p:txBody>
          <a:bodyPr/>
          <a:lstStyle/>
          <a:p>
            <a:pPr algn="ctr"/>
            <a:r>
              <a:rPr lang="en-US" dirty="0" smtClean="0"/>
              <a:t>How Today Fits Into the RCAP</a:t>
            </a:r>
            <a:endParaRPr lang="en-US" dirty="0"/>
          </a:p>
        </p:txBody>
      </p:sp>
      <p:pic>
        <p:nvPicPr>
          <p:cNvPr id="5" name="Picture 4"/>
          <p:cNvPicPr>
            <a:picLocks noChangeAspect="1"/>
          </p:cNvPicPr>
          <p:nvPr/>
        </p:nvPicPr>
        <p:blipFill>
          <a:blip r:embed="rId3"/>
          <a:stretch>
            <a:fillRect/>
          </a:stretch>
        </p:blipFill>
        <p:spPr>
          <a:xfrm>
            <a:off x="1300767" y="1093091"/>
            <a:ext cx="4317392" cy="5583974"/>
          </a:xfrm>
          <a:prstGeom prst="rect">
            <a:avLst/>
          </a:prstGeom>
        </p:spPr>
      </p:pic>
    </p:spTree>
    <p:extLst>
      <p:ext uri="{BB962C8B-B14F-4D97-AF65-F5344CB8AC3E}">
        <p14:creationId xmlns:p14="http://schemas.microsoft.com/office/powerpoint/2010/main" val="29071979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096" y="334852"/>
            <a:ext cx="10619704" cy="798490"/>
          </a:xfrm>
        </p:spPr>
        <p:txBody>
          <a:bodyPr/>
          <a:lstStyle/>
          <a:p>
            <a:pPr algn="ctr"/>
            <a:r>
              <a:rPr lang="en-US" dirty="0" smtClean="0"/>
              <a:t>Agenda</a:t>
            </a:r>
            <a:endParaRPr lang="en-US" dirty="0"/>
          </a:p>
        </p:txBody>
      </p:sp>
      <p:pic>
        <p:nvPicPr>
          <p:cNvPr id="5" name="Picture 4"/>
          <p:cNvPicPr>
            <a:picLocks noChangeAspect="1"/>
          </p:cNvPicPr>
          <p:nvPr/>
        </p:nvPicPr>
        <p:blipFill>
          <a:blip r:embed="rId2"/>
          <a:stretch>
            <a:fillRect/>
          </a:stretch>
        </p:blipFill>
        <p:spPr>
          <a:xfrm>
            <a:off x="1659062" y="1246846"/>
            <a:ext cx="3731635" cy="4829175"/>
          </a:xfrm>
          <a:prstGeom prst="rect">
            <a:avLst/>
          </a:prstGeom>
          <a:effectLst>
            <a:outerShdw blurRad="50800" dist="50800" dir="600000" algn="ctr" rotWithShape="0">
              <a:srgbClr val="000000">
                <a:alpha val="43137"/>
              </a:srgbClr>
            </a:out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525" y="1103650"/>
            <a:ext cx="4425613" cy="57272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567" y="1103650"/>
            <a:ext cx="4446544" cy="5754350"/>
          </a:xfrm>
          <a:prstGeom prst="rect">
            <a:avLst/>
          </a:prstGeom>
        </p:spPr>
      </p:pic>
    </p:spTree>
    <p:extLst>
      <p:ext uri="{BB962C8B-B14F-4D97-AF65-F5344CB8AC3E}">
        <p14:creationId xmlns:p14="http://schemas.microsoft.com/office/powerpoint/2010/main" val="296102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25304" y="0"/>
            <a:ext cx="1524000" cy="1981200"/>
          </a:xfrm>
          <a:prstGeom prst="rect">
            <a:avLst/>
          </a:prstGeom>
        </p:spPr>
      </p:pic>
      <p:sp>
        <p:nvSpPr>
          <p:cNvPr id="2" name="Title 1"/>
          <p:cNvSpPr>
            <a:spLocks noGrp="1"/>
          </p:cNvSpPr>
          <p:nvPr>
            <p:ph type="title"/>
          </p:nvPr>
        </p:nvSpPr>
        <p:spPr>
          <a:xfrm>
            <a:off x="2349304" y="365125"/>
            <a:ext cx="9004495" cy="1325563"/>
          </a:xfrm>
        </p:spPr>
        <p:txBody>
          <a:bodyPr/>
          <a:lstStyle/>
          <a:p>
            <a:r>
              <a:rPr lang="en-US" dirty="0" smtClean="0"/>
              <a:t>Some Housekeeping…</a:t>
            </a:r>
            <a:endParaRPr lang="en-US" dirty="0"/>
          </a:p>
        </p:txBody>
      </p:sp>
      <p:sp>
        <p:nvSpPr>
          <p:cNvPr id="3" name="Content Placeholder 2"/>
          <p:cNvSpPr>
            <a:spLocks noGrp="1"/>
          </p:cNvSpPr>
          <p:nvPr>
            <p:ph idx="1"/>
          </p:nvPr>
        </p:nvSpPr>
        <p:spPr>
          <a:xfrm>
            <a:off x="838200" y="2055813"/>
            <a:ext cx="10515600" cy="4121150"/>
          </a:xfrm>
        </p:spPr>
        <p:txBody>
          <a:bodyPr>
            <a:normAutofit/>
          </a:bodyPr>
          <a:lstStyle/>
          <a:p>
            <a:r>
              <a:rPr lang="en-US" sz="3600" dirty="0" smtClean="0"/>
              <a:t>Name tags</a:t>
            </a:r>
          </a:p>
          <a:p>
            <a:r>
              <a:rPr lang="en-US" sz="3600" dirty="0" smtClean="0"/>
              <a:t>Restrooms</a:t>
            </a:r>
          </a:p>
          <a:p>
            <a:r>
              <a:rPr lang="en-US" sz="3600" dirty="0" err="1" smtClean="0"/>
              <a:t>Wifi</a:t>
            </a:r>
            <a:endParaRPr lang="en-US" sz="3600" dirty="0" smtClean="0"/>
          </a:p>
          <a:p>
            <a:r>
              <a:rPr lang="en-US" sz="3600" dirty="0" smtClean="0"/>
              <a:t>Breaks</a:t>
            </a:r>
          </a:p>
          <a:p>
            <a:r>
              <a:rPr lang="en-US" sz="3600" dirty="0" smtClean="0"/>
              <a:t>Lunch</a:t>
            </a:r>
          </a:p>
          <a:p>
            <a:r>
              <a:rPr lang="en-US" sz="3600" dirty="0" smtClean="0"/>
              <a:t>Happy Hour…</a:t>
            </a:r>
            <a:endParaRPr lang="en-US" sz="3600" dirty="0"/>
          </a:p>
        </p:txBody>
      </p:sp>
      <p:pic>
        <p:nvPicPr>
          <p:cNvPr id="5" name="Picture 4"/>
          <p:cNvPicPr>
            <a:picLocks noChangeAspect="1"/>
          </p:cNvPicPr>
          <p:nvPr/>
        </p:nvPicPr>
        <p:blipFill>
          <a:blip r:embed="rId3"/>
          <a:stretch>
            <a:fillRect/>
          </a:stretch>
        </p:blipFill>
        <p:spPr>
          <a:xfrm>
            <a:off x="4480560" y="4242507"/>
            <a:ext cx="2133600" cy="2143125"/>
          </a:xfrm>
          <a:prstGeom prst="rect">
            <a:avLst/>
          </a:prstGeom>
        </p:spPr>
      </p:pic>
    </p:spTree>
    <p:extLst>
      <p:ext uri="{BB962C8B-B14F-4D97-AF65-F5344CB8AC3E}">
        <p14:creationId xmlns:p14="http://schemas.microsoft.com/office/powerpoint/2010/main" val="3671117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174</Words>
  <Application>Microsoft Office PowerPoint</Application>
  <PresentationFormat>Widescreen</PresentationFormat>
  <Paragraphs>37</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MS PGothic</vt:lpstr>
      <vt:lpstr>Arial</vt:lpstr>
      <vt:lpstr>Calibri</vt:lpstr>
      <vt:lpstr>Calibri Light</vt:lpstr>
      <vt:lpstr>Times</vt:lpstr>
      <vt:lpstr>Verdana</vt:lpstr>
      <vt:lpstr>Office Theme</vt:lpstr>
      <vt:lpstr>PowerPoint Presentation</vt:lpstr>
      <vt:lpstr>Who is the  Institute for Sustainable Communities?</vt:lpstr>
      <vt:lpstr>Southeast Florida Regional Climate Change Compact</vt:lpstr>
      <vt:lpstr>Thanks!</vt:lpstr>
      <vt:lpstr>PowerPoint Presentation</vt:lpstr>
      <vt:lpstr>How Today Fits Into the RCAP</vt:lpstr>
      <vt:lpstr>Agenda</vt:lpstr>
      <vt:lpstr>Some Housekeeping…</vt:lpstr>
    </vt:vector>
  </TitlesOfParts>
  <Company>ISC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nancy</cp:lastModifiedBy>
  <cp:revision>13</cp:revision>
  <dcterms:created xsi:type="dcterms:W3CDTF">2015-01-21T17:44:58Z</dcterms:created>
  <dcterms:modified xsi:type="dcterms:W3CDTF">2015-01-22T09:11:22Z</dcterms:modified>
</cp:coreProperties>
</file>