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80" r:id="rId3"/>
    <p:sldId id="281" r:id="rId4"/>
    <p:sldId id="282" r:id="rId5"/>
    <p:sldId id="274" r:id="rId6"/>
    <p:sldId id="264" r:id="rId7"/>
    <p:sldId id="279" r:id="rId8"/>
    <p:sldId id="268"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9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B9A68-F6B3-4DA1-930C-C37ABF510CEB}" type="datetimeFigureOut">
              <a:rPr lang="en-US" smtClean="0"/>
              <a:t>9/16/2015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919E5-22ED-483D-AC44-F318559EF713}" type="slidenum">
              <a:rPr lang="en-US" smtClean="0"/>
              <a:t>‹#›</a:t>
            </a:fld>
            <a:endParaRPr lang="en-US"/>
          </a:p>
        </p:txBody>
      </p:sp>
    </p:spTree>
    <p:extLst>
      <p:ext uri="{BB962C8B-B14F-4D97-AF65-F5344CB8AC3E}">
        <p14:creationId xmlns:p14="http://schemas.microsoft.com/office/powerpoint/2010/main" val="177020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3C95B-8180-40A9-BD90-1BA2534BFE1C}" type="slidenum">
              <a:rPr lang="en-US" smtClean="0"/>
              <a:pPr>
                <a:defRPr/>
              </a:pPr>
              <a:t>1</a:t>
            </a:fld>
            <a:endParaRPr lang="en-US"/>
          </a:p>
        </p:txBody>
      </p:sp>
    </p:spTree>
    <p:extLst>
      <p:ext uri="{BB962C8B-B14F-4D97-AF65-F5344CB8AC3E}">
        <p14:creationId xmlns:p14="http://schemas.microsoft.com/office/powerpoint/2010/main" val="230551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dirty="0">
                <a:latin typeface="Arial" pitchFamily="34" charset="0"/>
                <a:ea typeface="ＭＳ Ｐゴシック"/>
                <a:cs typeface="ＭＳ Ｐゴシック"/>
              </a:rPr>
              <a:t>South Florida is considered one of the most vulnerable areas to climate change and sea level rise.  </a:t>
            </a:r>
            <a:endParaRPr lang="en-US" dirty="0" smtClean="0">
              <a:latin typeface="Arial" pitchFamily="34" charset="0"/>
              <a:ea typeface="ＭＳ Ｐゴシック"/>
              <a:cs typeface="ＭＳ Ｐゴシック"/>
            </a:endParaRPr>
          </a:p>
          <a:p>
            <a:pPr eaLnBrk="1" hangingPunct="1">
              <a:lnSpc>
                <a:spcPct val="90000"/>
              </a:lnSpc>
              <a:spcBef>
                <a:spcPct val="0"/>
              </a:spcBef>
            </a:pPr>
            <a:endParaRPr lang="en-US" dirty="0" smtClean="0">
              <a:latin typeface="Arial" pitchFamily="34" charset="0"/>
              <a:ea typeface="ＭＳ Ｐゴシック"/>
              <a:cs typeface="ＭＳ Ｐゴシック"/>
            </a:endParaRPr>
          </a:p>
          <a:p>
            <a:pPr eaLnBrk="1" hangingPunct="1">
              <a:lnSpc>
                <a:spcPct val="90000"/>
              </a:lnSpc>
              <a:spcBef>
                <a:spcPct val="0"/>
              </a:spcBef>
            </a:pPr>
            <a:r>
              <a:rPr lang="en-US" dirty="0" smtClean="0">
                <a:latin typeface="Arial" pitchFamily="34" charset="0"/>
                <a:ea typeface="ＭＳ Ｐゴシック"/>
                <a:cs typeface="ＭＳ Ｐゴシック"/>
              </a:rPr>
              <a:t>In </a:t>
            </a:r>
            <a:r>
              <a:rPr lang="en-US" dirty="0">
                <a:latin typeface="Arial" pitchFamily="34" charset="0"/>
                <a:ea typeface="ＭＳ Ｐゴシック"/>
                <a:cs typeface="ＭＳ Ｐゴシック"/>
              </a:rPr>
              <a:t>the spring of 2009, several South Florida counties and cities were making the rounds in the halls of Congress to advocate for climate policy. A great deal of work had been invested individually by each jurisdiction, however each had slightly different  baseline emissions figures at different points of time and different sea level rise planning scenarios.  The need for regional coordination became quite evident.  </a:t>
            </a:r>
            <a:endParaRPr lang="en-US" dirty="0" smtClean="0">
              <a:latin typeface="Arial" pitchFamily="34" charset="0"/>
              <a:ea typeface="ＭＳ Ｐゴシック"/>
              <a:cs typeface="ＭＳ Ｐゴシック"/>
            </a:endParaRPr>
          </a:p>
          <a:p>
            <a:pPr eaLnBrk="1" hangingPunct="1">
              <a:lnSpc>
                <a:spcPct val="90000"/>
              </a:lnSpc>
              <a:spcBef>
                <a:spcPct val="0"/>
              </a:spcBef>
            </a:pPr>
            <a:endParaRPr lang="en-US" dirty="0">
              <a:latin typeface="Arial" pitchFamily="34" charset="0"/>
              <a:ea typeface="ＭＳ Ｐゴシック"/>
              <a:cs typeface="ＭＳ Ｐゴシック"/>
            </a:endParaRPr>
          </a:p>
          <a:p>
            <a:pPr eaLnBrk="1" hangingPunct="1">
              <a:lnSpc>
                <a:spcPct val="90000"/>
              </a:lnSpc>
              <a:spcBef>
                <a:spcPct val="0"/>
              </a:spcBef>
            </a:pPr>
            <a:r>
              <a:rPr lang="en-US" dirty="0" smtClean="0">
                <a:latin typeface="Arial" pitchFamily="34" charset="0"/>
                <a:ea typeface="ＭＳ Ｐゴシック"/>
                <a:cs typeface="ＭＳ Ｐゴシック"/>
              </a:rPr>
              <a:t>With </a:t>
            </a:r>
            <a:r>
              <a:rPr lang="en-US" dirty="0">
                <a:latin typeface="Arial" pitchFamily="34" charset="0"/>
                <a:ea typeface="ＭＳ Ｐゴシック"/>
                <a:cs typeface="ＭＳ Ｐゴシック"/>
              </a:rPr>
              <a:t>5.6 million residents in the four counties exceeding the population of 30 states and representing 30 percent of Florida’s population, there is an obvious and unique strength in the region’s size and in numbers</a:t>
            </a:r>
            <a:r>
              <a:rPr lang="en-US" dirty="0" smtClean="0">
                <a:latin typeface="Arial" pitchFamily="34" charset="0"/>
                <a:ea typeface="ＭＳ Ｐゴシック"/>
                <a:cs typeface="ＭＳ Ｐゴシック"/>
              </a:rPr>
              <a:t>.</a:t>
            </a:r>
          </a:p>
          <a:p>
            <a:pPr eaLnBrk="1" hangingPunct="1">
              <a:lnSpc>
                <a:spcPct val="90000"/>
              </a:lnSpc>
              <a:spcBef>
                <a:spcPct val="0"/>
              </a:spcBef>
            </a:pPr>
            <a:endParaRPr lang="en-US" dirty="0">
              <a:latin typeface="Arial" pitchFamily="34" charset="0"/>
              <a:ea typeface="ＭＳ Ｐゴシック"/>
              <a:cs typeface="ＭＳ Ｐゴシック"/>
            </a:endParaRPr>
          </a:p>
          <a:p>
            <a:pPr eaLnBrk="1" hangingPunct="1">
              <a:lnSpc>
                <a:spcPct val="90000"/>
              </a:lnSpc>
              <a:spcBef>
                <a:spcPct val="0"/>
              </a:spcBef>
            </a:pPr>
            <a:r>
              <a:rPr lang="en-US" dirty="0" smtClean="0">
                <a:latin typeface="Arial" pitchFamily="34" charset="0"/>
                <a:ea typeface="ＭＳ Ｐゴシック"/>
                <a:cs typeface="ＭＳ Ｐゴシック"/>
              </a:rPr>
              <a:t>The four Counties agreed to collaborate regionally on:  </a:t>
            </a:r>
            <a:endParaRPr lang="en-US" dirty="0">
              <a:latin typeface="Arial" pitchFamily="34" charset="0"/>
              <a:ea typeface="ＭＳ Ｐゴシック"/>
              <a:cs typeface="ＭＳ Ｐゴシック"/>
            </a:endParaRPr>
          </a:p>
        </p:txBody>
      </p:sp>
      <p:sp>
        <p:nvSpPr>
          <p:cNvPr id="44036" name="Slide Number Placeholder 3"/>
          <p:cNvSpPr>
            <a:spLocks noGrp="1"/>
          </p:cNvSpPr>
          <p:nvPr>
            <p:ph type="sldNum" sz="quarter" idx="5"/>
          </p:nvPr>
        </p:nvSpPr>
        <p:spPr>
          <a:extLst/>
        </p:spPr>
        <p:txBody>
          <a:bodyPr/>
          <a:lstStyle>
            <a:lvl1pPr eaLnBrk="0" hangingPunct="0">
              <a:defRPr>
                <a:solidFill>
                  <a:schemeClr val="tx1"/>
                </a:solidFill>
                <a:latin typeface="Arial" charset="0"/>
              </a:defRPr>
            </a:lvl1pPr>
            <a:lvl2pPr marL="785173" indent="-301990" eaLnBrk="0" hangingPunct="0">
              <a:defRPr>
                <a:solidFill>
                  <a:schemeClr val="tx1"/>
                </a:solidFill>
                <a:latin typeface="Arial" charset="0"/>
              </a:defRPr>
            </a:lvl2pPr>
            <a:lvl3pPr marL="1207960" indent="-241592" eaLnBrk="0" hangingPunct="0">
              <a:defRPr>
                <a:solidFill>
                  <a:schemeClr val="tx1"/>
                </a:solidFill>
                <a:latin typeface="Arial" charset="0"/>
              </a:defRPr>
            </a:lvl3pPr>
            <a:lvl4pPr marL="1691143" indent="-241592" eaLnBrk="0" hangingPunct="0">
              <a:defRPr>
                <a:solidFill>
                  <a:schemeClr val="tx1"/>
                </a:solidFill>
                <a:latin typeface="Arial" charset="0"/>
              </a:defRPr>
            </a:lvl4pPr>
            <a:lvl5pPr marL="2174327" indent="-241592" eaLnBrk="0" hangingPunct="0">
              <a:defRPr>
                <a:solidFill>
                  <a:schemeClr val="tx1"/>
                </a:solidFill>
                <a:latin typeface="Arial" charset="0"/>
              </a:defRPr>
            </a:lvl5pPr>
            <a:lvl6pPr marL="2657511" indent="-241592" eaLnBrk="0" fontAlgn="base" hangingPunct="0">
              <a:spcBef>
                <a:spcPct val="0"/>
              </a:spcBef>
              <a:spcAft>
                <a:spcPct val="0"/>
              </a:spcAft>
              <a:defRPr>
                <a:solidFill>
                  <a:schemeClr val="tx1"/>
                </a:solidFill>
                <a:latin typeface="Arial" charset="0"/>
              </a:defRPr>
            </a:lvl6pPr>
            <a:lvl7pPr marL="3140695" indent="-241592" eaLnBrk="0" fontAlgn="base" hangingPunct="0">
              <a:spcBef>
                <a:spcPct val="0"/>
              </a:spcBef>
              <a:spcAft>
                <a:spcPct val="0"/>
              </a:spcAft>
              <a:defRPr>
                <a:solidFill>
                  <a:schemeClr val="tx1"/>
                </a:solidFill>
                <a:latin typeface="Arial" charset="0"/>
              </a:defRPr>
            </a:lvl7pPr>
            <a:lvl8pPr marL="3623879" indent="-241592" eaLnBrk="0" fontAlgn="base" hangingPunct="0">
              <a:spcBef>
                <a:spcPct val="0"/>
              </a:spcBef>
              <a:spcAft>
                <a:spcPct val="0"/>
              </a:spcAft>
              <a:defRPr>
                <a:solidFill>
                  <a:schemeClr val="tx1"/>
                </a:solidFill>
                <a:latin typeface="Arial" charset="0"/>
              </a:defRPr>
            </a:lvl8pPr>
            <a:lvl9pPr marL="4107064" indent="-241592" eaLnBrk="0" fontAlgn="base" hangingPunct="0">
              <a:spcBef>
                <a:spcPct val="0"/>
              </a:spcBef>
              <a:spcAft>
                <a:spcPct val="0"/>
              </a:spcAft>
              <a:defRPr>
                <a:solidFill>
                  <a:schemeClr val="tx1"/>
                </a:solidFill>
                <a:latin typeface="Arial" charset="0"/>
              </a:defRPr>
            </a:lvl9pPr>
          </a:lstStyle>
          <a:p>
            <a:pPr eaLnBrk="1" hangingPunct="1">
              <a:defRPr/>
            </a:pPr>
            <a:fld id="{994FAA4B-01DD-4919-91B7-61C4B059DB33}" type="slidenum">
              <a:rPr lang="en-US" smtClean="0">
                <a:solidFill>
                  <a:prstClr val="black"/>
                </a:solidFill>
              </a:rPr>
              <a:pPr eaLnBrk="1" hangingPunct="1">
                <a:defRPr/>
              </a:pPr>
              <a:t>2</a:t>
            </a:fld>
            <a:endParaRPr lang="en-US" smtClean="0">
              <a:solidFill>
                <a:prstClr val="black"/>
              </a:solidFill>
            </a:endParaRPr>
          </a:p>
        </p:txBody>
      </p:sp>
      <p:sp>
        <p:nvSpPr>
          <p:cNvPr id="44037" name="Footer Placeholder 1"/>
          <p:cNvSpPr>
            <a:spLocks noGrp="1"/>
          </p:cNvSpPr>
          <p:nvPr>
            <p:ph type="ftr" sz="quarter" idx="4"/>
          </p:nvPr>
        </p:nvSpPr>
        <p:spPr>
          <a:extLst/>
        </p:spPr>
        <p:txBody>
          <a:bodyPr/>
          <a:lstStyle>
            <a:lvl1pPr eaLnBrk="0" hangingPunct="0">
              <a:defRPr>
                <a:solidFill>
                  <a:schemeClr val="tx1"/>
                </a:solidFill>
                <a:latin typeface="Arial" charset="0"/>
              </a:defRPr>
            </a:lvl1pPr>
            <a:lvl2pPr marL="785173" indent="-301990" eaLnBrk="0" hangingPunct="0">
              <a:defRPr>
                <a:solidFill>
                  <a:schemeClr val="tx1"/>
                </a:solidFill>
                <a:latin typeface="Arial" charset="0"/>
              </a:defRPr>
            </a:lvl2pPr>
            <a:lvl3pPr marL="1207960" indent="-241592" eaLnBrk="0" hangingPunct="0">
              <a:defRPr>
                <a:solidFill>
                  <a:schemeClr val="tx1"/>
                </a:solidFill>
                <a:latin typeface="Arial" charset="0"/>
              </a:defRPr>
            </a:lvl3pPr>
            <a:lvl4pPr marL="1691143" indent="-241592" eaLnBrk="0" hangingPunct="0">
              <a:defRPr>
                <a:solidFill>
                  <a:schemeClr val="tx1"/>
                </a:solidFill>
                <a:latin typeface="Arial" charset="0"/>
              </a:defRPr>
            </a:lvl4pPr>
            <a:lvl5pPr marL="2174327" indent="-241592" eaLnBrk="0" hangingPunct="0">
              <a:defRPr>
                <a:solidFill>
                  <a:schemeClr val="tx1"/>
                </a:solidFill>
                <a:latin typeface="Arial" charset="0"/>
              </a:defRPr>
            </a:lvl5pPr>
            <a:lvl6pPr marL="2657511" indent="-241592" eaLnBrk="0" fontAlgn="base" hangingPunct="0">
              <a:spcBef>
                <a:spcPct val="0"/>
              </a:spcBef>
              <a:spcAft>
                <a:spcPct val="0"/>
              </a:spcAft>
              <a:defRPr>
                <a:solidFill>
                  <a:schemeClr val="tx1"/>
                </a:solidFill>
                <a:latin typeface="Arial" charset="0"/>
              </a:defRPr>
            </a:lvl6pPr>
            <a:lvl7pPr marL="3140695" indent="-241592" eaLnBrk="0" fontAlgn="base" hangingPunct="0">
              <a:spcBef>
                <a:spcPct val="0"/>
              </a:spcBef>
              <a:spcAft>
                <a:spcPct val="0"/>
              </a:spcAft>
              <a:defRPr>
                <a:solidFill>
                  <a:schemeClr val="tx1"/>
                </a:solidFill>
                <a:latin typeface="Arial" charset="0"/>
              </a:defRPr>
            </a:lvl7pPr>
            <a:lvl8pPr marL="3623879" indent="-241592" eaLnBrk="0" fontAlgn="base" hangingPunct="0">
              <a:spcBef>
                <a:spcPct val="0"/>
              </a:spcBef>
              <a:spcAft>
                <a:spcPct val="0"/>
              </a:spcAft>
              <a:defRPr>
                <a:solidFill>
                  <a:schemeClr val="tx1"/>
                </a:solidFill>
                <a:latin typeface="Arial" charset="0"/>
              </a:defRPr>
            </a:lvl8pPr>
            <a:lvl9pPr marL="4107064" indent="-241592" eaLnBrk="0" fontAlgn="base" hangingPunct="0">
              <a:spcBef>
                <a:spcPct val="0"/>
              </a:spcBef>
              <a:spcAft>
                <a:spcPct val="0"/>
              </a:spcAft>
              <a:defRPr>
                <a:solidFill>
                  <a:schemeClr val="tx1"/>
                </a:solidFill>
                <a:latin typeface="Arial" charset="0"/>
              </a:defRPr>
            </a:lvl9pPr>
          </a:lstStyle>
          <a:p>
            <a:pPr eaLnBrk="1" hangingPunct="1">
              <a:defRPr/>
            </a:pPr>
            <a:endParaRPr lang="en-US" dirty="0" smtClean="0">
              <a:solidFill>
                <a:prstClr val="black"/>
              </a:solidFill>
            </a:endParaRPr>
          </a:p>
        </p:txBody>
      </p:sp>
    </p:spTree>
    <p:extLst>
      <p:ext uri="{BB962C8B-B14F-4D97-AF65-F5344CB8AC3E}">
        <p14:creationId xmlns:p14="http://schemas.microsoft.com/office/powerpoint/2010/main" val="244009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Arial" pitchFamily="34" charset="0"/>
                <a:ea typeface="ＭＳ Ｐゴシック"/>
                <a:cs typeface="Arial" pitchFamily="34" charset="0"/>
              </a:rPr>
              <a:t>These are the primary technical documents created to provide a technical foundation for the Compact’s work, and to inform the development of the RCAP. We welcome replicating our processes.  In fact, each of these documents includes explanation of methodology and data sources used in development.  </a:t>
            </a:r>
          </a:p>
          <a:p>
            <a:pPr eaLnBrk="1" hangingPunct="1">
              <a:spcBef>
                <a:spcPct val="0"/>
              </a:spcBef>
            </a:pPr>
            <a:endParaRPr lang="en-US" sz="1000" dirty="0">
              <a:latin typeface="Arial" pitchFamily="34" charset="0"/>
              <a:ea typeface="ＭＳ Ｐゴシック"/>
              <a:cs typeface="Arial" pitchFamily="34" charset="0"/>
            </a:endParaRPr>
          </a:p>
          <a:p>
            <a:pPr eaLnBrk="1" hangingPunct="1">
              <a:spcBef>
                <a:spcPct val="0"/>
              </a:spcBef>
            </a:pPr>
            <a:r>
              <a:rPr lang="en-US" sz="1000" dirty="0">
                <a:latin typeface="Arial" pitchFamily="34" charset="0"/>
                <a:ea typeface="ＭＳ Ｐゴシック"/>
                <a:cs typeface="Arial" pitchFamily="34" charset="0"/>
              </a:rPr>
              <a:t>The 2011 Urban Mobility Report estimates delayed travel time in the Miami urban area (Miami-Dade, Broward, and Palm Beach Counties) ranked 7</a:t>
            </a:r>
            <a:r>
              <a:rPr lang="en-US" sz="1000" baseline="30000" dirty="0">
                <a:latin typeface="Arial" pitchFamily="34" charset="0"/>
                <a:ea typeface="ＭＳ Ｐゴシック"/>
                <a:cs typeface="Arial" pitchFamily="34" charset="0"/>
              </a:rPr>
              <a:t>th</a:t>
            </a:r>
            <a:r>
              <a:rPr lang="en-US" sz="1000" dirty="0">
                <a:latin typeface="Arial" pitchFamily="34" charset="0"/>
                <a:ea typeface="ＭＳ Ｐゴシック"/>
                <a:cs typeface="Arial" pitchFamily="34" charset="0"/>
              </a:rPr>
              <a:t> in the nation, resulting in the consumption of approximately 141 million gallons of fuel, at a cost of approximately $3.3 billion.</a:t>
            </a:r>
            <a:r>
              <a:rPr lang="en-US" sz="1000" baseline="30000" dirty="0">
                <a:latin typeface="Arial" pitchFamily="34" charset="0"/>
                <a:ea typeface="ＭＳ Ｐゴシック"/>
                <a:cs typeface="Arial" pitchFamily="34" charset="0"/>
              </a:rPr>
              <a:t>8 </a:t>
            </a:r>
          </a:p>
          <a:p>
            <a:pPr eaLnBrk="1" hangingPunct="1">
              <a:spcBef>
                <a:spcPct val="0"/>
              </a:spcBef>
            </a:pPr>
            <a:endParaRPr lang="en-US" sz="1000" baseline="30000" dirty="0">
              <a:latin typeface="Arial" pitchFamily="34" charset="0"/>
              <a:ea typeface="ＭＳ Ｐゴシック"/>
              <a:cs typeface="Arial" pitchFamily="34" charset="0"/>
            </a:endParaRPr>
          </a:p>
          <a:p>
            <a:pPr eaLnBrk="1" hangingPunct="1">
              <a:spcBef>
                <a:spcPct val="0"/>
              </a:spcBef>
            </a:pPr>
            <a:r>
              <a:rPr lang="en-US" sz="1100" b="1" u="sng" baseline="30000" dirty="0">
                <a:latin typeface="Arial" pitchFamily="34" charset="0"/>
                <a:ea typeface="ＭＳ Ｐゴシック"/>
                <a:cs typeface="Arial" pitchFamily="34" charset="0"/>
              </a:rPr>
              <a:t>Vulnerability Assessment</a:t>
            </a:r>
          </a:p>
          <a:p>
            <a:pPr eaLnBrk="1" hangingPunct="1">
              <a:spcBef>
                <a:spcPct val="0"/>
              </a:spcBef>
            </a:pPr>
            <a:r>
              <a:rPr lang="en-US" sz="1000" dirty="0">
                <a:latin typeface="Arial" pitchFamily="34" charset="0"/>
                <a:ea typeface="ＭＳ Ｐゴシック"/>
                <a:cs typeface="ＭＳ Ｐゴシック"/>
              </a:rPr>
              <a:t>Airports are an example of the infrastructure assets evaluated.</a:t>
            </a:r>
          </a:p>
          <a:p>
            <a:pPr eaLnBrk="1" hangingPunct="1">
              <a:spcBef>
                <a:spcPct val="0"/>
              </a:spcBef>
            </a:pPr>
            <a:r>
              <a:rPr lang="en-US" sz="1000" dirty="0">
                <a:latin typeface="Arial" pitchFamily="34" charset="0"/>
                <a:ea typeface="ＭＳ Ｐゴシック"/>
                <a:cs typeface="ＭＳ Ｐゴシック"/>
              </a:rPr>
              <a:t>In the example of road impacts to the right, access is blocked to the community.  Access from road inundation is also an issue for select hospitals, airports, schools, and  evacuation routes.</a:t>
            </a:r>
            <a:endParaRPr lang="en-US" sz="1000" b="1" baseline="30000" dirty="0">
              <a:latin typeface="Arial" pitchFamily="34" charset="0"/>
              <a:ea typeface="ＭＳ Ｐゴシック"/>
              <a:cs typeface="Arial" pitchFamily="34" charset="0"/>
            </a:endParaRPr>
          </a:p>
          <a:p>
            <a:pPr>
              <a:spcBef>
                <a:spcPct val="0"/>
              </a:spcBef>
              <a:spcAft>
                <a:spcPts val="773"/>
              </a:spcAft>
            </a:pPr>
            <a:endParaRPr lang="en-US" sz="1000" b="1" dirty="0">
              <a:latin typeface="Arial" pitchFamily="34" charset="0"/>
              <a:ea typeface="ＭＳ Ｐゴシック"/>
              <a:cs typeface="ＭＳ Ｐゴシック"/>
            </a:endParaRPr>
          </a:p>
          <a:p>
            <a:pPr>
              <a:spcBef>
                <a:spcPct val="0"/>
              </a:spcBef>
              <a:spcAft>
                <a:spcPts val="773"/>
              </a:spcAft>
            </a:pPr>
            <a:r>
              <a:rPr lang="en-US" sz="1000" b="1" dirty="0">
                <a:latin typeface="Arial" pitchFamily="34" charset="0"/>
                <a:ea typeface="ＭＳ Ｐゴシック"/>
                <a:cs typeface="ＭＳ Ｐゴシック"/>
              </a:rPr>
              <a:t>Inundation </a:t>
            </a:r>
            <a:r>
              <a:rPr lang="en-US" sz="1000" b="1" dirty="0" err="1">
                <a:latin typeface="Arial" pitchFamily="34" charset="0"/>
                <a:ea typeface="ＭＳ Ｐゴシック"/>
                <a:cs typeface="ＭＳ Ｐゴシック"/>
              </a:rPr>
              <a:t>Mapping</a:t>
            </a:r>
            <a:r>
              <a:rPr lang="en-US" sz="1000" dirty="0" err="1">
                <a:latin typeface="Arial" pitchFamily="34" charset="0"/>
                <a:ea typeface="ＭＳ Ｐゴシック"/>
                <a:cs typeface="ＭＳ Ｐゴシック"/>
              </a:rPr>
              <a:t>Regional</a:t>
            </a:r>
            <a:r>
              <a:rPr lang="en-US" sz="1000" dirty="0">
                <a:latin typeface="Arial" pitchFamily="34" charset="0"/>
                <a:ea typeface="ＭＳ Ｐゴシック"/>
                <a:cs typeface="ＭＳ Ｐゴシック"/>
              </a:rPr>
              <a:t> digital elevation model</a:t>
            </a:r>
          </a:p>
          <a:p>
            <a:pPr lvl="1" eaLnBrk="1" hangingPunct="1">
              <a:spcBef>
                <a:spcPct val="0"/>
              </a:spcBef>
            </a:pPr>
            <a:r>
              <a:rPr lang="en-US" sz="1000" dirty="0">
                <a:latin typeface="Arial" pitchFamily="34" charset="0"/>
                <a:ea typeface="ＭＳ Ｐゴシック"/>
                <a:cs typeface="ＭＳ Ｐゴシック"/>
              </a:rPr>
              <a:t>1, 2, and 3 foot scenarios</a:t>
            </a:r>
          </a:p>
          <a:p>
            <a:pPr lvl="1" eaLnBrk="1" hangingPunct="1">
              <a:spcBef>
                <a:spcPct val="0"/>
              </a:spcBef>
            </a:pPr>
            <a:r>
              <a:rPr lang="en-US" sz="1000" dirty="0">
                <a:latin typeface="Arial" pitchFamily="34" charset="0"/>
                <a:ea typeface="ＭＳ Ｐゴシック"/>
                <a:cs typeface="ＭＳ Ｐゴシック"/>
              </a:rPr>
              <a:t>Common method to express potential risk </a:t>
            </a:r>
          </a:p>
          <a:p>
            <a:pPr lvl="1" eaLnBrk="1" hangingPunct="1">
              <a:spcBef>
                <a:spcPct val="0"/>
              </a:spcBef>
            </a:pPr>
            <a:r>
              <a:rPr lang="en-US" sz="1000" dirty="0">
                <a:latin typeface="Arial" pitchFamily="34" charset="0"/>
                <a:ea typeface="ＭＳ Ｐゴシック"/>
                <a:cs typeface="ＭＳ Ｐゴシック"/>
              </a:rPr>
              <a:t>Identifies areas with </a:t>
            </a:r>
            <a:r>
              <a:rPr lang="en-US" sz="1000" dirty="0" err="1">
                <a:latin typeface="Arial" pitchFamily="34" charset="0"/>
                <a:ea typeface="ＭＳ Ｐゴシック"/>
                <a:cs typeface="ＭＳ Ｐゴシック"/>
              </a:rPr>
              <a:t>LiDAR</a:t>
            </a:r>
            <a:r>
              <a:rPr lang="en-US" sz="1000" dirty="0">
                <a:latin typeface="Arial" pitchFamily="34" charset="0"/>
                <a:ea typeface="ＭＳ Ｐゴシック"/>
                <a:cs typeface="ＭＳ Ｐゴシック"/>
              </a:rPr>
              <a:t> elevation at the mean higher high water line</a:t>
            </a:r>
          </a:p>
          <a:p>
            <a:pPr>
              <a:spcBef>
                <a:spcPct val="0"/>
              </a:spcBef>
              <a:spcAft>
                <a:spcPts val="773"/>
              </a:spcAft>
            </a:pPr>
            <a:r>
              <a:rPr lang="en-US" sz="1000" b="1" dirty="0">
                <a:latin typeface="Arial" pitchFamily="34" charset="0"/>
                <a:ea typeface="ＭＳ Ｐゴシック"/>
                <a:cs typeface="ＭＳ Ｐゴシック"/>
              </a:rPr>
              <a:t>Vulnerability </a:t>
            </a:r>
            <a:r>
              <a:rPr lang="en-US" sz="1000" b="1" dirty="0" err="1">
                <a:latin typeface="Arial" pitchFamily="34" charset="0"/>
                <a:ea typeface="ＭＳ Ｐゴシック"/>
                <a:cs typeface="ＭＳ Ｐゴシック"/>
              </a:rPr>
              <a:t>Analysis</a:t>
            </a:r>
            <a:r>
              <a:rPr lang="en-US" sz="1000" dirty="0" err="1">
                <a:latin typeface="Arial" pitchFamily="34" charset="0"/>
                <a:ea typeface="ＭＳ Ｐゴシック"/>
                <a:cs typeface="ＭＳ Ｐゴシック"/>
              </a:rPr>
              <a:t>Prioritized</a:t>
            </a:r>
            <a:r>
              <a:rPr lang="en-US" sz="1000" dirty="0">
                <a:latin typeface="Arial" pitchFamily="34" charset="0"/>
                <a:ea typeface="ＭＳ Ｐゴシック"/>
                <a:cs typeface="ＭＳ Ｐゴシック"/>
              </a:rPr>
              <a:t> infrastructure for analysis</a:t>
            </a:r>
          </a:p>
          <a:p>
            <a:pPr lvl="1" eaLnBrk="1" hangingPunct="1">
              <a:spcBef>
                <a:spcPct val="0"/>
              </a:spcBef>
            </a:pPr>
            <a:r>
              <a:rPr lang="en-US" sz="1000" dirty="0">
                <a:latin typeface="Arial" pitchFamily="34" charset="0"/>
                <a:ea typeface="ＭＳ Ｐゴシック"/>
                <a:cs typeface="ＭＳ Ｐゴシック"/>
              </a:rPr>
              <a:t>Tested geospatial analytical methods</a:t>
            </a:r>
          </a:p>
          <a:p>
            <a:pPr lvl="1" eaLnBrk="1" hangingPunct="1">
              <a:spcBef>
                <a:spcPct val="0"/>
              </a:spcBef>
            </a:pPr>
            <a:r>
              <a:rPr lang="en-US" sz="1000" dirty="0">
                <a:latin typeface="Arial" pitchFamily="34" charset="0"/>
                <a:ea typeface="ＭＳ Ｐゴシック"/>
                <a:cs typeface="ＭＳ Ｐゴシック"/>
              </a:rPr>
              <a:t>Included uncertainty</a:t>
            </a:r>
          </a:p>
          <a:p>
            <a:pPr>
              <a:spcBef>
                <a:spcPct val="0"/>
              </a:spcBef>
              <a:spcAft>
                <a:spcPts val="773"/>
              </a:spcAft>
            </a:pPr>
            <a:r>
              <a:rPr lang="en-US" sz="1000" b="1" dirty="0">
                <a:latin typeface="Arial" pitchFamily="34" charset="0"/>
                <a:ea typeface="ＭＳ Ｐゴシック"/>
                <a:cs typeface="ＭＳ Ｐゴシック"/>
              </a:rPr>
              <a:t>GHG Emissions </a:t>
            </a:r>
            <a:r>
              <a:rPr lang="en-US" sz="1000" b="1" dirty="0" err="1">
                <a:latin typeface="Arial" pitchFamily="34" charset="0"/>
                <a:ea typeface="ＭＳ Ｐゴシック"/>
                <a:cs typeface="ＭＳ Ｐゴシック"/>
              </a:rPr>
              <a:t>Inventory</a:t>
            </a:r>
            <a:r>
              <a:rPr lang="en-US" sz="1000" dirty="0" err="1">
                <a:latin typeface="Arial" pitchFamily="34" charset="0"/>
                <a:ea typeface="ＭＳ Ｐゴシック"/>
                <a:cs typeface="ＭＳ Ｐゴシック"/>
              </a:rPr>
              <a:t>Regional</a:t>
            </a:r>
            <a:r>
              <a:rPr lang="en-US" sz="1000" dirty="0">
                <a:latin typeface="Arial" pitchFamily="34" charset="0"/>
                <a:ea typeface="ＭＳ Ｐゴシック"/>
                <a:cs typeface="ＭＳ Ｐゴシック"/>
              </a:rPr>
              <a:t> analysis of emissions for 2005-2009</a:t>
            </a:r>
          </a:p>
          <a:p>
            <a:pPr eaLnBrk="1" hangingPunct="1">
              <a:spcBef>
                <a:spcPct val="0"/>
              </a:spcBef>
              <a:buFontTx/>
              <a:buChar char="•"/>
            </a:pPr>
            <a:r>
              <a:rPr lang="en-US" sz="1000" dirty="0">
                <a:latin typeface="Arial" pitchFamily="34" charset="0"/>
                <a:ea typeface="ＭＳ Ｐゴシック"/>
                <a:cs typeface="ＭＳ Ｐゴシック"/>
              </a:rPr>
              <a:t>Focus on emissions from:</a:t>
            </a:r>
          </a:p>
          <a:p>
            <a:pPr lvl="1" eaLnBrk="1" hangingPunct="1">
              <a:spcBef>
                <a:spcPct val="0"/>
              </a:spcBef>
              <a:buFont typeface="Arial" pitchFamily="34" charset="0"/>
              <a:buChar char="–"/>
            </a:pPr>
            <a:r>
              <a:rPr lang="en-US" sz="1000" dirty="0">
                <a:solidFill>
                  <a:srgbClr val="6B6BCF"/>
                </a:solidFill>
                <a:latin typeface="Arial" pitchFamily="34" charset="0"/>
                <a:ea typeface="ＭＳ Ｐゴシック"/>
                <a:cs typeface="ＭＳ Ｐゴシック"/>
              </a:rPr>
              <a:t> 44% Transportation</a:t>
            </a:r>
            <a:r>
              <a:rPr lang="en-US" sz="1000" dirty="0">
                <a:latin typeface="Arial" pitchFamily="34" charset="0"/>
                <a:ea typeface="ＭＳ Ｐゴシック"/>
                <a:cs typeface="ＭＳ Ｐゴシック"/>
              </a:rPr>
              <a:t>   </a:t>
            </a:r>
            <a:r>
              <a:rPr lang="en-US" sz="1000" dirty="0">
                <a:solidFill>
                  <a:srgbClr val="099345"/>
                </a:solidFill>
                <a:latin typeface="Arial" pitchFamily="34" charset="0"/>
                <a:ea typeface="ＭＳ Ｐゴシック"/>
                <a:cs typeface="ＭＳ Ｐゴシック"/>
              </a:rPr>
              <a:t> 28% Residential  </a:t>
            </a:r>
            <a:r>
              <a:rPr lang="en-US" sz="1000" dirty="0">
                <a:solidFill>
                  <a:srgbClr val="C00000"/>
                </a:solidFill>
                <a:latin typeface="Arial" pitchFamily="34" charset="0"/>
                <a:ea typeface="ＭＳ Ｐゴシック"/>
                <a:cs typeface="ＭＳ Ｐゴシック"/>
              </a:rPr>
              <a:t>  26% Commercial</a:t>
            </a:r>
            <a:r>
              <a:rPr lang="en-US" sz="1000" dirty="0">
                <a:latin typeface="Arial" pitchFamily="34" charset="0"/>
                <a:ea typeface="ＭＳ Ｐゴシック"/>
                <a:cs typeface="ＭＳ Ｐゴシック"/>
              </a:rPr>
              <a:t>  </a:t>
            </a:r>
            <a:r>
              <a:rPr lang="en-US" sz="1000" dirty="0">
                <a:solidFill>
                  <a:srgbClr val="7F7F7F"/>
                </a:solidFill>
                <a:latin typeface="Arial" pitchFamily="34" charset="0"/>
                <a:ea typeface="ＭＳ Ｐゴシック"/>
                <a:cs typeface="ＭＳ Ｐゴシック"/>
              </a:rPr>
              <a:t> 2% Industrial</a:t>
            </a:r>
            <a:endParaRPr lang="en-US" sz="1000" dirty="0">
              <a:latin typeface="Arial" pitchFamily="34" charset="0"/>
              <a:ea typeface="ＭＳ Ｐゴシック"/>
              <a:cs typeface="ＭＳ Ｐゴシック"/>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86" eaLnBrk="0" hangingPunct="0">
              <a:defRPr i="1">
                <a:solidFill>
                  <a:schemeClr val="tx1"/>
                </a:solidFill>
                <a:latin typeface="Arial" pitchFamily="34" charset="0"/>
                <a:ea typeface="ＭＳ Ｐゴシック"/>
                <a:cs typeface="ＭＳ Ｐゴシック"/>
              </a:defRPr>
            </a:lvl1pPr>
            <a:lvl2pPr marL="729017" indent="-280391" defTabSz="914386" eaLnBrk="0" hangingPunct="0">
              <a:defRPr i="1">
                <a:solidFill>
                  <a:schemeClr val="tx1"/>
                </a:solidFill>
                <a:latin typeface="Arial" pitchFamily="34" charset="0"/>
                <a:ea typeface="ＭＳ Ｐゴシック"/>
                <a:cs typeface="ＭＳ Ｐゴシック"/>
              </a:defRPr>
            </a:lvl2pPr>
            <a:lvl3pPr marL="1121564" indent="-224312" defTabSz="914386" eaLnBrk="0" hangingPunct="0">
              <a:defRPr i="1">
                <a:solidFill>
                  <a:schemeClr val="tx1"/>
                </a:solidFill>
                <a:latin typeface="Arial" pitchFamily="34" charset="0"/>
                <a:ea typeface="ＭＳ Ｐゴシック"/>
                <a:cs typeface="ＭＳ Ｐゴシック"/>
              </a:defRPr>
            </a:lvl3pPr>
            <a:lvl4pPr marL="1570189" indent="-224312" defTabSz="914386" eaLnBrk="0" hangingPunct="0">
              <a:defRPr i="1">
                <a:solidFill>
                  <a:schemeClr val="tx1"/>
                </a:solidFill>
                <a:latin typeface="Arial" pitchFamily="34" charset="0"/>
                <a:ea typeface="ＭＳ Ｐゴシック"/>
                <a:cs typeface="ＭＳ Ｐゴシック"/>
              </a:defRPr>
            </a:lvl4pPr>
            <a:lvl5pPr marL="2018816" indent="-224312" defTabSz="914386" eaLnBrk="0" hangingPunct="0">
              <a:defRPr i="1">
                <a:solidFill>
                  <a:schemeClr val="tx1"/>
                </a:solidFill>
                <a:latin typeface="Arial" pitchFamily="34" charset="0"/>
                <a:ea typeface="ＭＳ Ｐゴシック"/>
                <a:cs typeface="ＭＳ Ｐゴシック"/>
              </a:defRPr>
            </a:lvl5pPr>
            <a:lvl6pPr marL="2467441" indent="-224312" defTabSz="914386" eaLnBrk="0" fontAlgn="base" hangingPunct="0">
              <a:spcBef>
                <a:spcPct val="0"/>
              </a:spcBef>
              <a:spcAft>
                <a:spcPct val="0"/>
              </a:spcAft>
              <a:defRPr i="1">
                <a:solidFill>
                  <a:schemeClr val="tx1"/>
                </a:solidFill>
                <a:latin typeface="Arial" pitchFamily="34" charset="0"/>
                <a:ea typeface="ＭＳ Ｐゴシック"/>
                <a:cs typeface="ＭＳ Ｐゴシック"/>
              </a:defRPr>
            </a:lvl6pPr>
            <a:lvl7pPr marL="2916065" indent="-224312" defTabSz="914386" eaLnBrk="0" fontAlgn="base" hangingPunct="0">
              <a:spcBef>
                <a:spcPct val="0"/>
              </a:spcBef>
              <a:spcAft>
                <a:spcPct val="0"/>
              </a:spcAft>
              <a:defRPr i="1">
                <a:solidFill>
                  <a:schemeClr val="tx1"/>
                </a:solidFill>
                <a:latin typeface="Arial" pitchFamily="34" charset="0"/>
                <a:ea typeface="ＭＳ Ｐゴシック"/>
                <a:cs typeface="ＭＳ Ｐゴシック"/>
              </a:defRPr>
            </a:lvl7pPr>
            <a:lvl8pPr marL="3364692" indent="-224312" defTabSz="914386" eaLnBrk="0" fontAlgn="base" hangingPunct="0">
              <a:spcBef>
                <a:spcPct val="0"/>
              </a:spcBef>
              <a:spcAft>
                <a:spcPct val="0"/>
              </a:spcAft>
              <a:defRPr i="1">
                <a:solidFill>
                  <a:schemeClr val="tx1"/>
                </a:solidFill>
                <a:latin typeface="Arial" pitchFamily="34" charset="0"/>
                <a:ea typeface="ＭＳ Ｐゴシック"/>
                <a:cs typeface="ＭＳ Ｐゴシック"/>
              </a:defRPr>
            </a:lvl8pPr>
            <a:lvl9pPr marL="3813317" indent="-224312" defTabSz="914386" eaLnBrk="0" fontAlgn="base" hangingPunct="0">
              <a:spcBef>
                <a:spcPct val="0"/>
              </a:spcBef>
              <a:spcAft>
                <a:spcPct val="0"/>
              </a:spcAft>
              <a:defRPr i="1">
                <a:solidFill>
                  <a:schemeClr val="tx1"/>
                </a:solidFill>
                <a:latin typeface="Arial" pitchFamily="34" charset="0"/>
                <a:ea typeface="ＭＳ Ｐゴシック"/>
                <a:cs typeface="ＭＳ Ｐゴシック"/>
              </a:defRPr>
            </a:lvl9pPr>
          </a:lstStyle>
          <a:p>
            <a:pPr eaLnBrk="1" hangingPunct="1"/>
            <a:fld id="{64E4412B-1C35-499C-9098-C98D5FAD18D0}" type="slidenum">
              <a:rPr lang="en-US" i="0">
                <a:solidFill>
                  <a:prstClr val="black"/>
                </a:solidFill>
              </a:rPr>
              <a:pPr eaLnBrk="1" hangingPunct="1"/>
              <a:t>3</a:t>
            </a:fld>
            <a:endParaRPr lang="en-US" i="0">
              <a:solidFill>
                <a:prstClr val="black"/>
              </a:solidFill>
            </a:endParaRPr>
          </a:p>
        </p:txBody>
      </p:sp>
    </p:spTree>
    <p:extLst>
      <p:ext uri="{BB962C8B-B14F-4D97-AF65-F5344CB8AC3E}">
        <p14:creationId xmlns:p14="http://schemas.microsoft.com/office/powerpoint/2010/main" val="314744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Of course one of the greatest advancement has been the Southeast Florida Regional Climate Change Compact</a:t>
            </a:r>
          </a:p>
          <a:p>
            <a:endParaRPr lang="en-US" altLang="en-US" smtClean="0"/>
          </a:p>
          <a:p>
            <a:r>
              <a:rPr lang="en-US" altLang="en-US" smtClean="0"/>
              <a:t>4 Counties</a:t>
            </a:r>
          </a:p>
          <a:p>
            <a:r>
              <a:rPr lang="en-US" altLang="en-US" smtClean="0"/>
              <a:t>Expanded to include our cities</a:t>
            </a:r>
          </a:p>
          <a:p>
            <a:r>
              <a:rPr lang="en-US" altLang="en-US" smtClean="0"/>
              <a:t>Planning process with technical assistance from academics, agencies</a:t>
            </a:r>
          </a:p>
          <a:p>
            <a:r>
              <a:rPr lang="en-US" altLang="en-US" smtClean="0"/>
              <a:t>Development of Action Plan </a:t>
            </a:r>
          </a:p>
          <a:p>
            <a:r>
              <a:rPr lang="en-US" altLang="en-US" smtClean="0"/>
              <a:t>And now implementation </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4035" indent="-282321" eaLnBrk="0" hangingPunct="0">
              <a:defRPr>
                <a:solidFill>
                  <a:schemeClr val="tx1"/>
                </a:solidFill>
                <a:latin typeface="Arial" charset="0"/>
              </a:defRPr>
            </a:lvl2pPr>
            <a:lvl3pPr marL="1129284" indent="-225857" eaLnBrk="0" hangingPunct="0">
              <a:defRPr>
                <a:solidFill>
                  <a:schemeClr val="tx1"/>
                </a:solidFill>
                <a:latin typeface="Arial" charset="0"/>
              </a:defRPr>
            </a:lvl3pPr>
            <a:lvl4pPr marL="1580998" indent="-225857" eaLnBrk="0" hangingPunct="0">
              <a:defRPr>
                <a:solidFill>
                  <a:schemeClr val="tx1"/>
                </a:solidFill>
                <a:latin typeface="Arial" charset="0"/>
              </a:defRPr>
            </a:lvl4pPr>
            <a:lvl5pPr marL="2032711" indent="-225857" eaLnBrk="0" hangingPunct="0">
              <a:defRPr>
                <a:solidFill>
                  <a:schemeClr val="tx1"/>
                </a:solidFill>
                <a:latin typeface="Arial" charset="0"/>
              </a:defRPr>
            </a:lvl5pPr>
            <a:lvl6pPr marL="2484425" indent="-225857" eaLnBrk="0" fontAlgn="base" hangingPunct="0">
              <a:spcBef>
                <a:spcPct val="0"/>
              </a:spcBef>
              <a:spcAft>
                <a:spcPct val="0"/>
              </a:spcAft>
              <a:defRPr>
                <a:solidFill>
                  <a:schemeClr val="tx1"/>
                </a:solidFill>
                <a:latin typeface="Arial" charset="0"/>
              </a:defRPr>
            </a:lvl6pPr>
            <a:lvl7pPr marL="2936138" indent="-225857" eaLnBrk="0" fontAlgn="base" hangingPunct="0">
              <a:spcBef>
                <a:spcPct val="0"/>
              </a:spcBef>
              <a:spcAft>
                <a:spcPct val="0"/>
              </a:spcAft>
              <a:defRPr>
                <a:solidFill>
                  <a:schemeClr val="tx1"/>
                </a:solidFill>
                <a:latin typeface="Arial" charset="0"/>
              </a:defRPr>
            </a:lvl7pPr>
            <a:lvl8pPr marL="3387852" indent="-225857" eaLnBrk="0" fontAlgn="base" hangingPunct="0">
              <a:spcBef>
                <a:spcPct val="0"/>
              </a:spcBef>
              <a:spcAft>
                <a:spcPct val="0"/>
              </a:spcAft>
              <a:defRPr>
                <a:solidFill>
                  <a:schemeClr val="tx1"/>
                </a:solidFill>
                <a:latin typeface="Arial" charset="0"/>
              </a:defRPr>
            </a:lvl8pPr>
            <a:lvl9pPr marL="3839566" indent="-225857" eaLnBrk="0" fontAlgn="base" hangingPunct="0">
              <a:spcBef>
                <a:spcPct val="0"/>
              </a:spcBef>
              <a:spcAft>
                <a:spcPct val="0"/>
              </a:spcAft>
              <a:defRPr>
                <a:solidFill>
                  <a:schemeClr val="tx1"/>
                </a:solidFill>
                <a:latin typeface="Arial" charset="0"/>
              </a:defRPr>
            </a:lvl9pPr>
          </a:lstStyle>
          <a:p>
            <a:pPr eaLnBrk="1" hangingPunct="1"/>
            <a:fld id="{122F54ED-35E4-442E-8C6E-A5353323C040}" type="slidenum">
              <a:rPr lang="en-US" altLang="en-US" smtClean="0"/>
              <a:pPr eaLnBrk="1" hangingPunct="1"/>
              <a:t>4</a:t>
            </a:fld>
            <a:endParaRPr lang="en-US" altLang="en-US" smtClean="0"/>
          </a:p>
        </p:txBody>
      </p:sp>
    </p:spTree>
    <p:extLst>
      <p:ext uri="{BB962C8B-B14F-4D97-AF65-F5344CB8AC3E}">
        <p14:creationId xmlns:p14="http://schemas.microsoft.com/office/powerpoint/2010/main" val="194263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1896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3C95B-8180-40A9-BD90-1BA2534BFE1C}" type="slidenum">
              <a:rPr lang="en-US" smtClean="0"/>
              <a:pPr>
                <a:defRPr/>
              </a:pPr>
              <a:t>8</a:t>
            </a:fld>
            <a:endParaRPr lang="en-US"/>
          </a:p>
        </p:txBody>
      </p:sp>
    </p:spTree>
    <p:extLst>
      <p:ext uri="{BB962C8B-B14F-4D97-AF65-F5344CB8AC3E}">
        <p14:creationId xmlns:p14="http://schemas.microsoft.com/office/powerpoint/2010/main" val="203804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3061B8-76D7-472B-A6C4-D03C9A1601D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125990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061B8-76D7-472B-A6C4-D03C9A1601D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290759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061B8-76D7-472B-A6C4-D03C9A1601D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2-1B22-4806-B4F9-6F09F2182EC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680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061B8-76D7-472B-A6C4-D03C9A1601D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211759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061B8-76D7-472B-A6C4-D03C9A1601D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2-1B22-4806-B4F9-6F09F2182EC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14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061B8-76D7-472B-A6C4-D03C9A1601D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347830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3061B8-76D7-472B-A6C4-D03C9A1601D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258536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3061B8-76D7-472B-A6C4-D03C9A1601D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175214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3061B8-76D7-472B-A6C4-D03C9A1601D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172744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061B8-76D7-472B-A6C4-D03C9A1601D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270134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3061B8-76D7-472B-A6C4-D03C9A1601D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429224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3061B8-76D7-472B-A6C4-D03C9A1601D3}"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40825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3061B8-76D7-472B-A6C4-D03C9A1601D3}"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317823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061B8-76D7-472B-A6C4-D03C9A1601D3}"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401676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061B8-76D7-472B-A6C4-D03C9A1601D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417111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061B8-76D7-472B-A6C4-D03C9A1601D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85BF2-1B22-4806-B4F9-6F09F2182ECB}" type="slidenum">
              <a:rPr lang="en-US" smtClean="0"/>
              <a:t>‹#›</a:t>
            </a:fld>
            <a:endParaRPr lang="en-US"/>
          </a:p>
        </p:txBody>
      </p:sp>
    </p:spTree>
    <p:extLst>
      <p:ext uri="{BB962C8B-B14F-4D97-AF65-F5344CB8AC3E}">
        <p14:creationId xmlns:p14="http://schemas.microsoft.com/office/powerpoint/2010/main" val="248507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3061B8-76D7-472B-A6C4-D03C9A1601D3}" type="datetimeFigureOut">
              <a:rPr lang="en-US" smtClean="0"/>
              <a:t>9/16/2015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B85BF2-1B22-4806-B4F9-6F09F2182ECB}" type="slidenum">
              <a:rPr lang="en-US" smtClean="0"/>
              <a:t>‹#›</a:t>
            </a:fld>
            <a:endParaRPr lang="en-US"/>
          </a:p>
        </p:txBody>
      </p:sp>
    </p:spTree>
    <p:extLst>
      <p:ext uri="{BB962C8B-B14F-4D97-AF65-F5344CB8AC3E}">
        <p14:creationId xmlns:p14="http://schemas.microsoft.com/office/powerpoint/2010/main" val="2395505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outheastfloridaclimatecompac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187569" y="767861"/>
            <a:ext cx="11078307"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25264D"/>
                </a:solidFill>
                <a:latin typeface="Palatino"/>
                <a:ea typeface="MS PGothic" panose="020B0600070205080204" pitchFamily="34" charset="-128"/>
              </a:defRPr>
            </a:lvl1pPr>
            <a:lvl2pPr marL="742950" indent="-285750">
              <a:spcBef>
                <a:spcPct val="20000"/>
              </a:spcBef>
              <a:buChar char="–"/>
              <a:defRPr sz="2800">
                <a:solidFill>
                  <a:srgbClr val="25264D"/>
                </a:solidFill>
                <a:latin typeface="Palatino"/>
                <a:ea typeface="MS PGothic" panose="020B0600070205080204" pitchFamily="34" charset="-128"/>
              </a:defRPr>
            </a:lvl2pPr>
            <a:lvl3pPr marL="1143000" indent="-228600">
              <a:spcBef>
                <a:spcPct val="20000"/>
              </a:spcBef>
              <a:buChar char="•"/>
              <a:defRPr sz="2400">
                <a:solidFill>
                  <a:srgbClr val="25264D"/>
                </a:solidFill>
                <a:latin typeface="Palatino"/>
                <a:ea typeface="MS PGothic" panose="020B0600070205080204" pitchFamily="34" charset="-128"/>
              </a:defRPr>
            </a:lvl3pPr>
            <a:lvl4pPr marL="1600200" indent="-228600">
              <a:spcBef>
                <a:spcPct val="20000"/>
              </a:spcBef>
              <a:buChar char="–"/>
              <a:defRPr sz="2000">
                <a:solidFill>
                  <a:srgbClr val="25264D"/>
                </a:solidFill>
                <a:latin typeface="Palatino"/>
                <a:ea typeface="MS PGothic" panose="020B0600070205080204" pitchFamily="34" charset="-128"/>
              </a:defRPr>
            </a:lvl4pPr>
            <a:lvl5pPr marL="2057400" indent="-228600">
              <a:spcBef>
                <a:spcPct val="20000"/>
              </a:spcBef>
              <a:buChar char="»"/>
              <a:defRPr sz="2000">
                <a:solidFill>
                  <a:srgbClr val="25264D"/>
                </a:solidFill>
                <a:latin typeface="Palatino"/>
                <a:ea typeface="MS PGothic" panose="020B0600070205080204" pitchFamily="34" charset="-128"/>
              </a:defRPr>
            </a:lvl5pPr>
            <a:lvl6pPr marL="25146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6pPr>
            <a:lvl7pPr marL="29718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7pPr>
            <a:lvl8pPr marL="34290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8pPr>
            <a:lvl9pPr marL="38862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9pPr>
          </a:lstStyle>
          <a:p>
            <a:pPr algn="ctr">
              <a:spcBef>
                <a:spcPct val="50000"/>
              </a:spcBef>
              <a:buFontTx/>
              <a:buNone/>
            </a:pPr>
            <a:r>
              <a:rPr lang="en-US" altLang="en-US" b="1" dirty="0" smtClean="0">
                <a:solidFill>
                  <a:schemeClr val="tx1"/>
                </a:solidFill>
                <a:latin typeface="Amplitude-Regular"/>
                <a:cs typeface="Amplitude-Regular"/>
              </a:rPr>
              <a:t>The </a:t>
            </a:r>
            <a:r>
              <a:rPr lang="en-US" altLang="en-US" b="1" dirty="0">
                <a:solidFill>
                  <a:schemeClr val="tx1"/>
                </a:solidFill>
                <a:latin typeface="Amplitude-Regular"/>
                <a:cs typeface="Amplitude-Regular"/>
              </a:rPr>
              <a:t>Southeast Florida </a:t>
            </a:r>
            <a:br>
              <a:rPr lang="en-US" altLang="en-US" b="1" dirty="0">
                <a:solidFill>
                  <a:schemeClr val="tx1"/>
                </a:solidFill>
                <a:latin typeface="Amplitude-Regular"/>
                <a:cs typeface="Amplitude-Regular"/>
              </a:rPr>
            </a:br>
            <a:r>
              <a:rPr lang="en-US" altLang="en-US" b="1" dirty="0">
                <a:solidFill>
                  <a:schemeClr val="tx1"/>
                </a:solidFill>
                <a:latin typeface="Amplitude-Regular"/>
                <a:cs typeface="Amplitude-Regular"/>
              </a:rPr>
              <a:t>Regional Climate Change </a:t>
            </a:r>
            <a:r>
              <a:rPr lang="en-US" altLang="en-US" b="1" dirty="0" smtClean="0">
                <a:solidFill>
                  <a:schemeClr val="tx1"/>
                </a:solidFill>
                <a:latin typeface="Amplitude-Regular"/>
                <a:cs typeface="Amplitude-Regular"/>
              </a:rPr>
              <a:t>Compact</a:t>
            </a:r>
          </a:p>
          <a:p>
            <a:pPr algn="ctr">
              <a:spcBef>
                <a:spcPct val="50000"/>
              </a:spcBef>
              <a:buFontTx/>
              <a:buNone/>
            </a:pPr>
            <a:r>
              <a:rPr lang="en-US" altLang="en-US" b="1" dirty="0" smtClean="0">
                <a:solidFill>
                  <a:schemeClr val="tx1"/>
                </a:solidFill>
                <a:latin typeface="Amplitude-Regular"/>
                <a:cs typeface="Amplitude-Regular"/>
              </a:rPr>
              <a:t>8</a:t>
            </a:r>
            <a:r>
              <a:rPr lang="en-US" altLang="en-US" b="1" baseline="30000" dirty="0" smtClean="0">
                <a:solidFill>
                  <a:schemeClr val="tx1"/>
                </a:solidFill>
                <a:latin typeface="Amplitude-Regular"/>
                <a:cs typeface="Amplitude-Regular"/>
              </a:rPr>
              <a:t>th</a:t>
            </a:r>
            <a:r>
              <a:rPr lang="en-US" altLang="en-US" b="1" dirty="0" smtClean="0">
                <a:solidFill>
                  <a:schemeClr val="tx1"/>
                </a:solidFill>
                <a:latin typeface="Amplitude-Regular"/>
                <a:cs typeface="Amplitude-Regular"/>
              </a:rPr>
              <a:t> Regional Climate Action Plan Workshop: </a:t>
            </a:r>
          </a:p>
          <a:p>
            <a:pPr algn="ctr">
              <a:spcBef>
                <a:spcPct val="50000"/>
              </a:spcBef>
              <a:buFontTx/>
              <a:buNone/>
            </a:pPr>
            <a:r>
              <a:rPr lang="en-US" altLang="en-US" b="1" dirty="0" smtClean="0">
                <a:solidFill>
                  <a:schemeClr val="tx1"/>
                </a:solidFill>
                <a:latin typeface="Amplitude-Regular"/>
                <a:cs typeface="Amplitude-Regular"/>
              </a:rPr>
              <a:t>Energy Efficient Public Buildings</a:t>
            </a:r>
            <a:endParaRPr lang="en-US" altLang="en-US" b="1" dirty="0">
              <a:solidFill>
                <a:schemeClr val="tx1"/>
              </a:solidFill>
              <a:latin typeface="Amplitude-Regular"/>
              <a:cs typeface="Amplitude-Regular"/>
            </a:endParaRPr>
          </a:p>
          <a:p>
            <a:pPr algn="ctr">
              <a:spcBef>
                <a:spcPct val="50000"/>
              </a:spcBef>
              <a:buFontTx/>
              <a:buNone/>
            </a:pPr>
            <a:endParaRPr lang="en-US" altLang="en-US" sz="3600" b="1" dirty="0">
              <a:solidFill>
                <a:schemeClr val="tx1"/>
              </a:solidFill>
              <a:latin typeface="Amplitude-Regular"/>
              <a:cs typeface="Amplitude-Regular"/>
            </a:endParaRPr>
          </a:p>
          <a:p>
            <a:pPr algn="ctr">
              <a:spcBef>
                <a:spcPct val="50000"/>
              </a:spcBef>
              <a:buFontTx/>
              <a:buNone/>
            </a:pPr>
            <a:endParaRPr lang="en-US" altLang="en-US" sz="3600" b="1" dirty="0">
              <a:solidFill>
                <a:schemeClr val="tx1"/>
              </a:solidFill>
              <a:latin typeface="Amplitude-Regular"/>
              <a:cs typeface="Amplitude-Regular"/>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482" y="3626299"/>
            <a:ext cx="4404204" cy="2347695"/>
          </a:xfrm>
          <a:prstGeom prst="rect">
            <a:avLst/>
          </a:prstGeom>
        </p:spPr>
      </p:pic>
    </p:spTree>
    <p:extLst>
      <p:ext uri="{BB962C8B-B14F-4D97-AF65-F5344CB8AC3E}">
        <p14:creationId xmlns:p14="http://schemas.microsoft.com/office/powerpoint/2010/main" val="158935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1828800" y="455690"/>
            <a:ext cx="9144000" cy="685800"/>
          </a:xfrm>
        </p:spPr>
        <p:txBody>
          <a:bodyPr>
            <a:noAutofit/>
          </a:bodyPr>
          <a:lstStyle/>
          <a:p>
            <a:pPr defTabSz="912813" eaLnBrk="0" hangingPunct="0">
              <a:defRPr/>
            </a:pPr>
            <a:r>
              <a:rPr lang="en-US" sz="3600" b="1" dirty="0">
                <a:solidFill>
                  <a:schemeClr val="accent1">
                    <a:lumMod val="50000"/>
                  </a:schemeClr>
                </a:solidFill>
                <a:latin typeface="Corbel" panose="020B0503020204020204" pitchFamily="34" charset="0"/>
              </a:rPr>
              <a:t>The </a:t>
            </a:r>
            <a:r>
              <a:rPr lang="en-US" sz="3600" b="1" dirty="0" smtClean="0">
                <a:solidFill>
                  <a:schemeClr val="accent1">
                    <a:lumMod val="50000"/>
                  </a:schemeClr>
                </a:solidFill>
                <a:latin typeface="Corbel" panose="020B0503020204020204" pitchFamily="34" charset="0"/>
              </a:rPr>
              <a:t>Southeast Florida</a:t>
            </a:r>
            <a:br>
              <a:rPr lang="en-US" sz="3600" b="1" dirty="0" smtClean="0">
                <a:solidFill>
                  <a:schemeClr val="accent1">
                    <a:lumMod val="50000"/>
                  </a:schemeClr>
                </a:solidFill>
                <a:latin typeface="Corbel" panose="020B0503020204020204" pitchFamily="34" charset="0"/>
              </a:rPr>
            </a:br>
            <a:r>
              <a:rPr lang="en-US" sz="3600" b="1" dirty="0" smtClean="0">
                <a:solidFill>
                  <a:schemeClr val="accent1">
                    <a:lumMod val="50000"/>
                  </a:schemeClr>
                </a:solidFill>
                <a:latin typeface="Corbel" panose="020B0503020204020204" pitchFamily="34" charset="0"/>
              </a:rPr>
              <a:t>Regional </a:t>
            </a:r>
            <a:r>
              <a:rPr lang="en-US" sz="3600" b="1" dirty="0">
                <a:solidFill>
                  <a:schemeClr val="accent1">
                    <a:lumMod val="50000"/>
                  </a:schemeClr>
                </a:solidFill>
                <a:latin typeface="Corbel" panose="020B0503020204020204" pitchFamily="34" charset="0"/>
              </a:rPr>
              <a:t>Climate Change Compact</a:t>
            </a:r>
          </a:p>
        </p:txBody>
      </p:sp>
      <p:sp>
        <p:nvSpPr>
          <p:cNvPr id="6147" name="Content Placeholder 4"/>
          <p:cNvSpPr>
            <a:spLocks noGrp="1"/>
          </p:cNvSpPr>
          <p:nvPr>
            <p:ph type="subTitle" idx="1"/>
          </p:nvPr>
        </p:nvSpPr>
        <p:spPr>
          <a:xfrm>
            <a:off x="564796" y="2685788"/>
            <a:ext cx="4856285" cy="3924300"/>
          </a:xfrm>
        </p:spPr>
        <p:txBody>
          <a:bodyPr>
            <a:normAutofit fontScale="92500" lnSpcReduction="10000"/>
          </a:bodyPr>
          <a:lstStyle/>
          <a:p>
            <a:pPr lvl="1" algn="l" eaLnBrk="1" hangingPunct="1">
              <a:buFont typeface="Wingdings" pitchFamily="2" charset="2"/>
              <a:buChar char="§"/>
            </a:pPr>
            <a:r>
              <a:rPr lang="en-US" sz="1900" dirty="0">
                <a:latin typeface="Corbel" panose="020B0503020204020204" pitchFamily="34" charset="0"/>
              </a:rPr>
              <a:t>Fully Ratified January 2010</a:t>
            </a:r>
          </a:p>
          <a:p>
            <a:pPr lvl="1" algn="l" eaLnBrk="1" hangingPunct="1">
              <a:buFont typeface="Wingdings" pitchFamily="2" charset="2"/>
              <a:buChar char="§"/>
            </a:pPr>
            <a:r>
              <a:rPr lang="en-US" sz="1900" dirty="0">
                <a:latin typeface="Corbel" panose="020B0503020204020204" pitchFamily="34" charset="0"/>
              </a:rPr>
              <a:t>Commitments include:</a:t>
            </a:r>
          </a:p>
          <a:p>
            <a:pPr lvl="2" algn="l" eaLnBrk="1" hangingPunct="1">
              <a:buFont typeface="Arial" pitchFamily="34" charset="0"/>
              <a:buChar char="•"/>
            </a:pPr>
            <a:r>
              <a:rPr lang="en-US" sz="1900" b="1" dirty="0">
                <a:latin typeface="Corbel" panose="020B0503020204020204" pitchFamily="34" charset="0"/>
              </a:rPr>
              <a:t>Policy Collaboration</a:t>
            </a:r>
          </a:p>
          <a:p>
            <a:pPr lvl="2" algn="l" eaLnBrk="1" hangingPunct="1">
              <a:spcAft>
                <a:spcPct val="0"/>
              </a:spcAft>
              <a:buFont typeface="Arial" pitchFamily="34" charset="0"/>
              <a:buChar char="•"/>
            </a:pPr>
            <a:r>
              <a:rPr lang="en-US" sz="1900" b="1" dirty="0">
                <a:latin typeface="Corbel" panose="020B0503020204020204" pitchFamily="34" charset="0"/>
              </a:rPr>
              <a:t>Develop Regional Tools</a:t>
            </a:r>
          </a:p>
          <a:p>
            <a:pPr lvl="3" algn="l" eaLnBrk="1" hangingPunct="1">
              <a:buFont typeface="Courier New" pitchFamily="49" charset="0"/>
              <a:buChar char="o"/>
            </a:pPr>
            <a:r>
              <a:rPr lang="en-US" sz="1800" dirty="0">
                <a:latin typeface="Corbel" panose="020B0503020204020204" pitchFamily="34" charset="0"/>
              </a:rPr>
              <a:t>Unified SLR Projection</a:t>
            </a:r>
          </a:p>
          <a:p>
            <a:pPr lvl="3" algn="l" eaLnBrk="1" hangingPunct="1">
              <a:buFont typeface="Courier New" pitchFamily="49" charset="0"/>
              <a:buChar char="o"/>
            </a:pPr>
            <a:r>
              <a:rPr lang="en-US" sz="1800" dirty="0">
                <a:latin typeface="Corbel" panose="020B0503020204020204" pitchFamily="34" charset="0"/>
              </a:rPr>
              <a:t>Inundation  Maps</a:t>
            </a:r>
          </a:p>
          <a:p>
            <a:pPr lvl="3" algn="l" eaLnBrk="1" hangingPunct="1">
              <a:buFont typeface="Courier New" pitchFamily="49" charset="0"/>
              <a:buChar char="o"/>
            </a:pPr>
            <a:r>
              <a:rPr lang="en-US" sz="1800" dirty="0">
                <a:latin typeface="Corbel" panose="020B0503020204020204" pitchFamily="34" charset="0"/>
              </a:rPr>
              <a:t>GHG Emissions Baseline</a:t>
            </a:r>
          </a:p>
          <a:p>
            <a:pPr lvl="2" algn="l" eaLnBrk="1" hangingPunct="1">
              <a:spcAft>
                <a:spcPct val="0"/>
              </a:spcAft>
              <a:buFont typeface="Arial" pitchFamily="34" charset="0"/>
              <a:buChar char="•"/>
            </a:pPr>
            <a:r>
              <a:rPr lang="en-US" sz="1900" b="1" dirty="0">
                <a:latin typeface="Corbel" panose="020B0503020204020204" pitchFamily="34" charset="0"/>
              </a:rPr>
              <a:t>Create a Regional Action Plan</a:t>
            </a:r>
          </a:p>
          <a:p>
            <a:pPr lvl="3" algn="l" eaLnBrk="1" hangingPunct="1">
              <a:buFont typeface="Courier New" pitchFamily="49" charset="0"/>
              <a:buChar char="o"/>
            </a:pPr>
            <a:r>
              <a:rPr lang="en-US" sz="1800" dirty="0">
                <a:latin typeface="Corbel" panose="020B0503020204020204" pitchFamily="34" charset="0"/>
              </a:rPr>
              <a:t>Mitigation and adaptation strategies</a:t>
            </a:r>
          </a:p>
          <a:p>
            <a:pPr lvl="2" algn="l" eaLnBrk="1" hangingPunct="1">
              <a:buFont typeface="Arial" pitchFamily="34" charset="0"/>
              <a:buChar char="•"/>
            </a:pPr>
            <a:r>
              <a:rPr lang="en-US" sz="1900" b="1" dirty="0">
                <a:latin typeface="Corbel" panose="020B0503020204020204" pitchFamily="34" charset="0"/>
              </a:rPr>
              <a:t>Convene Annual Summits</a:t>
            </a:r>
          </a:p>
        </p:txBody>
      </p:sp>
      <p:pic>
        <p:nvPicPr>
          <p:cNvPr id="614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6963" y="1297775"/>
            <a:ext cx="19812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bclogo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6539" y="132651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monroe_county_fl_sea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71437" y="1242212"/>
            <a:ext cx="712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Miami%20Dade%20County%20Logo%20RGB"/>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62739" y="2012310"/>
            <a:ext cx="1143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pbc%2520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998425" y="19661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4" descr="Four County representatives that signed the Regional Climate Compact at the Oct 23 2009 SE FL Regional Climate Leadership Summit"/>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37450" y="2783806"/>
            <a:ext cx="2981806"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473673" y="6060598"/>
            <a:ext cx="3049503" cy="549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418895" y="5905851"/>
            <a:ext cx="807136" cy="8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1"/>
          <a:stretch>
            <a:fillRect/>
          </a:stretch>
        </p:blipFill>
        <p:spPr>
          <a:xfrm>
            <a:off x="7694572" y="3185674"/>
            <a:ext cx="2099163" cy="2489706"/>
          </a:xfrm>
          <a:prstGeom prst="rect">
            <a:avLst/>
          </a:prstGeom>
        </p:spPr>
      </p:pic>
      <p:pic>
        <p:nvPicPr>
          <p:cNvPr id="13" name="Picture 2"/>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526401" y="5066762"/>
            <a:ext cx="1803904" cy="6080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56785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a:srcRect/>
          <a:stretch>
            <a:fillRect/>
          </a:stretch>
        </p:blipFill>
        <p:spPr bwMode="auto">
          <a:xfrm>
            <a:off x="604837" y="1676401"/>
            <a:ext cx="2633663" cy="3657600"/>
          </a:xfrm>
          <a:prstGeom prst="rect">
            <a:avLst/>
          </a:prstGeom>
          <a:noFill/>
          <a:ln w="9525">
            <a:solidFill>
              <a:schemeClr val="accent6">
                <a:lumMod val="40000"/>
                <a:lumOff val="60000"/>
              </a:schemeClr>
            </a:solidFill>
            <a:miter lim="800000"/>
            <a:headEnd/>
            <a:tailEnd/>
          </a:ln>
        </p:spPr>
      </p:pic>
      <p:sp>
        <p:nvSpPr>
          <p:cNvPr id="19459" name="TextBox 3"/>
          <p:cNvSpPr txBox="1">
            <a:spLocks noChangeArrowheads="1"/>
          </p:cNvSpPr>
          <p:nvPr/>
        </p:nvSpPr>
        <p:spPr bwMode="auto">
          <a:xfrm>
            <a:off x="3352800" y="5334001"/>
            <a:ext cx="594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itchFamily="34" charset="0"/>
                <a:ea typeface="ＭＳ Ｐゴシック"/>
                <a:cs typeface="ＭＳ Ｐゴシック"/>
              </a:defRPr>
            </a:lvl1pPr>
            <a:lvl2pPr marL="742950" indent="-285750" eaLnBrk="0" hangingPunct="0">
              <a:defRPr i="1">
                <a:solidFill>
                  <a:schemeClr val="tx1"/>
                </a:solidFill>
                <a:latin typeface="Arial" pitchFamily="34" charset="0"/>
                <a:ea typeface="ＭＳ Ｐゴシック"/>
                <a:cs typeface="ＭＳ Ｐゴシック"/>
              </a:defRPr>
            </a:lvl2pPr>
            <a:lvl3pPr marL="1143000" indent="-228600" eaLnBrk="0" hangingPunct="0">
              <a:defRPr i="1">
                <a:solidFill>
                  <a:schemeClr val="tx1"/>
                </a:solidFill>
                <a:latin typeface="Arial" pitchFamily="34" charset="0"/>
                <a:ea typeface="ＭＳ Ｐゴシック"/>
                <a:cs typeface="ＭＳ Ｐゴシック"/>
              </a:defRPr>
            </a:lvl3pPr>
            <a:lvl4pPr marL="1600200" indent="-228600" eaLnBrk="0" hangingPunct="0">
              <a:defRPr i="1">
                <a:solidFill>
                  <a:schemeClr val="tx1"/>
                </a:solidFill>
                <a:latin typeface="Arial" pitchFamily="34" charset="0"/>
                <a:ea typeface="ＭＳ Ｐゴシック"/>
                <a:cs typeface="ＭＳ Ｐゴシック"/>
              </a:defRPr>
            </a:lvl4pPr>
            <a:lvl5pPr marL="2057400" indent="-228600" eaLnBrk="0" hangingPunct="0">
              <a:defRPr i="1">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i="1">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i="1">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i="1">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i="1">
                <a:solidFill>
                  <a:schemeClr val="tx1"/>
                </a:solidFill>
                <a:latin typeface="Arial" pitchFamily="34" charset="0"/>
                <a:ea typeface="ＭＳ Ｐゴシック"/>
                <a:cs typeface="ＭＳ Ｐゴシック"/>
              </a:defRPr>
            </a:lvl9pPr>
          </a:lstStyle>
          <a:p>
            <a:pPr eaLnBrk="1" fontAlgn="base" hangingPunct="1">
              <a:spcBef>
                <a:spcPct val="0"/>
              </a:spcBef>
              <a:spcAft>
                <a:spcPct val="0"/>
              </a:spcAft>
            </a:pPr>
            <a:r>
              <a:rPr lang="en-US" b="1">
                <a:solidFill>
                  <a:srgbClr val="000000"/>
                </a:solidFill>
                <a:latin typeface="Calibri" pitchFamily="34" charset="0"/>
              </a:rPr>
              <a:t>All documents available at </a:t>
            </a:r>
            <a:r>
              <a:rPr lang="en-US" b="1">
                <a:solidFill>
                  <a:srgbClr val="000000"/>
                </a:solidFill>
                <a:latin typeface="Calibri" pitchFamily="34" charset="0"/>
                <a:hlinkClick r:id="rId4"/>
              </a:rPr>
              <a:t>http://southeastfloridaclimatecompact.org/</a:t>
            </a:r>
            <a:r>
              <a:rPr lang="en-US" b="1">
                <a:solidFill>
                  <a:srgbClr val="000000"/>
                </a:solidFill>
                <a:latin typeface="Calibri" pitchFamily="34" charset="0"/>
              </a:rPr>
              <a:t> </a:t>
            </a:r>
          </a:p>
        </p:txBody>
      </p:sp>
      <p:pic>
        <p:nvPicPr>
          <p:cNvPr id="5" name="Picture 2"/>
          <p:cNvPicPr>
            <a:picLocks noChangeAspect="1" noChangeArrowheads="1"/>
          </p:cNvPicPr>
          <p:nvPr/>
        </p:nvPicPr>
        <p:blipFill>
          <a:blip r:embed="rId5"/>
          <a:srcRect/>
          <a:stretch>
            <a:fillRect/>
          </a:stretch>
        </p:blipFill>
        <p:spPr bwMode="auto">
          <a:xfrm>
            <a:off x="6975231" y="1754188"/>
            <a:ext cx="2743200" cy="3502025"/>
          </a:xfrm>
          <a:prstGeom prst="rect">
            <a:avLst/>
          </a:prstGeom>
          <a:noFill/>
          <a:ln w="9525">
            <a:solidFill>
              <a:schemeClr val="accent6">
                <a:lumMod val="40000"/>
                <a:lumOff val="60000"/>
              </a:schemeClr>
            </a:solidFill>
            <a:miter lim="800000"/>
            <a:headEnd/>
            <a:tailEnd/>
          </a:ln>
        </p:spPr>
      </p:pic>
      <p:sp>
        <p:nvSpPr>
          <p:cNvPr id="6" name="Title 5"/>
          <p:cNvSpPr>
            <a:spLocks noGrp="1"/>
          </p:cNvSpPr>
          <p:nvPr>
            <p:ph type="title"/>
          </p:nvPr>
        </p:nvSpPr>
        <p:spPr>
          <a:xfrm>
            <a:off x="1670957" y="357189"/>
            <a:ext cx="8926286" cy="685800"/>
          </a:xfrm>
        </p:spPr>
        <p:txBody>
          <a:bodyPr>
            <a:noAutofit/>
          </a:bodyPr>
          <a:lstStyle/>
          <a:p>
            <a:pPr algn="ctr">
              <a:defRPr/>
            </a:pPr>
            <a:r>
              <a:rPr lang="en-US" sz="3600" b="1" dirty="0" smtClean="0">
                <a:solidFill>
                  <a:schemeClr val="accent1">
                    <a:lumMod val="50000"/>
                  </a:schemeClr>
                </a:solidFill>
                <a:latin typeface="Corbel" panose="020B0503020204020204" pitchFamily="34" charset="0"/>
              </a:rPr>
              <a:t>Technical Tools and Planning Documents</a:t>
            </a:r>
            <a:endParaRPr lang="en-US" sz="3600" b="1" dirty="0">
              <a:solidFill>
                <a:schemeClr val="accent1">
                  <a:lumMod val="50000"/>
                </a:schemeClr>
              </a:solidFill>
              <a:latin typeface="Corbel" panose="020B0503020204020204" pitchFamily="34" charset="0"/>
            </a:endParaRPr>
          </a:p>
        </p:txBody>
      </p:sp>
      <p:pic>
        <p:nvPicPr>
          <p:cNvPr id="19462"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45877" y="1676401"/>
            <a:ext cx="28194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44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95272" y="431801"/>
            <a:ext cx="8596668" cy="1320800"/>
          </a:xfrm>
        </p:spPr>
        <p:txBody>
          <a:bodyPr>
            <a:noAutofit/>
          </a:bodyPr>
          <a:lstStyle/>
          <a:p>
            <a:pPr algn="ctr">
              <a:defRPr/>
            </a:pPr>
            <a:r>
              <a:rPr lang="en-US" sz="4000" b="1" dirty="0">
                <a:solidFill>
                  <a:schemeClr val="accent1">
                    <a:lumMod val="50000"/>
                  </a:schemeClr>
                </a:solidFill>
                <a:latin typeface="Corbel" panose="020B0503020204020204" pitchFamily="34" charset="0"/>
              </a:rPr>
              <a:t>Southeast Florida </a:t>
            </a:r>
            <a:br>
              <a:rPr lang="en-US" sz="4000" b="1" dirty="0">
                <a:solidFill>
                  <a:schemeClr val="accent1">
                    <a:lumMod val="50000"/>
                  </a:schemeClr>
                </a:solidFill>
                <a:latin typeface="Corbel" panose="020B0503020204020204" pitchFamily="34" charset="0"/>
              </a:rPr>
            </a:br>
            <a:r>
              <a:rPr lang="en-US" sz="4000" b="1" dirty="0">
                <a:solidFill>
                  <a:schemeClr val="accent1">
                    <a:lumMod val="50000"/>
                  </a:schemeClr>
                </a:solidFill>
                <a:latin typeface="Corbel" panose="020B0503020204020204" pitchFamily="34" charset="0"/>
              </a:rPr>
              <a:t>Regional Climate Action Plan </a:t>
            </a:r>
          </a:p>
        </p:txBody>
      </p:sp>
      <p:sp>
        <p:nvSpPr>
          <p:cNvPr id="28675" name="Content Placeholder 5"/>
          <p:cNvSpPr>
            <a:spLocks noGrp="1"/>
          </p:cNvSpPr>
          <p:nvPr>
            <p:ph sz="half" idx="1"/>
          </p:nvPr>
        </p:nvSpPr>
        <p:spPr>
          <a:xfrm>
            <a:off x="762000" y="2590801"/>
            <a:ext cx="4648200" cy="3791634"/>
          </a:xfrm>
        </p:spPr>
        <p:txBody>
          <a:bodyPr>
            <a:normAutofit/>
          </a:bodyPr>
          <a:lstStyle/>
          <a:p>
            <a:pPr>
              <a:lnSpc>
                <a:spcPct val="120000"/>
              </a:lnSpc>
              <a:spcBef>
                <a:spcPts val="0"/>
              </a:spcBef>
              <a:defRPr/>
            </a:pPr>
            <a:r>
              <a:rPr lang="en-US" dirty="0" smtClean="0">
                <a:solidFill>
                  <a:schemeClr val="tx2">
                    <a:lumMod val="75000"/>
                  </a:schemeClr>
                </a:solidFill>
                <a:latin typeface="Corbel" panose="020B0503020204020204" pitchFamily="34" charset="0"/>
              </a:rPr>
              <a:t>Sustainable </a:t>
            </a:r>
            <a:r>
              <a:rPr lang="en-US" dirty="0">
                <a:solidFill>
                  <a:schemeClr val="tx2">
                    <a:lumMod val="75000"/>
                  </a:schemeClr>
                </a:solidFill>
                <a:latin typeface="Corbel" panose="020B0503020204020204" pitchFamily="34" charset="0"/>
              </a:rPr>
              <a:t>Community and Transportation Planning</a:t>
            </a:r>
          </a:p>
          <a:p>
            <a:pPr>
              <a:lnSpc>
                <a:spcPct val="120000"/>
              </a:lnSpc>
              <a:spcBef>
                <a:spcPts val="0"/>
              </a:spcBef>
              <a:defRPr/>
            </a:pPr>
            <a:r>
              <a:rPr lang="en-US" dirty="0">
                <a:solidFill>
                  <a:schemeClr val="tx2">
                    <a:lumMod val="75000"/>
                  </a:schemeClr>
                </a:solidFill>
                <a:latin typeface="Corbel" panose="020B0503020204020204" pitchFamily="34" charset="0"/>
              </a:rPr>
              <a:t>Water Supply, Management and Infrastructure</a:t>
            </a:r>
          </a:p>
          <a:p>
            <a:pPr>
              <a:lnSpc>
                <a:spcPct val="120000"/>
              </a:lnSpc>
              <a:spcBef>
                <a:spcPts val="0"/>
              </a:spcBef>
              <a:defRPr/>
            </a:pPr>
            <a:r>
              <a:rPr lang="en-US" dirty="0">
                <a:solidFill>
                  <a:schemeClr val="tx2">
                    <a:lumMod val="75000"/>
                  </a:schemeClr>
                </a:solidFill>
                <a:latin typeface="Corbel" panose="020B0503020204020204" pitchFamily="34" charset="0"/>
              </a:rPr>
              <a:t>Risk Reduction and Emergency Management</a:t>
            </a:r>
          </a:p>
          <a:p>
            <a:pPr>
              <a:lnSpc>
                <a:spcPct val="120000"/>
              </a:lnSpc>
              <a:spcBef>
                <a:spcPts val="0"/>
              </a:spcBef>
              <a:defRPr/>
            </a:pPr>
            <a:r>
              <a:rPr lang="en-US" dirty="0">
                <a:solidFill>
                  <a:schemeClr val="tx2">
                    <a:lumMod val="75000"/>
                  </a:schemeClr>
                </a:solidFill>
                <a:latin typeface="Corbel" panose="020B0503020204020204" pitchFamily="34" charset="0"/>
              </a:rPr>
              <a:t>Energy and Fuel </a:t>
            </a:r>
          </a:p>
          <a:p>
            <a:pPr>
              <a:lnSpc>
                <a:spcPct val="120000"/>
              </a:lnSpc>
              <a:spcBef>
                <a:spcPts val="0"/>
              </a:spcBef>
              <a:defRPr/>
            </a:pPr>
            <a:r>
              <a:rPr lang="en-US" dirty="0">
                <a:solidFill>
                  <a:schemeClr val="tx2">
                    <a:lumMod val="75000"/>
                  </a:schemeClr>
                </a:solidFill>
                <a:latin typeface="Corbel" panose="020B0503020204020204" pitchFamily="34" charset="0"/>
              </a:rPr>
              <a:t>Natural Systems and Agriculture</a:t>
            </a:r>
          </a:p>
          <a:p>
            <a:pPr>
              <a:lnSpc>
                <a:spcPct val="120000"/>
              </a:lnSpc>
              <a:spcBef>
                <a:spcPts val="0"/>
              </a:spcBef>
              <a:defRPr/>
            </a:pPr>
            <a:r>
              <a:rPr lang="en-US" dirty="0">
                <a:solidFill>
                  <a:schemeClr val="tx2">
                    <a:lumMod val="75000"/>
                  </a:schemeClr>
                </a:solidFill>
                <a:latin typeface="Corbel" panose="020B0503020204020204" pitchFamily="34" charset="0"/>
              </a:rPr>
              <a:t>Outreach and Public Policy</a:t>
            </a:r>
          </a:p>
          <a:p>
            <a:pPr eaLnBrk="1" hangingPunct="1">
              <a:buSzPct val="120000"/>
              <a:buFont typeface="Wingdings" pitchFamily="2" charset="2"/>
              <a:buChar char="§"/>
              <a:defRPr/>
            </a:pPr>
            <a:endParaRPr lang="en-US" altLang="en-US" dirty="0" smtClean="0">
              <a:solidFill>
                <a:schemeClr val="tx2"/>
              </a:solidFill>
            </a:endParaRPr>
          </a:p>
        </p:txBody>
      </p:sp>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125308" y="1860333"/>
            <a:ext cx="3241500"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762000" y="1790700"/>
            <a:ext cx="5029200" cy="762001"/>
          </a:xfrm>
          <a:prstGeom prst="round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dirty="0">
                <a:solidFill>
                  <a:schemeClr val="tx2">
                    <a:lumMod val="75000"/>
                  </a:schemeClr>
                </a:solidFill>
              </a:rPr>
              <a:t>100+ </a:t>
            </a:r>
            <a:r>
              <a:rPr lang="en-US" b="1" dirty="0">
                <a:solidFill>
                  <a:schemeClr val="tx2">
                    <a:lumMod val="75000"/>
                  </a:schemeClr>
                </a:solidFill>
                <a:latin typeface="Corbel" panose="020B0503020204020204" pitchFamily="34" charset="0"/>
              </a:rPr>
              <a:t>mitigation</a:t>
            </a:r>
            <a:r>
              <a:rPr lang="en-US" b="1" dirty="0">
                <a:solidFill>
                  <a:schemeClr val="tx2">
                    <a:lumMod val="75000"/>
                  </a:schemeClr>
                </a:solidFill>
              </a:rPr>
              <a:t> &amp; adaptation recommendations</a:t>
            </a:r>
          </a:p>
        </p:txBody>
      </p:sp>
      <p:sp>
        <p:nvSpPr>
          <p:cNvPr id="3" name="Rectangle 2"/>
          <p:cNvSpPr/>
          <p:nvPr/>
        </p:nvSpPr>
        <p:spPr>
          <a:xfrm>
            <a:off x="6140041" y="6059269"/>
            <a:ext cx="3226767" cy="646331"/>
          </a:xfrm>
          <a:prstGeom prst="rect">
            <a:avLst/>
          </a:prstGeom>
        </p:spPr>
        <p:txBody>
          <a:bodyPr wrap="square">
            <a:spAutoFit/>
          </a:bodyPr>
          <a:lstStyle/>
          <a:p>
            <a:pPr algn="ctr" fontAlgn="base">
              <a:spcBef>
                <a:spcPct val="0"/>
              </a:spcBef>
              <a:spcAft>
                <a:spcPct val="0"/>
              </a:spcAft>
              <a:buClr>
                <a:srgbClr val="333399"/>
              </a:buClr>
              <a:buSzPct val="120000"/>
            </a:pPr>
            <a:r>
              <a:rPr lang="en-US" i="1" dirty="0">
                <a:solidFill>
                  <a:srgbClr val="000000"/>
                </a:solidFill>
                <a:latin typeface="Corbel" panose="020B0503020204020204" pitchFamily="34" charset="0"/>
                <a:ea typeface="ＭＳ Ｐゴシック"/>
              </a:rPr>
              <a:t>companion Implementation Guide also available</a:t>
            </a:r>
          </a:p>
        </p:txBody>
      </p:sp>
    </p:spTree>
    <p:extLst>
      <p:ext uri="{BB962C8B-B14F-4D97-AF65-F5344CB8AC3E}">
        <p14:creationId xmlns:p14="http://schemas.microsoft.com/office/powerpoint/2010/main" val="7677212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07" y="607985"/>
            <a:ext cx="9694985" cy="1320800"/>
          </a:xfrm>
        </p:spPr>
        <p:txBody>
          <a:bodyPr/>
          <a:lstStyle/>
          <a:p>
            <a:r>
              <a:rPr lang="en-US" dirty="0" smtClean="0"/>
              <a:t>Compact RCAP (Regional Climate Action Plan)</a:t>
            </a:r>
            <a:endParaRPr lang="en-US" dirty="0"/>
          </a:p>
        </p:txBody>
      </p:sp>
      <p:sp>
        <p:nvSpPr>
          <p:cNvPr id="3" name="Content Placeholder 2"/>
          <p:cNvSpPr>
            <a:spLocks noGrp="1"/>
          </p:cNvSpPr>
          <p:nvPr>
            <p:ph sz="half" idx="1"/>
          </p:nvPr>
        </p:nvSpPr>
        <p:spPr>
          <a:xfrm>
            <a:off x="5069699" y="2086098"/>
            <a:ext cx="5181600" cy="4351338"/>
          </a:xfrm>
        </p:spPr>
        <p:txBody>
          <a:bodyPr/>
          <a:lstStyle/>
          <a:p>
            <a:r>
              <a:rPr lang="en-US" sz="2400" dirty="0" smtClean="0"/>
              <a:t>Workshops</a:t>
            </a:r>
          </a:p>
          <a:p>
            <a:pPr lvl="1"/>
            <a:r>
              <a:rPr lang="en-US" sz="2400" dirty="0" smtClean="0"/>
              <a:t>Training/Education</a:t>
            </a:r>
          </a:p>
          <a:p>
            <a:r>
              <a:rPr lang="en-US" sz="2400" dirty="0" smtClean="0"/>
              <a:t>Guidance Documents</a:t>
            </a:r>
          </a:p>
          <a:p>
            <a:r>
              <a:rPr lang="en-US" sz="2400" dirty="0" smtClean="0"/>
              <a:t>Webinars</a:t>
            </a:r>
          </a:p>
          <a:p>
            <a:r>
              <a:rPr lang="en-US" sz="2400" dirty="0" smtClean="0"/>
              <a:t>Other assistance</a:t>
            </a:r>
          </a:p>
          <a:p>
            <a:endParaRPr lang="en-US" sz="2400" dirty="0" smtClean="0"/>
          </a:p>
          <a:p>
            <a:endParaRPr lang="en-US" dirty="0" smtClean="0"/>
          </a:p>
          <a:p>
            <a:pPr marL="0" indent="0">
              <a:buNone/>
            </a:pPr>
            <a:endParaRPr lang="en-US" dirty="0"/>
          </a:p>
          <a:p>
            <a:endParaRPr lang="en-US" dirty="0" smtClean="0"/>
          </a:p>
          <a:p>
            <a:endParaRPr lang="en-US" dirty="0" smtClean="0"/>
          </a:p>
          <a:p>
            <a:endParaRPr lang="en-US"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744415" y="1410297"/>
            <a:ext cx="3808938" cy="4929215"/>
          </a:xfrm>
          <a:prstGeom prst="rect">
            <a:avLst/>
          </a:prstGeom>
        </p:spPr>
      </p:pic>
      <p:pic>
        <p:nvPicPr>
          <p:cNvPr id="4" name="Picture 3"/>
          <p:cNvPicPr>
            <a:picLocks noChangeAspect="1"/>
          </p:cNvPicPr>
          <p:nvPr/>
        </p:nvPicPr>
        <p:blipFill>
          <a:blip r:embed="rId3"/>
          <a:stretch>
            <a:fillRect/>
          </a:stretch>
        </p:blipFill>
        <p:spPr>
          <a:xfrm>
            <a:off x="5782853" y="4522435"/>
            <a:ext cx="1877646" cy="1817077"/>
          </a:xfrm>
          <a:prstGeom prst="rect">
            <a:avLst/>
          </a:prstGeom>
        </p:spPr>
      </p:pic>
    </p:spTree>
    <p:extLst>
      <p:ext uri="{BB962C8B-B14F-4D97-AF65-F5344CB8AC3E}">
        <p14:creationId xmlns:p14="http://schemas.microsoft.com/office/powerpoint/2010/main" val="2910827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6154" y="1143000"/>
            <a:ext cx="9164635" cy="4669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117231" y="73152"/>
            <a:ext cx="9144000"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cap="all">
                <a:solidFill>
                  <a:srgbClr val="0082A9"/>
                </a:solidFill>
                <a:latin typeface="+mj-lt"/>
                <a:ea typeface="+mj-ea"/>
                <a:cs typeface="+mj-cs"/>
              </a:defRPr>
            </a:lvl1pPr>
            <a:lvl2pPr algn="l" rtl="0" fontAlgn="base">
              <a:spcBef>
                <a:spcPct val="0"/>
              </a:spcBef>
              <a:spcAft>
                <a:spcPct val="0"/>
              </a:spcAft>
              <a:defRPr sz="2400">
                <a:solidFill>
                  <a:srgbClr val="0082A9"/>
                </a:solidFill>
                <a:latin typeface="Oakleaf Bold" pitchFamily="2" charset="0"/>
              </a:defRPr>
            </a:lvl2pPr>
            <a:lvl3pPr algn="l" rtl="0" fontAlgn="base">
              <a:spcBef>
                <a:spcPct val="0"/>
              </a:spcBef>
              <a:spcAft>
                <a:spcPct val="0"/>
              </a:spcAft>
              <a:defRPr sz="2400">
                <a:solidFill>
                  <a:srgbClr val="0082A9"/>
                </a:solidFill>
                <a:latin typeface="Oakleaf Bold" pitchFamily="2" charset="0"/>
              </a:defRPr>
            </a:lvl3pPr>
            <a:lvl4pPr algn="l" rtl="0" fontAlgn="base">
              <a:spcBef>
                <a:spcPct val="0"/>
              </a:spcBef>
              <a:spcAft>
                <a:spcPct val="0"/>
              </a:spcAft>
              <a:defRPr sz="2400">
                <a:solidFill>
                  <a:srgbClr val="0082A9"/>
                </a:solidFill>
                <a:latin typeface="Oakleaf Bold" pitchFamily="2" charset="0"/>
              </a:defRPr>
            </a:lvl4pPr>
            <a:lvl5pPr algn="l" rtl="0" fontAlgn="base">
              <a:spcBef>
                <a:spcPct val="0"/>
              </a:spcBef>
              <a:spcAft>
                <a:spcPct val="0"/>
              </a:spcAft>
              <a:defRPr sz="2400">
                <a:solidFill>
                  <a:srgbClr val="0082A9"/>
                </a:solidFill>
                <a:latin typeface="Oakleaf Bold" pitchFamily="2" charset="0"/>
              </a:defRPr>
            </a:lvl5pPr>
            <a:lvl6pPr marL="457200" algn="l" rtl="0" fontAlgn="base">
              <a:spcBef>
                <a:spcPct val="0"/>
              </a:spcBef>
              <a:spcAft>
                <a:spcPct val="0"/>
              </a:spcAft>
              <a:defRPr sz="2400">
                <a:solidFill>
                  <a:srgbClr val="0082A9"/>
                </a:solidFill>
                <a:latin typeface="Oakleaf Bold" pitchFamily="2" charset="0"/>
              </a:defRPr>
            </a:lvl6pPr>
            <a:lvl7pPr marL="914400" algn="l" rtl="0" fontAlgn="base">
              <a:spcBef>
                <a:spcPct val="0"/>
              </a:spcBef>
              <a:spcAft>
                <a:spcPct val="0"/>
              </a:spcAft>
              <a:defRPr sz="2400">
                <a:solidFill>
                  <a:srgbClr val="0082A9"/>
                </a:solidFill>
                <a:latin typeface="Oakleaf Bold" pitchFamily="2" charset="0"/>
              </a:defRPr>
            </a:lvl7pPr>
            <a:lvl8pPr marL="1371600" algn="l" rtl="0" fontAlgn="base">
              <a:spcBef>
                <a:spcPct val="0"/>
              </a:spcBef>
              <a:spcAft>
                <a:spcPct val="0"/>
              </a:spcAft>
              <a:defRPr sz="2400">
                <a:solidFill>
                  <a:srgbClr val="0082A9"/>
                </a:solidFill>
                <a:latin typeface="Oakleaf Bold" pitchFamily="2" charset="0"/>
              </a:defRPr>
            </a:lvl8pPr>
            <a:lvl9pPr marL="1828800" algn="l" rtl="0" fontAlgn="base">
              <a:spcBef>
                <a:spcPct val="0"/>
              </a:spcBef>
              <a:spcAft>
                <a:spcPct val="0"/>
              </a:spcAft>
              <a:defRPr sz="2400">
                <a:solidFill>
                  <a:srgbClr val="0082A9"/>
                </a:solidFill>
                <a:latin typeface="Oakleaf Bold" pitchFamily="2" charset="0"/>
              </a:defRPr>
            </a:lvl9pPr>
          </a:lstStyle>
          <a:p>
            <a:pPr algn="ctr"/>
            <a:r>
              <a:rPr lang="en-US" sz="3200" b="0" i="1" kern="0" cap="none" dirty="0">
                <a:solidFill>
                  <a:schemeClr val="tx1"/>
                </a:solidFill>
              </a:rPr>
              <a:t>Coastalresilience.org</a:t>
            </a:r>
            <a:r>
              <a:rPr lang="en-US" sz="3200" b="0" kern="0" cap="none" dirty="0">
                <a:solidFill>
                  <a:schemeClr val="tx1"/>
                </a:solidFill>
              </a:rPr>
              <a:t> and the Coastal Defense Tool</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5426" y="5562600"/>
            <a:ext cx="2279951" cy="1143000"/>
          </a:xfrm>
          <a:prstGeom prst="rect">
            <a:avLst/>
          </a:prstGeom>
        </p:spPr>
      </p:pic>
      <p:pic>
        <p:nvPicPr>
          <p:cNvPr id="7" name="Picture 6" descr="Regional Climate Change Compact Logo"/>
          <p:cNvPicPr>
            <a:picLocks noChangeAspect="1"/>
          </p:cNvPicPr>
          <p:nvPr/>
        </p:nvPicPr>
        <p:blipFill>
          <a:blip r:embed="rId4"/>
          <a:srcRect/>
          <a:stretch>
            <a:fillRect/>
          </a:stretch>
        </p:blipFill>
        <p:spPr bwMode="auto">
          <a:xfrm>
            <a:off x="4228661" y="5562600"/>
            <a:ext cx="2123621" cy="1143000"/>
          </a:xfrm>
          <a:prstGeom prst="rect">
            <a:avLst/>
          </a:prstGeom>
          <a:noFill/>
          <a:ln w="9525">
            <a:noFill/>
            <a:miter lim="800000"/>
            <a:headEnd/>
            <a:tailEnd/>
          </a:ln>
        </p:spPr>
      </p:pic>
    </p:spTree>
    <p:extLst>
      <p:ext uri="{BB962C8B-B14F-4D97-AF65-F5344CB8AC3E}">
        <p14:creationId xmlns:p14="http://schemas.microsoft.com/office/powerpoint/2010/main" val="121199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351692" y="731837"/>
            <a:ext cx="10972799" cy="376292"/>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6"/>
              </a:buClr>
              <a:buSzPct val="25000"/>
              <a:buFont typeface="Lato"/>
              <a:buNone/>
            </a:pPr>
            <a:r>
              <a:rPr lang="en-US" sz="4400" b="1" i="0" u="none" strike="noStrike" cap="none" baseline="0" dirty="0">
                <a:solidFill>
                  <a:schemeClr val="accent6"/>
                </a:solidFill>
                <a:latin typeface="Lato"/>
                <a:ea typeface="Lato"/>
                <a:cs typeface="Lato"/>
                <a:sym typeface="Lato"/>
              </a:rPr>
              <a:t>workshop topics</a:t>
            </a:r>
          </a:p>
        </p:txBody>
      </p:sp>
      <p:sp>
        <p:nvSpPr>
          <p:cNvPr id="484" name="Shape 484"/>
          <p:cNvSpPr txBox="1">
            <a:spLocks noGrp="1"/>
          </p:cNvSpPr>
          <p:nvPr>
            <p:ph sz="half" idx="1"/>
          </p:nvPr>
        </p:nvSpPr>
        <p:spPr>
          <a:xfrm>
            <a:off x="609600" y="1893278"/>
            <a:ext cx="5384799" cy="4924586"/>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lt1"/>
              </a:buClr>
              <a:buSzPct val="100000"/>
              <a:buFont typeface="Arial"/>
              <a:buChar char="•"/>
            </a:pPr>
            <a:r>
              <a:rPr lang="en-US" sz="2800" b="1" i="0" u="none" strike="noStrike" cap="none" baseline="0" dirty="0">
                <a:solidFill>
                  <a:schemeClr val="accent6"/>
                </a:solidFill>
                <a:latin typeface="Lato"/>
                <a:ea typeface="Lato"/>
                <a:cs typeface="Lato"/>
                <a:sym typeface="Lato"/>
              </a:rPr>
              <a:t>2013 workshops</a:t>
            </a:r>
          </a:p>
          <a:p>
            <a:pPr marR="0" lvl="1" algn="l" rtl="0">
              <a:lnSpc>
                <a:spcPct val="90000"/>
              </a:lnSpc>
              <a:spcBef>
                <a:spcPts val="480"/>
              </a:spcBef>
              <a:buClr>
                <a:schemeClr val="lt1"/>
              </a:buClr>
              <a:buSzPct val="100000"/>
              <a:buFont typeface="Wingdings" panose="05000000000000000000" pitchFamily="2" charset="2"/>
              <a:buChar char="Ø"/>
            </a:pPr>
            <a:r>
              <a:rPr lang="en-US" sz="2400" b="0" i="0" u="none" strike="noStrike" cap="none" baseline="0" dirty="0">
                <a:solidFill>
                  <a:schemeClr val="accent6"/>
                </a:solidFill>
                <a:latin typeface="Lato"/>
                <a:ea typeface="Lato"/>
                <a:cs typeface="Lato"/>
                <a:sym typeface="Lato"/>
              </a:rPr>
              <a:t>incorporating CC/SLR into comprehensive, transportation, emergency management planning</a:t>
            </a:r>
          </a:p>
          <a:p>
            <a:pPr marR="0" lvl="1" algn="l" rtl="0">
              <a:lnSpc>
                <a:spcPct val="90000"/>
              </a:lnSpc>
              <a:spcBef>
                <a:spcPts val="480"/>
              </a:spcBef>
              <a:buClr>
                <a:schemeClr val="lt1"/>
              </a:buClr>
              <a:buSzPct val="100000"/>
              <a:buFont typeface="Wingdings" panose="05000000000000000000" pitchFamily="2" charset="2"/>
              <a:buChar char="Ø"/>
            </a:pPr>
            <a:r>
              <a:rPr lang="en-US" sz="2400" b="0" i="0" u="none" strike="noStrike" cap="none" baseline="0" dirty="0">
                <a:solidFill>
                  <a:schemeClr val="accent6"/>
                </a:solidFill>
                <a:latin typeface="Lato"/>
                <a:ea typeface="Lato"/>
                <a:cs typeface="Lato"/>
                <a:sym typeface="Lato"/>
              </a:rPr>
              <a:t>community </a:t>
            </a:r>
            <a:r>
              <a:rPr lang="en-US" sz="2400" b="0" i="0" u="none" strike="noStrike" cap="none" baseline="0" dirty="0" smtClean="0">
                <a:solidFill>
                  <a:schemeClr val="accent6"/>
                </a:solidFill>
                <a:latin typeface="Lato"/>
                <a:ea typeface="Lato"/>
                <a:cs typeface="Lato"/>
                <a:sym typeface="Lato"/>
              </a:rPr>
              <a:t>solar</a:t>
            </a:r>
          </a:p>
          <a:p>
            <a:pPr marL="742950" marR="0" lvl="1" indent="-285750" algn="l" rtl="0">
              <a:lnSpc>
                <a:spcPct val="90000"/>
              </a:lnSpc>
              <a:spcBef>
                <a:spcPts val="480"/>
              </a:spcBef>
              <a:buClr>
                <a:schemeClr val="lt1"/>
              </a:buClr>
              <a:buSzPct val="100000"/>
              <a:buFont typeface="Arial"/>
              <a:buChar char="–"/>
            </a:pPr>
            <a:endParaRPr lang="en-US" sz="2400" b="0" i="0" u="none" strike="noStrike" cap="none" baseline="0" dirty="0">
              <a:solidFill>
                <a:schemeClr val="accent6"/>
              </a:solidFill>
              <a:latin typeface="Lato"/>
              <a:ea typeface="Lato"/>
              <a:cs typeface="Lato"/>
              <a:sym typeface="Lato"/>
            </a:endParaRPr>
          </a:p>
          <a:p>
            <a:pPr marL="342900" marR="0" lvl="0" indent="-342900" algn="l" rtl="0">
              <a:lnSpc>
                <a:spcPct val="90000"/>
              </a:lnSpc>
              <a:spcBef>
                <a:spcPts val="560"/>
              </a:spcBef>
              <a:buClr>
                <a:schemeClr val="lt1"/>
              </a:buClr>
              <a:buSzPct val="100000"/>
              <a:buFont typeface="Arial"/>
              <a:buChar char="•"/>
            </a:pPr>
            <a:r>
              <a:rPr lang="en-US" sz="2800" b="1" i="0" u="none" strike="noStrike" cap="none" baseline="0" dirty="0">
                <a:solidFill>
                  <a:schemeClr val="accent6"/>
                </a:solidFill>
                <a:latin typeface="Lato"/>
                <a:ea typeface="Lato"/>
                <a:cs typeface="Lato"/>
                <a:sym typeface="Lato"/>
              </a:rPr>
              <a:t>2014 workshops</a:t>
            </a:r>
          </a:p>
          <a:p>
            <a:pPr marR="0" lvl="1" algn="l" rtl="0">
              <a:lnSpc>
                <a:spcPct val="90000"/>
              </a:lnSpc>
              <a:spcBef>
                <a:spcPts val="480"/>
              </a:spcBef>
              <a:buClr>
                <a:schemeClr val="lt1"/>
              </a:buClr>
              <a:buSzPct val="100000"/>
              <a:buFont typeface="Wingdings" panose="05000000000000000000" pitchFamily="2" charset="2"/>
              <a:buChar char="Ø"/>
            </a:pPr>
            <a:r>
              <a:rPr lang="en-US" sz="2400" b="0" i="0" u="none" strike="noStrike" cap="none" baseline="0" dirty="0">
                <a:solidFill>
                  <a:schemeClr val="accent6"/>
                </a:solidFill>
                <a:latin typeface="Lato"/>
                <a:ea typeface="Lato"/>
                <a:cs typeface="Lato"/>
                <a:sym typeface="Lato"/>
              </a:rPr>
              <a:t>climate communications </a:t>
            </a:r>
          </a:p>
          <a:p>
            <a:pPr marR="0" lvl="1" algn="l" rtl="0">
              <a:lnSpc>
                <a:spcPct val="90000"/>
              </a:lnSpc>
              <a:spcBef>
                <a:spcPts val="480"/>
              </a:spcBef>
              <a:buClr>
                <a:schemeClr val="lt1"/>
              </a:buClr>
              <a:buSzPct val="100000"/>
              <a:buFont typeface="Wingdings" panose="05000000000000000000" pitchFamily="2" charset="2"/>
              <a:buChar char="Ø"/>
            </a:pPr>
            <a:r>
              <a:rPr lang="en-US" sz="2400" b="0" i="0" u="none" strike="noStrike" cap="none" baseline="0" dirty="0">
                <a:solidFill>
                  <a:schemeClr val="accent6"/>
                </a:solidFill>
                <a:latin typeface="Lato"/>
                <a:ea typeface="Lato"/>
                <a:cs typeface="Lato"/>
                <a:sym typeface="Lato"/>
              </a:rPr>
              <a:t>water supply planning </a:t>
            </a:r>
          </a:p>
          <a:p>
            <a:pPr marR="0" lvl="1" algn="l" rtl="0">
              <a:lnSpc>
                <a:spcPct val="90000"/>
              </a:lnSpc>
              <a:spcBef>
                <a:spcPts val="480"/>
              </a:spcBef>
              <a:buClr>
                <a:schemeClr val="lt1"/>
              </a:buClr>
              <a:buSzPct val="100000"/>
              <a:buFont typeface="Wingdings" panose="05000000000000000000" pitchFamily="2" charset="2"/>
              <a:buChar char="Ø"/>
            </a:pPr>
            <a:r>
              <a:rPr lang="en-US" sz="2400" b="0" i="0" u="none" strike="noStrike" cap="none" baseline="0" dirty="0">
                <a:solidFill>
                  <a:schemeClr val="accent6"/>
                </a:solidFill>
                <a:latin typeface="Lato"/>
                <a:ea typeface="Lato"/>
                <a:cs typeface="Lato"/>
                <a:sym typeface="Lato"/>
              </a:rPr>
              <a:t>resilient redesign</a:t>
            </a:r>
          </a:p>
          <a:p>
            <a:pPr marR="0" lvl="1" algn="l" rtl="0">
              <a:lnSpc>
                <a:spcPct val="90000"/>
              </a:lnSpc>
              <a:spcBef>
                <a:spcPts val="480"/>
              </a:spcBef>
              <a:buClr>
                <a:schemeClr val="lt1"/>
              </a:buClr>
              <a:buSzPct val="100000"/>
              <a:buFont typeface="Wingdings" panose="05000000000000000000" pitchFamily="2" charset="2"/>
              <a:buChar char="Ø"/>
            </a:pPr>
            <a:r>
              <a:rPr lang="en-US" sz="2400" b="0" i="0" u="none" strike="noStrike" cap="none" baseline="0" dirty="0">
                <a:solidFill>
                  <a:schemeClr val="accent6"/>
                </a:solidFill>
                <a:latin typeface="Lato"/>
                <a:ea typeface="Lato"/>
                <a:cs typeface="Lato"/>
                <a:sym typeface="Lato"/>
              </a:rPr>
              <a:t>adaptation action areas </a:t>
            </a:r>
          </a:p>
          <a:p>
            <a:pPr marL="342900" marR="0" lvl="0" indent="-165100" algn="l" rtl="0">
              <a:lnSpc>
                <a:spcPct val="90000"/>
              </a:lnSpc>
              <a:spcBef>
                <a:spcPts val="560"/>
              </a:spcBef>
              <a:buClr>
                <a:schemeClr val="lt1"/>
              </a:buClr>
              <a:buFont typeface="Arial"/>
              <a:buNone/>
            </a:pPr>
            <a:endParaRPr sz="2800" b="0" i="0" u="none" strike="noStrike" cap="none" baseline="0" dirty="0">
              <a:solidFill>
                <a:schemeClr val="accent6"/>
              </a:solidFill>
              <a:latin typeface="Lato"/>
              <a:ea typeface="Lato"/>
              <a:cs typeface="Lato"/>
              <a:sym typeface="Lato"/>
            </a:endParaRPr>
          </a:p>
        </p:txBody>
      </p:sp>
      <p:sp>
        <p:nvSpPr>
          <p:cNvPr id="485" name="Shape 485"/>
          <p:cNvSpPr txBox="1">
            <a:spLocks noGrp="1"/>
          </p:cNvSpPr>
          <p:nvPr>
            <p:ph sz="half" idx="2"/>
          </p:nvPr>
        </p:nvSpPr>
        <p:spPr>
          <a:xfrm>
            <a:off x="5388707" y="1893278"/>
            <a:ext cx="5384799" cy="5257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lt1"/>
              </a:buClr>
              <a:buSzPct val="100000"/>
              <a:buFont typeface="Arial"/>
              <a:buChar char="•"/>
            </a:pPr>
            <a:r>
              <a:rPr lang="en-US" sz="2800" b="1" i="0" u="none" strike="noStrike" cap="none" baseline="0" dirty="0">
                <a:solidFill>
                  <a:schemeClr val="accent6"/>
                </a:solidFill>
                <a:latin typeface="Lato"/>
                <a:ea typeface="Lato"/>
                <a:cs typeface="Lato"/>
                <a:sym typeface="Lato"/>
              </a:rPr>
              <a:t>2015 workshops</a:t>
            </a:r>
          </a:p>
          <a:p>
            <a:pPr marR="0" lvl="1" algn="l" rtl="0">
              <a:lnSpc>
                <a:spcPct val="90000"/>
              </a:lnSpc>
              <a:spcBef>
                <a:spcPts val="480"/>
              </a:spcBef>
              <a:buClr>
                <a:schemeClr val="lt1"/>
              </a:buClr>
              <a:buSzPct val="100000"/>
              <a:buFont typeface="Wingdings" panose="05000000000000000000" pitchFamily="2" charset="2"/>
              <a:buChar char="Ø"/>
            </a:pPr>
            <a:r>
              <a:rPr lang="en-US" sz="2400" b="0" i="0" u="none" strike="noStrike" cap="none" baseline="0" dirty="0" err="1">
                <a:solidFill>
                  <a:schemeClr val="accent6"/>
                </a:solidFill>
                <a:latin typeface="Lato"/>
                <a:ea typeface="Lato"/>
                <a:cs typeface="Lato"/>
                <a:sym typeface="Lato"/>
              </a:rPr>
              <a:t>stormwater</a:t>
            </a:r>
            <a:r>
              <a:rPr lang="en-US" sz="2400" b="0" i="0" u="none" strike="noStrike" cap="none" baseline="0" dirty="0">
                <a:solidFill>
                  <a:schemeClr val="accent6"/>
                </a:solidFill>
                <a:latin typeface="Lato"/>
                <a:ea typeface="Lato"/>
                <a:cs typeface="Lato"/>
                <a:sym typeface="Lato"/>
              </a:rPr>
              <a:t> (</a:t>
            </a:r>
            <a:r>
              <a:rPr lang="en-US" sz="2400" b="0" i="0" u="none" strike="noStrike" cap="none" baseline="0" dirty="0" err="1">
                <a:solidFill>
                  <a:schemeClr val="accent6"/>
                </a:solidFill>
                <a:latin typeface="Lato"/>
                <a:ea typeface="Lato"/>
                <a:cs typeface="Lato"/>
                <a:sym typeface="Lato"/>
              </a:rPr>
              <a:t>january</a:t>
            </a:r>
            <a:r>
              <a:rPr lang="en-US" sz="2400" b="0" i="0" u="none" strike="noStrike" cap="none" baseline="0" dirty="0">
                <a:solidFill>
                  <a:schemeClr val="accent6"/>
                </a:solidFill>
                <a:latin typeface="Lato"/>
                <a:ea typeface="Lato"/>
                <a:cs typeface="Lato"/>
                <a:sym typeface="Lato"/>
              </a:rPr>
              <a:t> 22)</a:t>
            </a:r>
          </a:p>
          <a:p>
            <a:pPr marR="0" lvl="1" algn="l" rtl="0">
              <a:lnSpc>
                <a:spcPct val="90000"/>
              </a:lnSpc>
              <a:spcBef>
                <a:spcPts val="480"/>
              </a:spcBef>
              <a:buClr>
                <a:schemeClr val="lt1"/>
              </a:buClr>
              <a:buSzPct val="100000"/>
              <a:buFont typeface="Wingdings" panose="05000000000000000000" pitchFamily="2" charset="2"/>
              <a:buChar char="Ø"/>
            </a:pPr>
            <a:r>
              <a:rPr lang="en-US" sz="2400" b="0" i="0" u="none" strike="noStrike" cap="none" baseline="0" dirty="0">
                <a:solidFill>
                  <a:schemeClr val="accent6"/>
                </a:solidFill>
                <a:latin typeface="Lato"/>
                <a:ea typeface="Lato"/>
                <a:cs typeface="Lato"/>
                <a:sym typeface="Lato"/>
              </a:rPr>
              <a:t>transportation </a:t>
            </a:r>
            <a:r>
              <a:rPr lang="en-US" sz="2400" b="0" i="0" u="none" strike="noStrike" cap="none" baseline="0" dirty="0" smtClean="0">
                <a:solidFill>
                  <a:schemeClr val="accent6"/>
                </a:solidFill>
                <a:latin typeface="Lato"/>
                <a:ea typeface="Lato"/>
                <a:cs typeface="Lato"/>
                <a:sym typeface="Lato"/>
              </a:rPr>
              <a:t>(</a:t>
            </a:r>
            <a:r>
              <a:rPr lang="en-US" sz="2400" b="0" i="0" u="none" strike="noStrike" cap="none" baseline="0" dirty="0" err="1" smtClean="0">
                <a:solidFill>
                  <a:schemeClr val="accent6"/>
                </a:solidFill>
                <a:latin typeface="Lato"/>
                <a:ea typeface="Lato"/>
                <a:cs typeface="Lato"/>
                <a:sym typeface="Lato"/>
              </a:rPr>
              <a:t>april</a:t>
            </a:r>
            <a:r>
              <a:rPr lang="en-US" sz="2400" b="0" i="0" u="none" strike="noStrike" cap="none" baseline="0" dirty="0" smtClean="0">
                <a:solidFill>
                  <a:schemeClr val="accent6"/>
                </a:solidFill>
                <a:latin typeface="Lato"/>
                <a:ea typeface="Lato"/>
                <a:cs typeface="Lato"/>
                <a:sym typeface="Lato"/>
              </a:rPr>
              <a:t> 30)</a:t>
            </a:r>
            <a:endParaRPr lang="en-US" sz="2400" b="0" i="0" u="none" strike="noStrike" cap="none" baseline="0" dirty="0">
              <a:solidFill>
                <a:schemeClr val="accent6"/>
              </a:solidFill>
              <a:latin typeface="Lato"/>
              <a:ea typeface="Lato"/>
              <a:cs typeface="Lato"/>
              <a:sym typeface="Lato"/>
            </a:endParaRPr>
          </a:p>
          <a:p>
            <a:pPr marR="0" lvl="1" algn="l" rtl="0">
              <a:lnSpc>
                <a:spcPct val="90000"/>
              </a:lnSpc>
              <a:spcBef>
                <a:spcPts val="480"/>
              </a:spcBef>
              <a:buClr>
                <a:schemeClr val="lt1"/>
              </a:buClr>
              <a:buSzPct val="100000"/>
              <a:buFont typeface="Wingdings" panose="05000000000000000000" pitchFamily="2" charset="2"/>
              <a:buChar char="Ø"/>
            </a:pPr>
            <a:r>
              <a:rPr lang="en-US" sz="2400" b="0" i="0" u="none" strike="noStrike" cap="none" baseline="0" dirty="0">
                <a:solidFill>
                  <a:schemeClr val="accent6"/>
                </a:solidFill>
                <a:latin typeface="Lato"/>
                <a:ea typeface="Lato"/>
                <a:cs typeface="Lato"/>
                <a:sym typeface="Lato"/>
              </a:rPr>
              <a:t>resilient redesign II (</a:t>
            </a:r>
            <a:r>
              <a:rPr lang="en-US" sz="2400" b="0" i="0" u="none" strike="noStrike" cap="none" baseline="0" dirty="0" err="1">
                <a:solidFill>
                  <a:schemeClr val="accent6"/>
                </a:solidFill>
                <a:latin typeface="Lato"/>
                <a:ea typeface="Lato"/>
                <a:cs typeface="Lato"/>
                <a:sym typeface="Lato"/>
              </a:rPr>
              <a:t>july</a:t>
            </a:r>
            <a:r>
              <a:rPr lang="en-US" sz="2400" b="0" i="0" u="none" strike="noStrike" cap="none" baseline="0" dirty="0">
                <a:solidFill>
                  <a:schemeClr val="accent6"/>
                </a:solidFill>
                <a:latin typeface="Lato"/>
                <a:ea typeface="Lato"/>
                <a:cs typeface="Lato"/>
                <a:sym typeface="Lato"/>
              </a:rPr>
              <a:t>)</a:t>
            </a:r>
          </a:p>
          <a:p>
            <a:pPr marR="0" lvl="1" algn="l" rtl="0">
              <a:lnSpc>
                <a:spcPct val="90000"/>
              </a:lnSpc>
              <a:spcBef>
                <a:spcPts val="480"/>
              </a:spcBef>
              <a:buClr>
                <a:schemeClr val="lt1"/>
              </a:buClr>
              <a:buSzPct val="100000"/>
              <a:buFont typeface="Wingdings" panose="05000000000000000000" pitchFamily="2" charset="2"/>
              <a:buChar char="Ø"/>
            </a:pPr>
            <a:r>
              <a:rPr lang="en-US" dirty="0">
                <a:solidFill>
                  <a:schemeClr val="accent6"/>
                </a:solidFill>
                <a:latin typeface="Lato"/>
                <a:ea typeface="Lato"/>
                <a:cs typeface="Lato"/>
                <a:sym typeface="Lato"/>
              </a:rPr>
              <a:t>e</a:t>
            </a:r>
            <a:r>
              <a:rPr lang="en-US" sz="2400" b="0" i="0" u="none" strike="noStrike" cap="none" baseline="0" dirty="0" smtClean="0">
                <a:solidFill>
                  <a:schemeClr val="accent6"/>
                </a:solidFill>
                <a:latin typeface="Lato"/>
                <a:ea typeface="Lato"/>
                <a:cs typeface="Lato"/>
                <a:sym typeface="Lato"/>
              </a:rPr>
              <a:t>nergy efficient</a:t>
            </a:r>
            <a:r>
              <a:rPr lang="en-US" sz="2400" b="0" i="0" u="none" strike="noStrike" cap="none" dirty="0" smtClean="0">
                <a:solidFill>
                  <a:schemeClr val="accent6"/>
                </a:solidFill>
                <a:latin typeface="Lato"/>
                <a:ea typeface="Lato"/>
                <a:cs typeface="Lato"/>
                <a:sym typeface="Lato"/>
              </a:rPr>
              <a:t> public buildings</a:t>
            </a:r>
            <a:r>
              <a:rPr lang="en-US" sz="2400" b="0" i="0" u="none" strike="noStrike" cap="none" baseline="0" dirty="0" smtClean="0">
                <a:solidFill>
                  <a:schemeClr val="accent6"/>
                </a:solidFill>
                <a:latin typeface="Lato"/>
                <a:ea typeface="Lato"/>
                <a:cs typeface="Lato"/>
                <a:sym typeface="Lato"/>
              </a:rPr>
              <a:t> (sept)</a:t>
            </a:r>
            <a:endParaRPr lang="en-US" sz="2400" b="0" i="0" u="none" strike="noStrike" cap="none" baseline="0" dirty="0">
              <a:solidFill>
                <a:schemeClr val="accent6"/>
              </a:solidFill>
              <a:latin typeface="Lato"/>
              <a:ea typeface="Lato"/>
              <a:cs typeface="Lato"/>
              <a:sym typeface="Lato"/>
            </a:endParaRPr>
          </a:p>
        </p:txBody>
      </p:sp>
    </p:spTree>
    <p:extLst>
      <p:ext uri="{BB962C8B-B14F-4D97-AF65-F5344CB8AC3E}">
        <p14:creationId xmlns:p14="http://schemas.microsoft.com/office/powerpoint/2010/main" val="6317516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485">
                                            <p:txEl>
                                              <p:pRg st="4" end="4"/>
                                            </p:txEl>
                                          </p:spTgt>
                                        </p:tgtEl>
                                        <p:attrNameLst>
                                          <p:attrName>style.color</p:attrName>
                                        </p:attrNameLst>
                                      </p:cBhvr>
                                      <p:by>
                                        <p:hsl h="0" s="-12549" l="-25098"/>
                                      </p:by>
                                    </p:animClr>
                                    <p:animClr clrSpc="hsl" dir="cw">
                                      <p:cBhvr>
                                        <p:cTn id="7" dur="500" fill="hold"/>
                                        <p:tgtEl>
                                          <p:spTgt spid="485">
                                            <p:txEl>
                                              <p:pRg st="4" end="4"/>
                                            </p:txEl>
                                          </p:spTgt>
                                        </p:tgtEl>
                                        <p:attrNameLst>
                                          <p:attrName>fillcolor</p:attrName>
                                        </p:attrNameLst>
                                      </p:cBhvr>
                                      <p:by>
                                        <p:hsl h="0" s="-12549" l="-25098"/>
                                      </p:by>
                                    </p:animClr>
                                    <p:animClr clrSpc="hsl" dir="cw">
                                      <p:cBhvr>
                                        <p:cTn id="8" dur="500" fill="hold"/>
                                        <p:tgtEl>
                                          <p:spTgt spid="485">
                                            <p:txEl>
                                              <p:pRg st="4" end="4"/>
                                            </p:txEl>
                                          </p:spTgt>
                                        </p:tgtEl>
                                        <p:attrNameLst>
                                          <p:attrName>stroke.color</p:attrName>
                                        </p:attrNameLst>
                                      </p:cBhvr>
                                      <p:by>
                                        <p:hsl h="0" s="-12549" l="-25098"/>
                                      </p:by>
                                    </p:animClr>
                                    <p:set>
                                      <p:cBhvr>
                                        <p:cTn id="9" dur="500" fill="hold"/>
                                        <p:tgtEl>
                                          <p:spTgt spid="48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1752600" y="5867400"/>
            <a:ext cx="8915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25264D"/>
                </a:solidFill>
                <a:latin typeface="Palatino"/>
                <a:ea typeface="MS PGothic" panose="020B0600070205080204" pitchFamily="34" charset="-128"/>
              </a:defRPr>
            </a:lvl1pPr>
            <a:lvl2pPr marL="742950" indent="-285750">
              <a:spcBef>
                <a:spcPct val="20000"/>
              </a:spcBef>
              <a:buChar char="–"/>
              <a:defRPr sz="2800">
                <a:solidFill>
                  <a:srgbClr val="25264D"/>
                </a:solidFill>
                <a:latin typeface="Palatino"/>
                <a:ea typeface="MS PGothic" panose="020B0600070205080204" pitchFamily="34" charset="-128"/>
              </a:defRPr>
            </a:lvl2pPr>
            <a:lvl3pPr marL="1143000" indent="-228600">
              <a:spcBef>
                <a:spcPct val="20000"/>
              </a:spcBef>
              <a:buChar char="•"/>
              <a:defRPr sz="2400">
                <a:solidFill>
                  <a:srgbClr val="25264D"/>
                </a:solidFill>
                <a:latin typeface="Palatino"/>
                <a:ea typeface="MS PGothic" panose="020B0600070205080204" pitchFamily="34" charset="-128"/>
              </a:defRPr>
            </a:lvl3pPr>
            <a:lvl4pPr marL="1600200" indent="-228600">
              <a:spcBef>
                <a:spcPct val="20000"/>
              </a:spcBef>
              <a:buChar char="–"/>
              <a:defRPr sz="2000">
                <a:solidFill>
                  <a:srgbClr val="25264D"/>
                </a:solidFill>
                <a:latin typeface="Palatino"/>
                <a:ea typeface="MS PGothic" panose="020B0600070205080204" pitchFamily="34" charset="-128"/>
              </a:defRPr>
            </a:lvl4pPr>
            <a:lvl5pPr marL="2057400" indent="-228600">
              <a:spcBef>
                <a:spcPct val="20000"/>
              </a:spcBef>
              <a:buChar char="»"/>
              <a:defRPr sz="2000">
                <a:solidFill>
                  <a:srgbClr val="25264D"/>
                </a:solidFill>
                <a:latin typeface="Palatino"/>
                <a:ea typeface="MS PGothic" panose="020B0600070205080204" pitchFamily="34" charset="-128"/>
              </a:defRPr>
            </a:lvl5pPr>
            <a:lvl6pPr marL="25146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6pPr>
            <a:lvl7pPr marL="29718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7pPr>
            <a:lvl8pPr marL="34290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8pPr>
            <a:lvl9pPr marL="38862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9pPr>
          </a:lstStyle>
          <a:p>
            <a:pPr algn="ctr">
              <a:spcBef>
                <a:spcPct val="0"/>
              </a:spcBef>
              <a:buFontTx/>
              <a:buNone/>
            </a:pPr>
            <a:r>
              <a:rPr lang="en-US" altLang="en-US" sz="2800" dirty="0">
                <a:solidFill>
                  <a:srgbClr val="0070C0"/>
                </a:solidFill>
                <a:latin typeface="+mn-lt"/>
              </a:rPr>
              <a:t>http://southeastfloridaclimatecompact.org/the-summit/</a:t>
            </a:r>
          </a:p>
        </p:txBody>
      </p:sp>
      <p:sp>
        <p:nvSpPr>
          <p:cNvPr id="7" name="Rectangle 2"/>
          <p:cNvSpPr>
            <a:spLocks noChangeArrowheads="1"/>
          </p:cNvSpPr>
          <p:nvPr/>
        </p:nvSpPr>
        <p:spPr bwMode="auto">
          <a:xfrm>
            <a:off x="1828800" y="228600"/>
            <a:ext cx="8534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FontTx/>
              <a:buNone/>
              <a:defRPr/>
            </a:pPr>
            <a:r>
              <a:rPr lang="en-US" altLang="en-US" sz="4000" dirty="0">
                <a:latin typeface="Amplitude-Regular"/>
                <a:ea typeface="+mj-ea"/>
                <a:cs typeface="Amplitude-Regular"/>
              </a:rPr>
              <a:t>Regional Climate Leadership Summit</a:t>
            </a:r>
          </a:p>
        </p:txBody>
      </p:sp>
      <p:pic>
        <p:nvPicPr>
          <p:cNvPr id="6" name="Picture 5"/>
          <p:cNvPicPr>
            <a:picLocks noChangeAspect="1"/>
          </p:cNvPicPr>
          <p:nvPr/>
        </p:nvPicPr>
        <p:blipFill>
          <a:blip r:embed="rId3"/>
          <a:stretch>
            <a:fillRect/>
          </a:stretch>
        </p:blipFill>
        <p:spPr>
          <a:xfrm>
            <a:off x="713292" y="1090247"/>
            <a:ext cx="10765415" cy="4777153"/>
          </a:xfrm>
          <a:prstGeom prst="rect">
            <a:avLst/>
          </a:prstGeom>
        </p:spPr>
      </p:pic>
    </p:spTree>
    <p:extLst>
      <p:ext uri="{BB962C8B-B14F-4D97-AF65-F5344CB8AC3E}">
        <p14:creationId xmlns:p14="http://schemas.microsoft.com/office/powerpoint/2010/main" val="355327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57" y="269629"/>
            <a:ext cx="8596668" cy="574431"/>
          </a:xfrm>
        </p:spPr>
        <p:txBody>
          <a:bodyPr>
            <a:normAutofit fontScale="90000"/>
          </a:bodyPr>
          <a:lstStyle/>
          <a:p>
            <a:r>
              <a:rPr lang="en-US" dirty="0" smtClean="0"/>
              <a:t>Today</a:t>
            </a:r>
            <a:endParaRPr lang="en-US" dirty="0"/>
          </a:p>
        </p:txBody>
      </p:sp>
      <p:sp>
        <p:nvSpPr>
          <p:cNvPr id="3" name="Content Placeholder 2"/>
          <p:cNvSpPr>
            <a:spLocks noGrp="1"/>
          </p:cNvSpPr>
          <p:nvPr>
            <p:ph sz="half" idx="1"/>
          </p:nvPr>
        </p:nvSpPr>
        <p:spPr>
          <a:xfrm>
            <a:off x="384257" y="1219199"/>
            <a:ext cx="5535896" cy="5197301"/>
          </a:xfrm>
        </p:spPr>
        <p:txBody>
          <a:bodyPr>
            <a:normAutofit/>
          </a:bodyPr>
          <a:lstStyle/>
          <a:p>
            <a:pPr>
              <a:spcBef>
                <a:spcPts val="1800"/>
              </a:spcBef>
            </a:pPr>
            <a:r>
              <a:rPr lang="en-US" dirty="0" smtClean="0"/>
              <a:t>9:00  </a:t>
            </a:r>
            <a:r>
              <a:rPr lang="en-US" dirty="0"/>
              <a:t>– 9:15 am 	Welcome </a:t>
            </a:r>
          </a:p>
          <a:p>
            <a:pPr>
              <a:spcBef>
                <a:spcPts val="1800"/>
              </a:spcBef>
            </a:pPr>
            <a:r>
              <a:rPr lang="en-US" dirty="0" smtClean="0"/>
              <a:t>9:15 </a:t>
            </a:r>
            <a:r>
              <a:rPr lang="en-US" dirty="0"/>
              <a:t>– 10:00 am	Orlando Success Story  </a:t>
            </a:r>
          </a:p>
          <a:p>
            <a:pPr>
              <a:spcBef>
                <a:spcPts val="1800"/>
              </a:spcBef>
            </a:pPr>
            <a:r>
              <a:rPr lang="en-US" dirty="0" smtClean="0"/>
              <a:t>10:00 </a:t>
            </a:r>
            <a:r>
              <a:rPr lang="en-US" dirty="0"/>
              <a:t>– 10:45 am	Harvesting Low Hanging Fruit – Easy Steps Anyone Can Do</a:t>
            </a:r>
          </a:p>
          <a:p>
            <a:pPr>
              <a:spcBef>
                <a:spcPts val="1800"/>
              </a:spcBef>
            </a:pPr>
            <a:r>
              <a:rPr lang="en-US" dirty="0" smtClean="0"/>
              <a:t>10:45 </a:t>
            </a:r>
            <a:r>
              <a:rPr lang="en-US" dirty="0"/>
              <a:t>- 11:00 am	Networking </a:t>
            </a:r>
            <a:r>
              <a:rPr lang="en-US" dirty="0" smtClean="0"/>
              <a:t>Break</a:t>
            </a:r>
          </a:p>
          <a:p>
            <a:pPr>
              <a:spcBef>
                <a:spcPts val="1800"/>
              </a:spcBef>
            </a:pPr>
            <a:r>
              <a:rPr lang="en-US" dirty="0" smtClean="0"/>
              <a:t>11:00 </a:t>
            </a:r>
            <a:r>
              <a:rPr lang="en-US" dirty="0"/>
              <a:t>-11:30 am	</a:t>
            </a:r>
            <a:r>
              <a:rPr lang="en-US" dirty="0" smtClean="0"/>
              <a:t>Webcast – DOE </a:t>
            </a:r>
            <a:r>
              <a:rPr lang="en-US" dirty="0"/>
              <a:t>At Your Service: Understanding and Accessing Federal Tools, Programs and Resources - Better Buildings Initiatives. </a:t>
            </a:r>
          </a:p>
          <a:p>
            <a:pPr>
              <a:spcBef>
                <a:spcPts val="1800"/>
              </a:spcBef>
            </a:pPr>
            <a:r>
              <a:rPr lang="en-US" dirty="0" smtClean="0"/>
              <a:t>11:30 </a:t>
            </a:r>
            <a:r>
              <a:rPr lang="en-US" dirty="0"/>
              <a:t>– 12:15 	Dollars and Cents: Making Energy Efficiency Cost Effective </a:t>
            </a:r>
          </a:p>
          <a:p>
            <a:endParaRPr lang="en-US" dirty="0"/>
          </a:p>
          <a:p>
            <a:endParaRPr lang="en-US" dirty="0"/>
          </a:p>
        </p:txBody>
      </p:sp>
      <p:sp>
        <p:nvSpPr>
          <p:cNvPr id="4" name="Content Placeholder 3"/>
          <p:cNvSpPr>
            <a:spLocks noGrp="1"/>
          </p:cNvSpPr>
          <p:nvPr>
            <p:ph sz="half" idx="2"/>
          </p:nvPr>
        </p:nvSpPr>
        <p:spPr>
          <a:xfrm>
            <a:off x="5920153" y="1219198"/>
            <a:ext cx="4197912" cy="5197302"/>
          </a:xfrm>
        </p:spPr>
        <p:txBody>
          <a:bodyPr>
            <a:normAutofit/>
          </a:bodyPr>
          <a:lstStyle/>
          <a:p>
            <a:pPr>
              <a:spcBef>
                <a:spcPts val="1800"/>
              </a:spcBef>
            </a:pPr>
            <a:r>
              <a:rPr lang="en-US" dirty="0"/>
              <a:t>12:15– 1:00 pm	Buffet Lunch</a:t>
            </a:r>
          </a:p>
          <a:p>
            <a:pPr>
              <a:spcBef>
                <a:spcPts val="1800"/>
              </a:spcBef>
            </a:pPr>
            <a:r>
              <a:rPr lang="en-US" dirty="0" smtClean="0"/>
              <a:t>1:00 </a:t>
            </a:r>
            <a:r>
              <a:rPr lang="en-US" dirty="0"/>
              <a:t>- 1:30 pm	</a:t>
            </a:r>
            <a:r>
              <a:rPr lang="en-US" dirty="0" smtClean="0"/>
              <a:t>Webcast - Energy </a:t>
            </a:r>
            <a:r>
              <a:rPr lang="en-US" dirty="0"/>
              <a:t>Efficiency </a:t>
            </a:r>
            <a:r>
              <a:rPr lang="en-US" dirty="0" smtClean="0"/>
              <a:t>Technologies. </a:t>
            </a:r>
            <a:endParaRPr lang="en-US" dirty="0"/>
          </a:p>
          <a:p>
            <a:pPr>
              <a:spcBef>
                <a:spcPts val="1800"/>
              </a:spcBef>
            </a:pPr>
            <a:r>
              <a:rPr lang="en-US" dirty="0"/>
              <a:t>1:30 – 2:15 pm	Tour of Broward College Health Sciences Simulation Center  </a:t>
            </a:r>
          </a:p>
          <a:p>
            <a:pPr>
              <a:spcBef>
                <a:spcPts val="1800"/>
              </a:spcBef>
            </a:pPr>
            <a:r>
              <a:rPr lang="en-US" dirty="0"/>
              <a:t>2:15 – 3:00 pm	What’s next: Implementing Lessons Learned</a:t>
            </a:r>
          </a:p>
          <a:p>
            <a:pPr>
              <a:spcBef>
                <a:spcPts val="1800"/>
              </a:spcBef>
            </a:pPr>
            <a:r>
              <a:rPr lang="en-US" dirty="0"/>
              <a:t>3 PM Adjourn</a:t>
            </a:r>
          </a:p>
          <a:p>
            <a:endParaRPr lang="en-US" dirty="0"/>
          </a:p>
        </p:txBody>
      </p:sp>
    </p:spTree>
    <p:extLst>
      <p:ext uri="{BB962C8B-B14F-4D97-AF65-F5344CB8AC3E}">
        <p14:creationId xmlns:p14="http://schemas.microsoft.com/office/powerpoint/2010/main" val="2928547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202</TotalTime>
  <Words>577</Words>
  <Application>Microsoft Office PowerPoint</Application>
  <PresentationFormat>Widescreen</PresentationFormat>
  <Paragraphs>103</Paragraphs>
  <Slides>9</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ＭＳ Ｐゴシック</vt:lpstr>
      <vt:lpstr>ＭＳ Ｐゴシック</vt:lpstr>
      <vt:lpstr>Amplitude-Regular</vt:lpstr>
      <vt:lpstr>Arial</vt:lpstr>
      <vt:lpstr>Calibri</vt:lpstr>
      <vt:lpstr>Corbel</vt:lpstr>
      <vt:lpstr>Courier New</vt:lpstr>
      <vt:lpstr>Lato</vt:lpstr>
      <vt:lpstr>Trebuchet MS</vt:lpstr>
      <vt:lpstr>Wingdings</vt:lpstr>
      <vt:lpstr>Wingdings 3</vt:lpstr>
      <vt:lpstr>Facet</vt:lpstr>
      <vt:lpstr>PowerPoint Presentation</vt:lpstr>
      <vt:lpstr>The Southeast Florida Regional Climate Change Compact</vt:lpstr>
      <vt:lpstr>Technical Tools and Planning Documents</vt:lpstr>
      <vt:lpstr>Southeast Florida  Regional Climate Action Plan </vt:lpstr>
      <vt:lpstr>Compact RCAP (Regional Climate Action Plan)</vt:lpstr>
      <vt:lpstr>PowerPoint Presentation</vt:lpstr>
      <vt:lpstr>workshop topics</vt:lpstr>
      <vt:lpstr>PowerPoint Presentation</vt:lpstr>
      <vt:lpstr>Today</vt:lpstr>
    </vt:vector>
  </TitlesOfParts>
  <Company>ISC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dc:creator>
  <cp:lastModifiedBy>nancy</cp:lastModifiedBy>
  <cp:revision>21</cp:revision>
  <dcterms:created xsi:type="dcterms:W3CDTF">2015-09-08T17:08:13Z</dcterms:created>
  <dcterms:modified xsi:type="dcterms:W3CDTF">2015-09-16T13:24:42Z</dcterms:modified>
</cp:coreProperties>
</file>